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5"/>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350" r:id="rId21"/>
    <p:sldId id="351" r:id="rId22"/>
    <p:sldId id="353" r:id="rId23"/>
    <p:sldId id="352"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69" r:id="rId40"/>
    <p:sldId id="414" r:id="rId41"/>
    <p:sldId id="415" r:id="rId42"/>
    <p:sldId id="370" r:id="rId43"/>
    <p:sldId id="371" r:id="rId44"/>
    <p:sldId id="373" r:id="rId45"/>
    <p:sldId id="372" r:id="rId46"/>
    <p:sldId id="417" r:id="rId47"/>
    <p:sldId id="418" r:id="rId48"/>
    <p:sldId id="419" r:id="rId49"/>
    <p:sldId id="408" r:id="rId50"/>
    <p:sldId id="420" r:id="rId51"/>
    <p:sldId id="410" r:id="rId52"/>
    <p:sldId id="421" r:id="rId53"/>
    <p:sldId id="422" r:id="rId54"/>
    <p:sldId id="423" r:id="rId55"/>
    <p:sldId id="424" r:id="rId56"/>
    <p:sldId id="382" r:id="rId57"/>
    <p:sldId id="425" r:id="rId58"/>
    <p:sldId id="426" r:id="rId59"/>
    <p:sldId id="383" r:id="rId60"/>
    <p:sldId id="384" r:id="rId61"/>
    <p:sldId id="385" r:id="rId62"/>
    <p:sldId id="386" r:id="rId63"/>
    <p:sldId id="387" r:id="rId64"/>
    <p:sldId id="388" r:id="rId65"/>
    <p:sldId id="389" r:id="rId66"/>
    <p:sldId id="427" r:id="rId67"/>
    <p:sldId id="436" r:id="rId68"/>
    <p:sldId id="430" r:id="rId69"/>
    <p:sldId id="437" r:id="rId70"/>
    <p:sldId id="438" r:id="rId71"/>
    <p:sldId id="439" r:id="rId72"/>
    <p:sldId id="440" r:id="rId73"/>
    <p:sldId id="441" r:id="rId74"/>
    <p:sldId id="442" r:id="rId75"/>
    <p:sldId id="443" r:id="rId76"/>
    <p:sldId id="397" r:id="rId77"/>
    <p:sldId id="313" r:id="rId78"/>
    <p:sldId id="326" r:id="rId79"/>
    <p:sldId id="446" r:id="rId80"/>
    <p:sldId id="302" r:id="rId81"/>
    <p:sldId id="324" r:id="rId82"/>
    <p:sldId id="305" r:id="rId83"/>
    <p:sldId id="325" r:id="rId84"/>
    <p:sldId id="306" r:id="rId85"/>
    <p:sldId id="308" r:id="rId86"/>
    <p:sldId id="327" r:id="rId87"/>
    <p:sldId id="323" r:id="rId88"/>
    <p:sldId id="311" r:id="rId89"/>
    <p:sldId id="312" r:id="rId90"/>
    <p:sldId id="444" r:id="rId91"/>
    <p:sldId id="445" r:id="rId92"/>
    <p:sldId id="448" r:id="rId93"/>
    <p:sldId id="398" r:id="rId94"/>
  </p:sldIdLst>
  <p:sldSz cx="9144000" cy="5143500" type="screen16x9"/>
  <p:notesSz cx="6858000" cy="9144000"/>
  <p:embeddedFontLst>
    <p:embeddedFont>
      <p:font typeface="微軟正黑體" panose="020B0604030504040204" pitchFamily="34" charset="-120"/>
      <p:regular r:id="rId96"/>
      <p:bold r:id="rId97"/>
    </p:embeddedFont>
    <p:embeddedFont>
      <p:font typeface="Bahnschrift SemiCondensed" panose="020B0502040204020203" pitchFamily="34" charset="0"/>
      <p:regular r:id="rId98"/>
      <p:bold r:id="rId99"/>
    </p:embeddedFont>
    <p:embeddedFont>
      <p:font typeface="Broadway" panose="04040905080B02020502" pitchFamily="82" charset="0"/>
      <p:regular r:id="rId100"/>
    </p:embeddedFont>
    <p:embeddedFont>
      <p:font typeface="Calibri" panose="020F0502020204030204" pitchFamily="34" charset="0"/>
      <p:regular r:id="rId101"/>
      <p:bold r:id="rId102"/>
      <p:italic r:id="rId103"/>
      <p:boldItalic r:id="rId104"/>
    </p:embeddedFont>
    <p:embeddedFont>
      <p:font typeface="DejaVu Sans" panose="02020500000000000000" charset="0"/>
      <p:regular r:id="rId105"/>
      <p:bold r:id="rId106"/>
      <p:italic r:id="rId107"/>
      <p:boldItalic r:id="rId108"/>
    </p:embeddedFont>
    <p:embeddedFont>
      <p:font typeface="Nixie One" panose="02020500000000000000" charset="0"/>
      <p:regular r:id="rId109"/>
    </p:embeddedFont>
    <p:embeddedFont>
      <p:font typeface="Varela Round" panose="02020500000000000000" charset="-79"/>
      <p:regular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EF62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64545C-2DF9-497E-B307-786604A6E836}">
  <a:tblStyle styleId="{AB64545C-2DF9-497E-B307-786604A6E83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varScale="1">
        <p:scale>
          <a:sx n="88" d="100"/>
          <a:sy n="88" d="100"/>
        </p:scale>
        <p:origin x="197"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1.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996389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6" name="PlaceHolder 1"/>
          <p:cNvSpPr>
            <a:spLocks noGrp="1" noRot="1" noChangeAspect="1"/>
          </p:cNvSpPr>
          <p:nvPr>
            <p:ph type="sldImg"/>
          </p:nvPr>
        </p:nvSpPr>
        <p:spPr>
          <a:xfrm>
            <a:off x="685800" y="1143000"/>
            <a:ext cx="5484813" cy="3084513"/>
          </a:xfrm>
          <a:prstGeom prst="rect">
            <a:avLst/>
          </a:prstGeom>
        </p:spPr>
      </p:sp>
      <p:sp>
        <p:nvSpPr>
          <p:cNvPr id="2607"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0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8681073-FF95-47C2-858A-978F88EA469D}" type="slidenum">
              <a:rPr lang="en-US" sz="1200" b="0" strike="noStrike" spc="-1">
                <a:solidFill>
                  <a:srgbClr val="000000"/>
                </a:solidFill>
                <a:latin typeface="Times New Roman"/>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2" name="PlaceHolder 1"/>
          <p:cNvSpPr>
            <a:spLocks noGrp="1" noRot="1" noChangeAspect="1"/>
          </p:cNvSpPr>
          <p:nvPr>
            <p:ph type="sldImg"/>
          </p:nvPr>
        </p:nvSpPr>
        <p:spPr>
          <a:xfrm>
            <a:off x="685800" y="1143000"/>
            <a:ext cx="5484813" cy="3084513"/>
          </a:xfrm>
          <a:prstGeom prst="rect">
            <a:avLst/>
          </a:prstGeom>
        </p:spPr>
      </p:sp>
      <p:sp>
        <p:nvSpPr>
          <p:cNvPr id="264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F929714-8623-4988-941A-CCD5FD18E715}" type="slidenum">
              <a:rPr lang="en-US" sz="1200" b="0" strike="noStrike" spc="-1">
                <a:solidFill>
                  <a:srgbClr val="000000"/>
                </a:solidFill>
                <a:latin typeface="Times New Roman"/>
              </a:rPr>
              <a:t>15</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5" name="PlaceHolder 1"/>
          <p:cNvSpPr>
            <a:spLocks noGrp="1" noRot="1" noChangeAspect="1"/>
          </p:cNvSpPr>
          <p:nvPr>
            <p:ph type="sldImg"/>
          </p:nvPr>
        </p:nvSpPr>
        <p:spPr>
          <a:xfrm>
            <a:off x="685800" y="1143000"/>
            <a:ext cx="5484813" cy="3084513"/>
          </a:xfrm>
          <a:prstGeom prst="rect">
            <a:avLst/>
          </a:prstGeom>
        </p:spPr>
      </p:sp>
      <p:sp>
        <p:nvSpPr>
          <p:cNvPr id="264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7800F82-981F-4FD6-8E64-CD74AB793DEB}" type="slidenum">
              <a:rPr lang="en-US" sz="1200" b="0" strike="noStrike" spc="-1">
                <a:solidFill>
                  <a:srgbClr val="000000"/>
                </a:solidFill>
                <a:latin typeface="Times New Roman"/>
              </a:rPr>
              <a:t>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8" name="PlaceHolder 1"/>
          <p:cNvSpPr>
            <a:spLocks noGrp="1" noRot="1" noChangeAspect="1"/>
          </p:cNvSpPr>
          <p:nvPr>
            <p:ph type="sldImg"/>
          </p:nvPr>
        </p:nvSpPr>
        <p:spPr>
          <a:xfrm>
            <a:off x="685800" y="1143000"/>
            <a:ext cx="5484813" cy="3084513"/>
          </a:xfrm>
          <a:prstGeom prst="rect">
            <a:avLst/>
          </a:prstGeom>
        </p:spPr>
      </p:sp>
      <p:sp>
        <p:nvSpPr>
          <p:cNvPr id="264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7E43F4A-F4AE-48CA-8BBD-9DAC22AD7A9A}" type="slidenum">
              <a:rPr lang="en-US" sz="1200" b="0" strike="noStrike" spc="-1">
                <a:solidFill>
                  <a:srgbClr val="000000"/>
                </a:solidFill>
                <a:latin typeface="Times New Roman"/>
              </a:rPr>
              <a:t>17</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 name="PlaceHolder 1"/>
          <p:cNvSpPr>
            <a:spLocks noGrp="1" noRot="1" noChangeAspect="1"/>
          </p:cNvSpPr>
          <p:nvPr>
            <p:ph type="sldImg"/>
          </p:nvPr>
        </p:nvSpPr>
        <p:spPr>
          <a:xfrm>
            <a:off x="685800" y="1143000"/>
            <a:ext cx="5484813" cy="3084513"/>
          </a:xfrm>
          <a:prstGeom prst="rect">
            <a:avLst/>
          </a:prstGeom>
        </p:spPr>
      </p:sp>
      <p:sp>
        <p:nvSpPr>
          <p:cNvPr id="2652"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D73F40A-16F0-4330-91A9-2E1203B0C444}" type="slidenum">
              <a:rPr lang="en-US" sz="1200" b="0" strike="noStrike" spc="-1">
                <a:solidFill>
                  <a:srgbClr val="000000"/>
                </a:solidFill>
                <a:latin typeface="Times New Roman"/>
              </a:rPr>
              <a:t>18</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 name="PlaceHolder 1"/>
          <p:cNvSpPr>
            <a:spLocks noGrp="1" noRot="1" noChangeAspect="1"/>
          </p:cNvSpPr>
          <p:nvPr>
            <p:ph type="sldImg"/>
          </p:nvPr>
        </p:nvSpPr>
        <p:spPr>
          <a:xfrm>
            <a:off x="685800" y="1143000"/>
            <a:ext cx="5484813" cy="3084513"/>
          </a:xfrm>
          <a:prstGeom prst="rect">
            <a:avLst/>
          </a:prstGeom>
        </p:spPr>
      </p:sp>
      <p:sp>
        <p:nvSpPr>
          <p:cNvPr id="2655"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8219AB5-4883-4A40-8104-4A9C1B6E3308}" type="slidenum">
              <a:rPr lang="en-US" sz="1200" b="0" strike="noStrike" spc="-1">
                <a:solidFill>
                  <a:srgbClr val="000000"/>
                </a:solidFill>
                <a:latin typeface="Times New Roman"/>
              </a:rPr>
              <a:t>19</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6980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4472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2625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4640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0800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9" name="PlaceHolder 1"/>
          <p:cNvSpPr>
            <a:spLocks noGrp="1" noRot="1" noChangeAspect="1"/>
          </p:cNvSpPr>
          <p:nvPr>
            <p:ph type="sldImg"/>
          </p:nvPr>
        </p:nvSpPr>
        <p:spPr>
          <a:xfrm>
            <a:off x="685800" y="1143000"/>
            <a:ext cx="5484813" cy="3084513"/>
          </a:xfrm>
          <a:prstGeom prst="rect">
            <a:avLst/>
          </a:prstGeom>
        </p:spPr>
      </p:sp>
      <p:sp>
        <p:nvSpPr>
          <p:cNvPr id="261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3B23EFA-E353-4388-8EE4-09C347B7003C}" type="slidenum">
              <a:rPr lang="en-US" sz="1200" b="0" strike="noStrike" spc="-1">
                <a:solidFill>
                  <a:srgbClr val="000000"/>
                </a:solidFill>
                <a:latin typeface="Times New Roman"/>
              </a:rPr>
              <a:t>5</a:t>
            </a:fld>
            <a:endParaRPr lang="en-US" sz="1200" b="0" strike="noStrike" spc="-1">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31664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8656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62527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4498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4605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955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28309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5887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79763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76197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2" name="PlaceHolder 1"/>
          <p:cNvSpPr>
            <a:spLocks noGrp="1" noRot="1" noChangeAspect="1"/>
          </p:cNvSpPr>
          <p:nvPr>
            <p:ph type="sldImg"/>
          </p:nvPr>
        </p:nvSpPr>
        <p:spPr>
          <a:xfrm>
            <a:off x="685800" y="1143000"/>
            <a:ext cx="5484813" cy="3084513"/>
          </a:xfrm>
          <a:prstGeom prst="rect">
            <a:avLst/>
          </a:prstGeom>
        </p:spPr>
      </p:sp>
      <p:sp>
        <p:nvSpPr>
          <p:cNvPr id="261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02AE9BB-4133-4CA3-8573-EBA4CA3393E1}" type="slidenum">
              <a:rPr lang="en-US" sz="1200" b="0" strike="noStrike" spc="-1">
                <a:solidFill>
                  <a:srgbClr val="000000"/>
                </a:solidFill>
                <a:latin typeface="Times New Roman"/>
              </a:rPr>
              <a:t>6</a:t>
            </a:fld>
            <a:endParaRPr lang="en-US" sz="1200" b="0" strike="noStrike" spc="-1">
              <a:latin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66536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76601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4892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2162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42</a:t>
            </a:fld>
            <a:endParaRPr lang="zh-TW" altLang="en-US"/>
          </a:p>
        </p:txBody>
      </p:sp>
    </p:spTree>
    <p:extLst>
      <p:ext uri="{BB962C8B-B14F-4D97-AF65-F5344CB8AC3E}">
        <p14:creationId xmlns:p14="http://schemas.microsoft.com/office/powerpoint/2010/main" val="2740366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A8229A0F-25D5-4FC5-AA11-EF813AE2722F}"/>
              </a:ext>
            </a:extLst>
          </p:cNvPr>
          <p:cNvSpPr>
            <a:spLocks noGrp="1"/>
          </p:cNvSpPr>
          <p:nvPr>
            <p:ph type="sldNum" sz="quarter" idx="5"/>
          </p:nvPr>
        </p:nvSpPr>
        <p:spPr/>
        <p:txBody>
          <a:bodyPr/>
          <a:lstStyle/>
          <a:p>
            <a:fld id="{F9BCCDAC-9679-4840-94C6-5B49968F00ED}" type="slidenum">
              <a:rPr lang="zh-TW" altLang="en-US" smtClean="0"/>
              <a:t>43</a:t>
            </a:fld>
            <a:endParaRPr lang="zh-TW" altLang="en-US"/>
          </a:p>
        </p:txBody>
      </p:sp>
    </p:spTree>
    <p:extLst>
      <p:ext uri="{BB962C8B-B14F-4D97-AF65-F5344CB8AC3E}">
        <p14:creationId xmlns:p14="http://schemas.microsoft.com/office/powerpoint/2010/main" val="3018025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1E5BF138-246A-4E4D-9D81-802224B2EA53}"/>
              </a:ext>
            </a:extLst>
          </p:cNvPr>
          <p:cNvSpPr>
            <a:spLocks noGrp="1"/>
          </p:cNvSpPr>
          <p:nvPr>
            <p:ph type="sldNum" sz="quarter" idx="5"/>
          </p:nvPr>
        </p:nvSpPr>
        <p:spPr/>
        <p:txBody>
          <a:bodyPr/>
          <a:lstStyle/>
          <a:p>
            <a:fld id="{F9BCCDAC-9679-4840-94C6-5B49968F00ED}" type="slidenum">
              <a:rPr lang="zh-TW" altLang="en-US" smtClean="0"/>
              <a:t>44</a:t>
            </a:fld>
            <a:endParaRPr lang="zh-TW" altLang="en-US"/>
          </a:p>
        </p:txBody>
      </p:sp>
    </p:spTree>
    <p:extLst>
      <p:ext uri="{BB962C8B-B14F-4D97-AF65-F5344CB8AC3E}">
        <p14:creationId xmlns:p14="http://schemas.microsoft.com/office/powerpoint/2010/main" val="4120416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45</a:t>
            </a:fld>
            <a:endParaRPr lang="zh-TW" altLang="en-US"/>
          </a:p>
        </p:txBody>
      </p:sp>
    </p:spTree>
    <p:extLst>
      <p:ext uri="{BB962C8B-B14F-4D97-AF65-F5344CB8AC3E}">
        <p14:creationId xmlns:p14="http://schemas.microsoft.com/office/powerpoint/2010/main" val="1144389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46</a:t>
            </a:fld>
            <a:endParaRPr lang="zh-TW" altLang="en-US"/>
          </a:p>
        </p:txBody>
      </p:sp>
    </p:spTree>
    <p:extLst>
      <p:ext uri="{BB962C8B-B14F-4D97-AF65-F5344CB8AC3E}">
        <p14:creationId xmlns:p14="http://schemas.microsoft.com/office/powerpoint/2010/main" val="3506086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47</a:t>
            </a:fld>
            <a:endParaRPr lang="zh-TW" altLang="en-US"/>
          </a:p>
        </p:txBody>
      </p:sp>
    </p:spTree>
    <p:extLst>
      <p:ext uri="{BB962C8B-B14F-4D97-AF65-F5344CB8AC3E}">
        <p14:creationId xmlns:p14="http://schemas.microsoft.com/office/powerpoint/2010/main" val="10018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5" name="PlaceHolder 1"/>
          <p:cNvSpPr>
            <a:spLocks noGrp="1" noRot="1" noChangeAspect="1"/>
          </p:cNvSpPr>
          <p:nvPr>
            <p:ph type="sldImg"/>
          </p:nvPr>
        </p:nvSpPr>
        <p:spPr>
          <a:xfrm>
            <a:off x="685800" y="1143000"/>
            <a:ext cx="5484813" cy="3084513"/>
          </a:xfrm>
          <a:prstGeom prst="rect">
            <a:avLst/>
          </a:prstGeom>
        </p:spPr>
      </p:sp>
      <p:sp>
        <p:nvSpPr>
          <p:cNvPr id="261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1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1BAFDAB-5FC6-49E4-9606-A8996B36C342}" type="slidenum">
              <a:rPr lang="en-US" sz="1200" b="0" strike="noStrike" spc="-1">
                <a:solidFill>
                  <a:srgbClr val="000000"/>
                </a:solidFill>
                <a:latin typeface="Times New Roman"/>
              </a:rPr>
              <a:t>7</a:t>
            </a:fld>
            <a:endParaRPr lang="en-US" sz="1200" b="0" strike="noStrike" spc="-1">
              <a:latin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866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445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2906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482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01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600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55</a:t>
            </a:fld>
            <a:endParaRPr lang="zh-TW" altLang="en-US"/>
          </a:p>
        </p:txBody>
      </p:sp>
    </p:spTree>
    <p:extLst>
      <p:ext uri="{BB962C8B-B14F-4D97-AF65-F5344CB8AC3E}">
        <p14:creationId xmlns:p14="http://schemas.microsoft.com/office/powerpoint/2010/main" val="681445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5302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59</a:t>
            </a:fld>
            <a:endParaRPr lang="zh-TW" altLang="en-US"/>
          </a:p>
        </p:txBody>
      </p:sp>
    </p:spTree>
    <p:extLst>
      <p:ext uri="{BB962C8B-B14F-4D97-AF65-F5344CB8AC3E}">
        <p14:creationId xmlns:p14="http://schemas.microsoft.com/office/powerpoint/2010/main" val="3870623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60</a:t>
            </a:fld>
            <a:endParaRPr lang="zh-TW" altLang="en-US"/>
          </a:p>
        </p:txBody>
      </p:sp>
    </p:spTree>
    <p:extLst>
      <p:ext uri="{BB962C8B-B14F-4D97-AF65-F5344CB8AC3E}">
        <p14:creationId xmlns:p14="http://schemas.microsoft.com/office/powerpoint/2010/main" val="386020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8" name="PlaceHolder 1"/>
          <p:cNvSpPr>
            <a:spLocks noGrp="1" noRot="1" noChangeAspect="1"/>
          </p:cNvSpPr>
          <p:nvPr>
            <p:ph type="sldImg"/>
          </p:nvPr>
        </p:nvSpPr>
        <p:spPr>
          <a:xfrm>
            <a:off x="685800" y="1143000"/>
            <a:ext cx="5484813" cy="3084513"/>
          </a:xfrm>
          <a:prstGeom prst="rect">
            <a:avLst/>
          </a:prstGeom>
        </p:spPr>
      </p:sp>
      <p:sp>
        <p:nvSpPr>
          <p:cNvPr id="261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2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981428A-7F18-49AC-BD4F-D97C1D40AC35}" type="slidenum">
              <a:rPr lang="en-US" sz="1200" b="0" strike="noStrike" spc="-1">
                <a:solidFill>
                  <a:srgbClr val="000000"/>
                </a:solidFill>
                <a:latin typeface="Times New Roman"/>
              </a:rPr>
              <a:t>8</a:t>
            </a:fld>
            <a:endParaRPr lang="en-US" sz="1200" b="0" strike="noStrike" spc="-1">
              <a:latin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61</a:t>
            </a:fld>
            <a:endParaRPr lang="zh-TW" altLang="en-US"/>
          </a:p>
        </p:txBody>
      </p:sp>
    </p:spTree>
    <p:extLst>
      <p:ext uri="{BB962C8B-B14F-4D97-AF65-F5344CB8AC3E}">
        <p14:creationId xmlns:p14="http://schemas.microsoft.com/office/powerpoint/2010/main" val="2732406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BCCDAC-9679-4840-94C6-5B49968F00ED}" type="slidenum">
              <a:rPr lang="zh-TW" altLang="en-US" smtClean="0"/>
              <a:t>62</a:t>
            </a:fld>
            <a:endParaRPr lang="zh-TW" altLang="en-US"/>
          </a:p>
        </p:txBody>
      </p:sp>
    </p:spTree>
    <p:extLst>
      <p:ext uri="{BB962C8B-B14F-4D97-AF65-F5344CB8AC3E}">
        <p14:creationId xmlns:p14="http://schemas.microsoft.com/office/powerpoint/2010/main" val="2338008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63</a:t>
            </a:fld>
            <a:endParaRPr lang="zh-TW" altLang="en-US"/>
          </a:p>
        </p:txBody>
      </p:sp>
    </p:spTree>
    <p:extLst>
      <p:ext uri="{BB962C8B-B14F-4D97-AF65-F5344CB8AC3E}">
        <p14:creationId xmlns:p14="http://schemas.microsoft.com/office/powerpoint/2010/main" val="4234899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64</a:t>
            </a:fld>
            <a:endParaRPr lang="zh-TW" altLang="en-US"/>
          </a:p>
        </p:txBody>
      </p:sp>
    </p:spTree>
    <p:extLst>
      <p:ext uri="{BB962C8B-B14F-4D97-AF65-F5344CB8AC3E}">
        <p14:creationId xmlns:p14="http://schemas.microsoft.com/office/powerpoint/2010/main" val="862566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投影片編號版面配置區 1"/>
          <p:cNvSpPr>
            <a:spLocks noGrp="1"/>
          </p:cNvSpPr>
          <p:nvPr>
            <p:ph type="sldNum" sz="quarter" idx="10"/>
          </p:nvPr>
        </p:nvSpPr>
        <p:spPr/>
        <p:txBody>
          <a:bodyPr/>
          <a:lstStyle/>
          <a:p>
            <a:fld id="{F9BCCDAC-9679-4840-94C6-5B49968F00ED}" type="slidenum">
              <a:rPr lang="zh-TW" altLang="en-US" smtClean="0"/>
              <a:t>65</a:t>
            </a:fld>
            <a:endParaRPr lang="zh-TW" altLang="en-US"/>
          </a:p>
        </p:txBody>
      </p:sp>
    </p:spTree>
    <p:extLst>
      <p:ext uri="{BB962C8B-B14F-4D97-AF65-F5344CB8AC3E}">
        <p14:creationId xmlns:p14="http://schemas.microsoft.com/office/powerpoint/2010/main" val="19506706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360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70</a:t>
            </a:fld>
            <a:endParaRPr lang="zh-TW" altLang="en-US"/>
          </a:p>
        </p:txBody>
      </p:sp>
    </p:spTree>
    <p:extLst>
      <p:ext uri="{BB962C8B-B14F-4D97-AF65-F5344CB8AC3E}">
        <p14:creationId xmlns:p14="http://schemas.microsoft.com/office/powerpoint/2010/main" val="2677638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71</a:t>
            </a:fld>
            <a:endParaRPr lang="zh-TW" altLang="en-US"/>
          </a:p>
        </p:txBody>
      </p:sp>
    </p:spTree>
    <p:extLst>
      <p:ext uri="{BB962C8B-B14F-4D97-AF65-F5344CB8AC3E}">
        <p14:creationId xmlns:p14="http://schemas.microsoft.com/office/powerpoint/2010/main" val="2496269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72</a:t>
            </a:fld>
            <a:endParaRPr lang="zh-TW" altLang="en-US"/>
          </a:p>
        </p:txBody>
      </p:sp>
    </p:spTree>
    <p:extLst>
      <p:ext uri="{BB962C8B-B14F-4D97-AF65-F5344CB8AC3E}">
        <p14:creationId xmlns:p14="http://schemas.microsoft.com/office/powerpoint/2010/main" val="836361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73</a:t>
            </a:fld>
            <a:endParaRPr lang="zh-TW" altLang="en-US"/>
          </a:p>
        </p:txBody>
      </p:sp>
    </p:spTree>
    <p:extLst>
      <p:ext uri="{BB962C8B-B14F-4D97-AF65-F5344CB8AC3E}">
        <p14:creationId xmlns:p14="http://schemas.microsoft.com/office/powerpoint/2010/main" val="218234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 name="PlaceHolder 1"/>
          <p:cNvSpPr>
            <a:spLocks noGrp="1" noRot="1" noChangeAspect="1"/>
          </p:cNvSpPr>
          <p:nvPr>
            <p:ph type="sldImg"/>
          </p:nvPr>
        </p:nvSpPr>
        <p:spPr>
          <a:xfrm>
            <a:off x="685800" y="1143000"/>
            <a:ext cx="5484813" cy="3084513"/>
          </a:xfrm>
          <a:prstGeom prst="rect">
            <a:avLst/>
          </a:prstGeom>
        </p:spPr>
      </p:sp>
      <p:sp>
        <p:nvSpPr>
          <p:cNvPr id="2631"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183ED31-9737-4BE4-8B1E-85B5DCA86D91}" type="slidenum">
              <a:rPr lang="en-US" sz="1200" b="0" strike="noStrike" spc="-1">
                <a:solidFill>
                  <a:srgbClr val="000000"/>
                </a:solidFill>
                <a:latin typeface="Times New Roman"/>
              </a:rPr>
              <a:t>10</a:t>
            </a:fld>
            <a:endParaRPr lang="en-US" sz="1200" b="0" strike="noStrike" spc="-1">
              <a:latin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74</a:t>
            </a:fld>
            <a:endParaRPr lang="zh-TW" altLang="en-US"/>
          </a:p>
        </p:txBody>
      </p:sp>
    </p:spTree>
    <p:extLst>
      <p:ext uri="{BB962C8B-B14F-4D97-AF65-F5344CB8AC3E}">
        <p14:creationId xmlns:p14="http://schemas.microsoft.com/office/powerpoint/2010/main" val="17848939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投影片編號版面配置區 1">
            <a:extLst>
              <a:ext uri="{FF2B5EF4-FFF2-40B4-BE49-F238E27FC236}">
                <a16:creationId xmlns:a16="http://schemas.microsoft.com/office/drawing/2014/main" id="{0B37633F-1099-4DCC-B521-028F7B5DF9B7}"/>
              </a:ext>
            </a:extLst>
          </p:cNvPr>
          <p:cNvSpPr>
            <a:spLocks noGrp="1"/>
          </p:cNvSpPr>
          <p:nvPr>
            <p:ph type="sldNum" sz="quarter" idx="5"/>
          </p:nvPr>
        </p:nvSpPr>
        <p:spPr/>
        <p:txBody>
          <a:bodyPr/>
          <a:lstStyle/>
          <a:p>
            <a:fld id="{F9BCCDAC-9679-4840-94C6-5B49968F00ED}" type="slidenum">
              <a:rPr lang="zh-TW" altLang="en-US" smtClean="0"/>
              <a:t>75</a:t>
            </a:fld>
            <a:endParaRPr lang="zh-TW" altLang="en-US"/>
          </a:p>
        </p:txBody>
      </p:sp>
    </p:spTree>
    <p:extLst>
      <p:ext uri="{BB962C8B-B14F-4D97-AF65-F5344CB8AC3E}">
        <p14:creationId xmlns:p14="http://schemas.microsoft.com/office/powerpoint/2010/main" val="26532762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33105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6697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006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251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44602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4392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08972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CCDAC-9679-4840-94C6-5B49968F00E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50583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 name="PlaceHolder 1"/>
          <p:cNvSpPr>
            <a:spLocks noGrp="1" noRot="1" noChangeAspect="1"/>
          </p:cNvSpPr>
          <p:nvPr>
            <p:ph type="sldImg"/>
          </p:nvPr>
        </p:nvSpPr>
        <p:spPr>
          <a:xfrm>
            <a:off x="685800" y="1143000"/>
            <a:ext cx="5484813" cy="3084513"/>
          </a:xfrm>
          <a:prstGeom prst="rect">
            <a:avLst/>
          </a:prstGeom>
        </p:spPr>
      </p:sp>
      <p:sp>
        <p:nvSpPr>
          <p:cNvPr id="2634"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5"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251D2ED-FE47-48BA-A937-7B9F9A75CFAD}" type="slidenum">
              <a:rPr lang="en-US" sz="1200" b="0" strike="noStrike" spc="-1">
                <a:solidFill>
                  <a:srgbClr val="000000"/>
                </a:solidFill>
                <a:latin typeface="Times New Roman"/>
              </a:rPr>
              <a:t>12</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6" name="PlaceHolder 1"/>
          <p:cNvSpPr>
            <a:spLocks noGrp="1" noRot="1" noChangeAspect="1"/>
          </p:cNvSpPr>
          <p:nvPr>
            <p:ph type="sldImg"/>
          </p:nvPr>
        </p:nvSpPr>
        <p:spPr>
          <a:xfrm>
            <a:off x="685800" y="1143000"/>
            <a:ext cx="5484813" cy="3084513"/>
          </a:xfrm>
          <a:prstGeom prst="rect">
            <a:avLst/>
          </a:prstGeom>
        </p:spPr>
      </p:sp>
      <p:sp>
        <p:nvSpPr>
          <p:cNvPr id="2637"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3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7DD1E8-519D-40F4-83A5-46D3BB942B11}" type="slidenum">
              <a:rPr lang="en-US" sz="1200" b="0" strike="noStrike" spc="-1">
                <a:solidFill>
                  <a:srgbClr val="000000"/>
                </a:solidFill>
                <a:latin typeface="Times New Roman"/>
              </a:rPr>
              <a:t>13</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9" name="PlaceHolder 1"/>
          <p:cNvSpPr>
            <a:spLocks noGrp="1" noRot="1" noChangeAspect="1"/>
          </p:cNvSpPr>
          <p:nvPr>
            <p:ph type="sldImg"/>
          </p:nvPr>
        </p:nvSpPr>
        <p:spPr>
          <a:xfrm>
            <a:off x="685800" y="1143000"/>
            <a:ext cx="5484813" cy="3084513"/>
          </a:xfrm>
          <a:prstGeom prst="rect">
            <a:avLst/>
          </a:prstGeom>
        </p:spPr>
      </p:sp>
      <p:sp>
        <p:nvSpPr>
          <p:cNvPr id="264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US" sz="2000" b="0" strike="noStrike" spc="-1">
              <a:latin typeface="Arial"/>
            </a:endParaRPr>
          </a:p>
        </p:txBody>
      </p:sp>
      <p:sp>
        <p:nvSpPr>
          <p:cNvPr id="264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D80BA20-6085-46B0-8EBF-9337E7BB80B8}" type="slidenum">
              <a:rPr lang="en-US" sz="1200" b="0" strike="noStrike" spc="-1">
                <a:solidFill>
                  <a:srgbClr val="000000"/>
                </a:solidFill>
                <a:latin typeface="Times New Roman"/>
              </a:rPr>
              <a:t>14</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part1">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ustomShape 4"/>
          <p:cNvSpPr/>
          <p:nvPr userDrawn="1"/>
        </p:nvSpPr>
        <p:spPr>
          <a:xfrm>
            <a:off x="1171800" y="4507200"/>
            <a:ext cx="697320" cy="311040"/>
          </a:xfrm>
          <a:prstGeom prst="rect">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專題發想</a:t>
            </a:r>
            <a:endParaRPr lang="en-US" sz="900" b="0" strike="noStrike" spc="-1" dirty="0">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架構</a:t>
            </a:r>
            <a:endParaRPr lang="en-US" sz="900" b="0" strike="noStrike" spc="-1" dirty="0">
              <a:latin typeface="微軟正黑體" panose="020B0604030504040204" pitchFamily="34" charset="-120"/>
              <a:ea typeface="微軟正黑體" panose="020B0604030504040204" pitchFamily="34" charset="-120"/>
            </a:endParaRPr>
          </a:p>
        </p:txBody>
      </p:sp>
      <p:sp>
        <p:nvSpPr>
          <p:cNvPr id="19" name="CustomShape 5"/>
          <p:cNvSpPr/>
          <p:nvPr userDrawn="1"/>
        </p:nvSpPr>
        <p:spPr>
          <a:xfrm>
            <a:off x="18896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前端設計</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0" name="CustomShape 6"/>
          <p:cNvSpPr/>
          <p:nvPr userDrawn="1"/>
        </p:nvSpPr>
        <p:spPr>
          <a:xfrm>
            <a:off x="26078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環境佈署</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串流</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1" name="CustomShape 7"/>
          <p:cNvSpPr/>
          <p:nvPr userDrawn="1"/>
        </p:nvSpPr>
        <p:spPr>
          <a:xfrm>
            <a:off x="332568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zh-TW" altLang="en-US" sz="900" b="0" strike="noStrike" spc="-1" dirty="0">
                <a:solidFill>
                  <a:schemeClr val="tx1"/>
                </a:solidFill>
                <a:latin typeface="微軟正黑體" panose="020B0604030504040204" pitchFamily="34" charset="-120"/>
                <a:ea typeface="微軟正黑體" panose="020B0604030504040204" pitchFamily="34" charset="-120"/>
              </a:rPr>
              <a:t>分群推薦</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2" name="CustomShape 8"/>
          <p:cNvSpPr/>
          <p:nvPr userDrawn="1"/>
        </p:nvSpPr>
        <p:spPr>
          <a:xfrm>
            <a:off x="404352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文字探勘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3" name="CustomShape 9"/>
          <p:cNvSpPr/>
          <p:nvPr userDrawn="1"/>
        </p:nvSpPr>
        <p:spPr>
          <a:xfrm>
            <a:off x="47412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影像辨識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4" name="CustomShape 10"/>
          <p:cNvSpPr/>
          <p:nvPr userDrawn="1"/>
        </p:nvSpPr>
        <p:spPr>
          <a:xfrm>
            <a:off x="5452200" y="4348440"/>
            <a:ext cx="866880" cy="624600"/>
          </a:xfrm>
          <a:prstGeom prst="rightArrow">
            <a:avLst>
              <a:gd name="adj1" fmla="val 50000"/>
              <a:gd name="adj2" fmla="val 50000"/>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未來展望</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 column + image" userDrawn="1">
  <p:cSld name="1 column + image">
    <p:spTree>
      <p:nvGrpSpPr>
        <p:cNvPr id="1" name="Shape 82"/>
        <p:cNvGrpSpPr/>
        <p:nvPr/>
      </p:nvGrpSpPr>
      <p:grpSpPr>
        <a:xfrm>
          <a:off x="0" y="0"/>
          <a:ext cx="0" cy="0"/>
          <a:chOff x="0" y="0"/>
          <a:chExt cx="0" cy="0"/>
        </a:xfrm>
      </p:grpSpPr>
      <p:sp>
        <p:nvSpPr>
          <p:cNvPr id="4" name="圓角矩形 3"/>
          <p:cNvSpPr/>
          <p:nvPr userDrawn="1"/>
        </p:nvSpPr>
        <p:spPr>
          <a:xfrm>
            <a:off x="297700" y="875350"/>
            <a:ext cx="3577212" cy="2372546"/>
          </a:xfrm>
          <a:prstGeom prst="roundRect">
            <a:avLst/>
          </a:prstGeom>
          <a:solidFill>
            <a:srgbClr val="EF6222"/>
          </a:solidFill>
          <a:ln>
            <a:solidFill>
              <a:srgbClr val="EF6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EF6222"/>
                </a:solidFill>
              </a:ln>
              <a:solidFill>
                <a:srgbClr val="EF6222"/>
              </a:solidFill>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600900" y="212050"/>
            <a:ext cx="978600" cy="978600"/>
          </a:xfrm>
          <a:prstGeom prst="donut">
            <a:avLst>
              <a:gd name="adj" fmla="val 39527"/>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36181" y="4356225"/>
            <a:ext cx="1019400" cy="10194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043112" y="4751625"/>
            <a:ext cx="361500" cy="361500"/>
          </a:xfrm>
          <a:prstGeom prst="donut">
            <a:avLst>
              <a:gd name="adj" fmla="val 29951"/>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016026" y="142950"/>
            <a:ext cx="274200" cy="2739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72600" y="-533400"/>
            <a:ext cx="1411800" cy="14118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663300" y="274450"/>
            <a:ext cx="853800" cy="8538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p2"/>
          <p:cNvSpPr/>
          <p:nvPr userDrawn="1"/>
        </p:nvSpPr>
        <p:spPr>
          <a:xfrm>
            <a:off x="-1057650" y="-1854200"/>
            <a:ext cx="10144500" cy="908685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矩形 15">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7" name="矩形 16">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endParaRPr lang="en-US" altLang="zh-TW" sz="900" dirty="0">
              <a:solidFill>
                <a:schemeClr val="tx1"/>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
        <p:nvSpPr>
          <p:cNvPr id="25" name="Google Shape;177;p11"/>
          <p:cNvSpPr/>
          <p:nvPr userDrawn="1"/>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1;p11"/>
          <p:cNvSpPr/>
          <p:nvPr userDrawn="1"/>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33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3F2E61-A6A0-45AD-9E35-F32AC77AE6AB}"/>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CA5C1E7D-B8CE-405F-9CE3-C05B599AE4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943EFD9-3059-4822-936F-36F465A02A22}"/>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97C47F01-8C64-4E92-BA44-D471635E543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0BC3E40-3DE8-4802-8AB1-D7DC4ACD533A}"/>
              </a:ext>
            </a:extLst>
          </p:cNvPr>
          <p:cNvSpPr>
            <a:spLocks noGrp="1"/>
          </p:cNvSpPr>
          <p:nvPr>
            <p:ph type="sldNum" sz="quarter" idx="12"/>
          </p:nvPr>
        </p:nvSpPr>
        <p:spPr/>
        <p:txBody>
          <a:bodyPr/>
          <a:lstStyle/>
          <a:p>
            <a:fld id="{BFF62CF6-EBAE-4D7E-BA91-81427F9DBD5F}" type="slidenum">
              <a:rPr lang="zh-TW" altLang="en-US" smtClean="0"/>
              <a:t>‹#›</a:t>
            </a:fld>
            <a:endParaRPr lang="zh-TW" altLang="en-US"/>
          </a:p>
        </p:txBody>
      </p:sp>
    </p:spTree>
    <p:extLst>
      <p:ext uri="{BB962C8B-B14F-4D97-AF65-F5344CB8AC3E}">
        <p14:creationId xmlns:p14="http://schemas.microsoft.com/office/powerpoint/2010/main" val="2267963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15"/>
        <p:cNvGrpSpPr/>
        <p:nvPr/>
      </p:nvGrpSpPr>
      <p:grpSpPr>
        <a:xfrm>
          <a:off x="0" y="0"/>
          <a:ext cx="0" cy="0"/>
          <a:chOff x="0" y="0"/>
          <a:chExt cx="0" cy="0"/>
        </a:xfrm>
      </p:grpSpPr>
      <p:sp>
        <p:nvSpPr>
          <p:cNvPr id="116" name="Google Shape;116;p8"/>
          <p:cNvSpPr/>
          <p:nvPr/>
        </p:nvSpPr>
        <p:spPr>
          <a:xfrm>
            <a:off x="8638525" y="14726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8"/>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2935875"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19" name="Google Shape;119;p8"/>
          <p:cNvSpPr txBox="1">
            <a:spLocks noGrp="1"/>
          </p:cNvSpPr>
          <p:nvPr>
            <p:ph type="body" idx="2"/>
          </p:nvPr>
        </p:nvSpPr>
        <p:spPr>
          <a:xfrm>
            <a:off x="4723373"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20" name="Google Shape;120;p8"/>
          <p:cNvSpPr txBox="1">
            <a:spLocks noGrp="1"/>
          </p:cNvSpPr>
          <p:nvPr>
            <p:ph type="body" idx="3"/>
          </p:nvPr>
        </p:nvSpPr>
        <p:spPr>
          <a:xfrm>
            <a:off x="6510871" y="1550150"/>
            <a:ext cx="1700400" cy="3375600"/>
          </a:xfrm>
          <a:prstGeom prst="rect">
            <a:avLst/>
          </a:prstGeom>
        </p:spPr>
        <p:txBody>
          <a:bodyPr spcFirstLastPara="1" wrap="square" lIns="91425" tIns="91425" rIns="91425" bIns="91425" anchor="t" anchorCtr="0">
            <a:noAutofit/>
          </a:bodyPr>
          <a:lstStyle>
            <a:lvl1pPr marL="457189" lvl="0" indent="-317492" rtl="0">
              <a:spcBef>
                <a:spcPts val="600"/>
              </a:spcBef>
              <a:spcAft>
                <a:spcPts val="0"/>
              </a:spcAft>
              <a:buSzPts val="1400"/>
              <a:buChar char="◎"/>
              <a:defRPr sz="1400"/>
            </a:lvl1pPr>
            <a:lvl2pPr marL="914378" lvl="1" indent="-317492" rtl="0">
              <a:spcBef>
                <a:spcPts val="0"/>
              </a:spcBef>
              <a:spcAft>
                <a:spcPts val="0"/>
              </a:spcAft>
              <a:buSzPts val="1400"/>
              <a:buChar char="◉"/>
              <a:defRPr sz="1400"/>
            </a:lvl2pPr>
            <a:lvl3pPr marL="1371566" lvl="2" indent="-317492" rtl="0">
              <a:spcBef>
                <a:spcPts val="0"/>
              </a:spcBef>
              <a:spcAft>
                <a:spcPts val="0"/>
              </a:spcAft>
              <a:buSzPts val="1400"/>
              <a:buChar char="￮"/>
              <a:defRPr sz="1400"/>
            </a:lvl3pPr>
            <a:lvl4pPr marL="1828754" lvl="3" indent="-317492" rtl="0">
              <a:spcBef>
                <a:spcPts val="0"/>
              </a:spcBef>
              <a:spcAft>
                <a:spcPts val="0"/>
              </a:spcAft>
              <a:buSzPts val="1400"/>
              <a:buChar char="●"/>
              <a:defRPr sz="1400"/>
            </a:lvl4pPr>
            <a:lvl5pPr marL="2285943" lvl="4" indent="-317492" rtl="0">
              <a:spcBef>
                <a:spcPts val="0"/>
              </a:spcBef>
              <a:spcAft>
                <a:spcPts val="0"/>
              </a:spcAft>
              <a:buSzPts val="1400"/>
              <a:buChar char="○"/>
              <a:defRPr sz="1400"/>
            </a:lvl5pPr>
            <a:lvl6pPr marL="2743132" lvl="5" indent="-317492" rtl="0">
              <a:spcBef>
                <a:spcPts val="0"/>
              </a:spcBef>
              <a:spcAft>
                <a:spcPts val="0"/>
              </a:spcAft>
              <a:buSzPts val="1400"/>
              <a:buChar char="■"/>
              <a:defRPr sz="1400"/>
            </a:lvl6pPr>
            <a:lvl7pPr marL="3200320" lvl="6" indent="-317492" rtl="0">
              <a:spcBef>
                <a:spcPts val="0"/>
              </a:spcBef>
              <a:spcAft>
                <a:spcPts val="0"/>
              </a:spcAft>
              <a:buSzPts val="1400"/>
              <a:buChar char="●"/>
              <a:defRPr sz="1400"/>
            </a:lvl7pPr>
            <a:lvl8pPr marL="3657509" lvl="7" indent="-317492" rtl="0">
              <a:spcBef>
                <a:spcPts val="0"/>
              </a:spcBef>
              <a:spcAft>
                <a:spcPts val="0"/>
              </a:spcAft>
              <a:buSzPts val="1400"/>
              <a:buChar char="○"/>
              <a:defRPr sz="1400"/>
            </a:lvl8pPr>
            <a:lvl9pPr marL="4114697" lvl="8" indent="-317492" rtl="0">
              <a:spcBef>
                <a:spcPts val="0"/>
              </a:spcBef>
              <a:spcAft>
                <a:spcPts val="0"/>
              </a:spcAft>
              <a:buSzPts val="1400"/>
              <a:buChar char="■"/>
              <a:defRPr sz="1400"/>
            </a:lvl9pPr>
          </a:lstStyle>
          <a:p>
            <a:endParaRPr/>
          </a:p>
        </p:txBody>
      </p:sp>
      <p:sp>
        <p:nvSpPr>
          <p:cNvPr id="121" name="Google Shape;121;p8"/>
          <p:cNvSpPr/>
          <p:nvPr/>
        </p:nvSpPr>
        <p:spPr>
          <a:xfrm>
            <a:off x="1016475" y="2981600"/>
            <a:ext cx="440400" cy="4404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8"/>
          <p:cNvSpPr/>
          <p:nvPr/>
        </p:nvSpPr>
        <p:spPr>
          <a:xfrm>
            <a:off x="-68725" y="3346150"/>
            <a:ext cx="819600" cy="819600"/>
          </a:xfrm>
          <a:prstGeom prst="ellipse">
            <a:avLst/>
          </a:prstGeom>
          <a:noFill/>
          <a:ln w="9525" cap="flat" cmpd="sng">
            <a:solidFill>
              <a:srgbClr val="00D1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8"/>
          <p:cNvSpPr/>
          <p:nvPr/>
        </p:nvSpPr>
        <p:spPr>
          <a:xfrm>
            <a:off x="1361475" y="140725"/>
            <a:ext cx="862800" cy="863400"/>
          </a:xfrm>
          <a:prstGeom prst="donut">
            <a:avLst>
              <a:gd name="adj" fmla="val 43200"/>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8"/>
          <p:cNvSpPr/>
          <p:nvPr/>
        </p:nvSpPr>
        <p:spPr>
          <a:xfrm>
            <a:off x="1438125" y="3422000"/>
            <a:ext cx="1062000" cy="1062000"/>
          </a:xfrm>
          <a:prstGeom prst="donut">
            <a:avLst>
              <a:gd name="adj" fmla="val 9905"/>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8"/>
          <p:cNvSpPr/>
          <p:nvPr/>
        </p:nvSpPr>
        <p:spPr>
          <a:xfrm>
            <a:off x="2059425" y="1112475"/>
            <a:ext cx="304800" cy="3048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8"/>
          <p:cNvSpPr/>
          <p:nvPr/>
        </p:nvSpPr>
        <p:spPr>
          <a:xfrm>
            <a:off x="8723500" y="27022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8"/>
          <p:cNvSpPr/>
          <p:nvPr/>
        </p:nvSpPr>
        <p:spPr>
          <a:xfrm>
            <a:off x="8546800" y="608625"/>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8"/>
          <p:cNvSpPr/>
          <p:nvPr/>
        </p:nvSpPr>
        <p:spPr>
          <a:xfrm>
            <a:off x="8211275" y="1152650"/>
            <a:ext cx="397500" cy="3975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8"/>
          <p:cNvSpPr/>
          <p:nvPr/>
        </p:nvSpPr>
        <p:spPr>
          <a:xfrm>
            <a:off x="7599600" y="-27525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8"/>
          <p:cNvSpPr/>
          <p:nvPr/>
        </p:nvSpPr>
        <p:spPr>
          <a:xfrm>
            <a:off x="9033775" y="1867850"/>
            <a:ext cx="188100" cy="1881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8"/>
          <p:cNvSpPr/>
          <p:nvPr/>
        </p:nvSpPr>
        <p:spPr>
          <a:xfrm>
            <a:off x="-480225" y="243625"/>
            <a:ext cx="2347200" cy="2347200"/>
          </a:xfrm>
          <a:prstGeom prst="donut">
            <a:avLst>
              <a:gd name="adj" fmla="val 2109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8"/>
          <p:cNvSpPr/>
          <p:nvPr/>
        </p:nvSpPr>
        <p:spPr>
          <a:xfrm>
            <a:off x="1016475" y="4091700"/>
            <a:ext cx="1207800" cy="120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8"/>
          <p:cNvSpPr/>
          <p:nvPr/>
        </p:nvSpPr>
        <p:spPr>
          <a:xfrm>
            <a:off x="204075" y="927925"/>
            <a:ext cx="978600" cy="9786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639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reserve="1">
  <p:cSld name="part2">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ustomShape 3"/>
          <p:cNvSpPr/>
          <p:nvPr userDrawn="1"/>
        </p:nvSpPr>
        <p:spPr>
          <a:xfrm>
            <a:off x="11718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000000"/>
                </a:solidFill>
                <a:latin typeface="微軟正黑體" panose="020B0604030504040204" pitchFamily="34" charset="-120"/>
                <a:ea typeface="微軟正黑體" panose="020B0604030504040204" pitchFamily="34" charset="-120"/>
              </a:rPr>
              <a:t>專題發想</a:t>
            </a:r>
            <a:endParaRPr lang="en-US" sz="900" b="0" strike="noStrike" spc="-1" dirty="0">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rgbClr val="000000"/>
                </a:solidFill>
                <a:latin typeface="微軟正黑體" panose="020B0604030504040204" pitchFamily="34" charset="-120"/>
                <a:ea typeface="微軟正黑體" panose="020B0604030504040204" pitchFamily="34" charset="-120"/>
              </a:rPr>
              <a:t>架構</a:t>
            </a:r>
            <a:endParaRPr lang="en-US" sz="900" b="0" strike="noStrike" spc="-1" dirty="0">
              <a:latin typeface="微軟正黑體" panose="020B0604030504040204" pitchFamily="34" charset="-120"/>
              <a:ea typeface="微軟正黑體" panose="020B0604030504040204" pitchFamily="34" charset="-120"/>
            </a:endParaRPr>
          </a:p>
        </p:txBody>
      </p:sp>
      <p:sp>
        <p:nvSpPr>
          <p:cNvPr id="19" name="CustomShape 4"/>
          <p:cNvSpPr/>
          <p:nvPr userDrawn="1"/>
        </p:nvSpPr>
        <p:spPr>
          <a:xfrm>
            <a:off x="1889640" y="4507200"/>
            <a:ext cx="697320" cy="311040"/>
          </a:xfrm>
          <a:prstGeom prst="rect">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rgbClr val="FFFFFF"/>
                </a:solidFill>
                <a:latin typeface="微軟正黑體" panose="020B0604030504040204" pitchFamily="34" charset="-120"/>
                <a:ea typeface="微軟正黑體" panose="020B0604030504040204" pitchFamily="34" charset="-120"/>
              </a:rPr>
              <a:t>前端設計</a:t>
            </a:r>
            <a:endParaRPr lang="en-US" sz="900" b="0" strike="noStrike" spc="-1" dirty="0">
              <a:latin typeface="微軟正黑體" panose="020B0604030504040204" pitchFamily="34" charset="-120"/>
              <a:ea typeface="微軟正黑體" panose="020B0604030504040204" pitchFamily="34" charset="-120"/>
            </a:endParaRPr>
          </a:p>
        </p:txBody>
      </p:sp>
      <p:sp>
        <p:nvSpPr>
          <p:cNvPr id="20" name="CustomShape 5"/>
          <p:cNvSpPr/>
          <p:nvPr userDrawn="1"/>
        </p:nvSpPr>
        <p:spPr>
          <a:xfrm>
            <a:off x="260784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環境佈署</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串流</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1" name="CustomShape 6"/>
          <p:cNvSpPr/>
          <p:nvPr userDrawn="1"/>
        </p:nvSpPr>
        <p:spPr>
          <a:xfrm>
            <a:off x="332568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zh-TW" altLang="en-US" sz="900" b="0" strike="noStrike" spc="-1" dirty="0">
                <a:solidFill>
                  <a:schemeClr val="tx1"/>
                </a:solidFill>
                <a:latin typeface="微軟正黑體" panose="020B0604030504040204" pitchFamily="34" charset="-120"/>
                <a:ea typeface="微軟正黑體" panose="020B0604030504040204" pitchFamily="34" charset="-120"/>
              </a:rPr>
              <a:t>分群推薦</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2" name="CustomShape 7"/>
          <p:cNvSpPr/>
          <p:nvPr userDrawn="1"/>
        </p:nvSpPr>
        <p:spPr>
          <a:xfrm>
            <a:off x="404352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文字探勘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3" name="CustomShape 8"/>
          <p:cNvSpPr/>
          <p:nvPr userDrawn="1"/>
        </p:nvSpPr>
        <p:spPr>
          <a:xfrm>
            <a:off x="4741200" y="4507200"/>
            <a:ext cx="697320" cy="311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影像辨識</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
        <p:nvSpPr>
          <p:cNvPr id="24" name="CustomShape 9"/>
          <p:cNvSpPr/>
          <p:nvPr userDrawn="1"/>
        </p:nvSpPr>
        <p:spPr>
          <a:xfrm>
            <a:off x="5452200" y="4348440"/>
            <a:ext cx="866880" cy="624600"/>
          </a:xfrm>
          <a:prstGeom prst="rightArrow">
            <a:avLst>
              <a:gd name="adj1" fmla="val 50000"/>
              <a:gd name="adj2" fmla="val 50000"/>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900" b="0" strike="noStrike" spc="-1" dirty="0" err="1">
                <a:solidFill>
                  <a:schemeClr val="tx1"/>
                </a:solidFill>
                <a:latin typeface="微軟正黑體" panose="020B0604030504040204" pitchFamily="34" charset="-120"/>
                <a:ea typeface="微軟正黑體" panose="020B0604030504040204" pitchFamily="34" charset="-120"/>
              </a:rPr>
              <a:t>未來展望</a:t>
            </a:r>
            <a:endParaRPr lang="en-US" sz="900" b="0" strike="noStrike" spc="-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3815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reserve="1">
  <p:cSld name="part3">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專題發想</a:t>
            </a:r>
            <a:endParaRPr kumimoji="0" lang="en-US" altLang="zh-TW"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環境佈署</a:t>
            </a:r>
            <a:endParaRPr kumimoji="0" lang="en-US" altLang="zh-TW"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未來展望</a:t>
            </a:r>
          </a:p>
        </p:txBody>
      </p:sp>
    </p:spTree>
    <p:extLst>
      <p:ext uri="{BB962C8B-B14F-4D97-AF65-F5344CB8AC3E}">
        <p14:creationId xmlns:p14="http://schemas.microsoft.com/office/powerpoint/2010/main" val="2679219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part4">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分群推薦</a:t>
            </a:r>
            <a:endParaRPr lang="en-US" altLang="zh-TW" sz="900" dirty="0">
              <a:solidFill>
                <a:schemeClr val="bg1"/>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363399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reserve="1">
  <p:cSld name="part5">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633449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reserve="1">
  <p:cSld name="part6">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矩形 24">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26" name="矩形 25">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7" name="矩形 26">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8" name="矩形 27">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endParaRPr lang="en-US" altLang="zh-TW" sz="900" dirty="0">
              <a:solidFill>
                <a:schemeClr val="tx1"/>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30" name="矩形 29">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bg1"/>
                </a:solidFill>
                <a:latin typeface="微軟正黑體" panose="020B0604030504040204" pitchFamily="34" charset="-120"/>
                <a:ea typeface="微軟正黑體" panose="020B0604030504040204" pitchFamily="34" charset="-120"/>
              </a:rPr>
              <a:t>影像辨識</a:t>
            </a:r>
          </a:p>
        </p:txBody>
      </p:sp>
      <p:sp>
        <p:nvSpPr>
          <p:cNvPr id="31"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476066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final">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E06C925B-B5BC-4143-BAA0-1A14D89D11C1}"/>
              </a:ext>
            </a:extLst>
          </p:cNvPr>
          <p:cNvSpPr/>
          <p:nvPr userDrawn="1"/>
        </p:nvSpPr>
        <p:spPr>
          <a:xfrm>
            <a:off x="1171787"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專題發想</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架構</a:t>
            </a:r>
          </a:p>
        </p:txBody>
      </p:sp>
      <p:sp>
        <p:nvSpPr>
          <p:cNvPr id="19" name="矩形 18">
            <a:extLst>
              <a:ext uri="{FF2B5EF4-FFF2-40B4-BE49-F238E27FC236}">
                <a16:creationId xmlns:a16="http://schemas.microsoft.com/office/drawing/2014/main" id="{EF48E671-58CD-4571-957D-BFBFC7656E1B}"/>
              </a:ext>
            </a:extLst>
          </p:cNvPr>
          <p:cNvSpPr/>
          <p:nvPr userDrawn="1"/>
        </p:nvSpPr>
        <p:spPr>
          <a:xfrm>
            <a:off x="1889760"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前端設計</a:t>
            </a:r>
          </a:p>
        </p:txBody>
      </p:sp>
      <p:sp>
        <p:nvSpPr>
          <p:cNvPr id="20" name="矩形 19">
            <a:extLst>
              <a:ext uri="{FF2B5EF4-FFF2-40B4-BE49-F238E27FC236}">
                <a16:creationId xmlns:a16="http://schemas.microsoft.com/office/drawing/2014/main" id="{AF503CD9-2399-4DEB-8A40-B13A6F75B8F0}"/>
              </a:ext>
            </a:extLst>
          </p:cNvPr>
          <p:cNvSpPr/>
          <p:nvPr userDrawn="1"/>
        </p:nvSpPr>
        <p:spPr>
          <a:xfrm>
            <a:off x="2607733"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環境佈署</a:t>
            </a:r>
            <a:endParaRPr lang="en-US" altLang="zh-TW" sz="900" dirty="0">
              <a:solidFill>
                <a:schemeClr val="tx1"/>
              </a:solidFill>
              <a:latin typeface="微軟正黑體" panose="020B0604030504040204" pitchFamily="34" charset="-120"/>
              <a:ea typeface="微軟正黑體" panose="020B0604030504040204" pitchFamily="34" charset="-120"/>
            </a:endParaRPr>
          </a:p>
          <a:p>
            <a:pPr algn="ctr"/>
            <a:r>
              <a:rPr lang="zh-TW" altLang="en-US" sz="900" dirty="0">
                <a:solidFill>
                  <a:schemeClr val="tx1"/>
                </a:solidFill>
                <a:latin typeface="微軟正黑體" panose="020B0604030504040204" pitchFamily="34" charset="-120"/>
                <a:ea typeface="微軟正黑體" panose="020B0604030504040204" pitchFamily="34" charset="-120"/>
              </a:rPr>
              <a:t>串流</a:t>
            </a:r>
          </a:p>
        </p:txBody>
      </p:sp>
      <p:sp>
        <p:nvSpPr>
          <p:cNvPr id="21" name="矩形 20">
            <a:extLst>
              <a:ext uri="{FF2B5EF4-FFF2-40B4-BE49-F238E27FC236}">
                <a16:creationId xmlns:a16="http://schemas.microsoft.com/office/drawing/2014/main" id="{3DC8E9E1-1956-4BDB-85B5-54FCCFFCCC99}"/>
              </a:ext>
            </a:extLst>
          </p:cNvPr>
          <p:cNvSpPr/>
          <p:nvPr userDrawn="1"/>
        </p:nvSpPr>
        <p:spPr>
          <a:xfrm>
            <a:off x="3325706"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分群推薦</a:t>
            </a:r>
          </a:p>
        </p:txBody>
      </p:sp>
      <p:sp>
        <p:nvSpPr>
          <p:cNvPr id="22" name="矩形 21">
            <a:extLst>
              <a:ext uri="{FF2B5EF4-FFF2-40B4-BE49-F238E27FC236}">
                <a16:creationId xmlns:a16="http://schemas.microsoft.com/office/drawing/2014/main" id="{FF374583-B996-448A-9A89-B4CA1C417472}"/>
              </a:ext>
            </a:extLst>
          </p:cNvPr>
          <p:cNvSpPr/>
          <p:nvPr userDrawn="1"/>
        </p:nvSpPr>
        <p:spPr>
          <a:xfrm>
            <a:off x="4043679" y="4507221"/>
            <a:ext cx="697653" cy="3115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文字探勘</a:t>
            </a:r>
          </a:p>
        </p:txBody>
      </p:sp>
      <p:sp>
        <p:nvSpPr>
          <p:cNvPr id="23" name="矩形 22">
            <a:extLst>
              <a:ext uri="{FF2B5EF4-FFF2-40B4-BE49-F238E27FC236}">
                <a16:creationId xmlns:a16="http://schemas.microsoft.com/office/drawing/2014/main" id="{EB8BA0B6-9173-4205-BD53-FF9E69DF9E27}"/>
              </a:ext>
            </a:extLst>
          </p:cNvPr>
          <p:cNvSpPr/>
          <p:nvPr userDrawn="1"/>
        </p:nvSpPr>
        <p:spPr>
          <a:xfrm>
            <a:off x="4741332" y="4507221"/>
            <a:ext cx="697653" cy="311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latin typeface="微軟正黑體" panose="020B0604030504040204" pitchFamily="34" charset="-120"/>
                <a:ea typeface="微軟正黑體" panose="020B0604030504040204" pitchFamily="34" charset="-120"/>
              </a:rPr>
              <a:t>影像辨識</a:t>
            </a:r>
          </a:p>
        </p:txBody>
      </p:sp>
      <p:sp>
        <p:nvSpPr>
          <p:cNvPr id="24" name="箭號: 向右 2">
            <a:extLst>
              <a:ext uri="{FF2B5EF4-FFF2-40B4-BE49-F238E27FC236}">
                <a16:creationId xmlns:a16="http://schemas.microsoft.com/office/drawing/2014/main" id="{C10F3EDB-86C3-4E9B-AFC9-5849A32C6673}"/>
              </a:ext>
            </a:extLst>
          </p:cNvPr>
          <p:cNvSpPr/>
          <p:nvPr userDrawn="1"/>
        </p:nvSpPr>
        <p:spPr>
          <a:xfrm>
            <a:off x="5452290" y="4348481"/>
            <a:ext cx="867229" cy="6249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FFFF"/>
                </a:solidFill>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69860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normal">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31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18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66" r:id="rId2"/>
    <p:sldLayoutId id="2147483665" r:id="rId3"/>
    <p:sldLayoutId id="2147483664" r:id="rId4"/>
    <p:sldLayoutId id="2147483663" r:id="rId5"/>
    <p:sldLayoutId id="2147483667" r:id="rId6"/>
    <p:sldLayoutId id="2147483668" r:id="rId7"/>
    <p:sldLayoutId id="2147483670" r:id="rId8"/>
    <p:sldLayoutId id="2147483658" r:id="rId9"/>
    <p:sldLayoutId id="2147483661" r:id="rId10"/>
    <p:sldLayoutId id="2147483669" r:id="rId11"/>
    <p:sldLayoutId id="2147483675"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2.jp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jp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jp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8.jpeg"/></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5.png"/></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1.png"/><Relationship Id="rId7"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 Id="rId9"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g"/><Relationship Id="rId1" Type="http://schemas.openxmlformats.org/officeDocument/2006/relationships/slideLayout" Target="../slideLayouts/slideLayout6.xml"/><Relationship Id="rId4" Type="http://schemas.openxmlformats.org/officeDocument/2006/relationships/image" Target="../media/image133.jpg"/></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2.xml"/><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81.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64.xm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image" Target="../media/image141.jpg"/></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65.xml"/><Relationship Id="rId1" Type="http://schemas.openxmlformats.org/officeDocument/2006/relationships/slideLayout" Target="../slideLayouts/slideLayout10.xml"/><Relationship Id="rId5" Type="http://schemas.openxmlformats.org/officeDocument/2006/relationships/image" Target="../media/image146.PNG"/><Relationship Id="rId4" Type="http://schemas.openxmlformats.org/officeDocument/2006/relationships/image" Target="../media/image145.jpg"/></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6.xml"/><Relationship Id="rId5" Type="http://schemas.openxmlformats.org/officeDocument/2006/relationships/image" Target="../media/image160.png"/><Relationship Id="rId4" Type="http://schemas.openxmlformats.org/officeDocument/2006/relationships/image" Target="../media/image159.jp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hyperlink" Target="http://blog.csdn.net/xiaowei_cqu/article/details/7606607" TargetMode="External"/><Relationship Id="rId3" Type="http://schemas.openxmlformats.org/officeDocument/2006/relationships/hyperlink" Target="https://towardsdatascience.com/understanding-generative-adversarial-networks-gans-cd6e4651a29" TargetMode="External"/><Relationship Id="rId7" Type="http://schemas.openxmlformats.org/officeDocument/2006/relationships/hyperlink" Target="https://www.pyimagesearch.com/2017/04/03/facial-landmarks-dlib-opencv-python/"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hyperlink" Target="http://blog.dlib.net/2018/02/automatic-learning-rate-scheduling-that.html" TargetMode="External"/><Relationship Id="rId5" Type="http://schemas.openxmlformats.org/officeDocument/2006/relationships/hyperlink" Target="https://docs.opencv.org/3.4/d2/d99/tutorial_js_face_detection.html" TargetMode="External"/><Relationship Id="rId4" Type="http://schemas.openxmlformats.org/officeDocument/2006/relationships/hyperlink" Target="http://alex-phd.blogspot.com/2014/03/haarhaar-adaboost.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954"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955" name="CustomShape 2"/>
          <p:cNvSpPr/>
          <p:nvPr/>
        </p:nvSpPr>
        <p:spPr>
          <a:xfrm>
            <a:off x="1143000" y="84168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dirty="0" err="1">
                <a:solidFill>
                  <a:srgbClr val="002060"/>
                </a:solidFill>
                <a:latin typeface="微軟正黑體"/>
                <a:ea typeface="微軟正黑體"/>
              </a:rPr>
              <a:t>妝模作漾</a:t>
            </a:r>
            <a:endParaRPr lang="en-US" sz="4500" b="0" strike="noStrike" spc="-1" dirty="0">
              <a:latin typeface="Arial"/>
            </a:endParaRPr>
          </a:p>
        </p:txBody>
      </p:sp>
      <p:sp>
        <p:nvSpPr>
          <p:cNvPr id="956" name="CustomShape 3"/>
          <p:cNvSpPr/>
          <p:nvPr/>
        </p:nvSpPr>
        <p:spPr>
          <a:xfrm>
            <a:off x="0" y="2705040"/>
            <a:ext cx="9142560" cy="726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1500" b="0" strike="noStrike" spc="-1">
                <a:solidFill>
                  <a:srgbClr val="000000"/>
                </a:solidFill>
                <a:latin typeface="Arial"/>
                <a:ea typeface="DejaVu Sans"/>
              </a:rPr>
              <a:t>組員 ｜ 邱沛寰  林祥偉  陳怡霖  賴致傑  鄭潔姒  張元宇  周柏帆</a:t>
            </a:r>
            <a:endParaRPr lang="en-US" sz="1500" b="0" strike="noStrike" spc="-1">
              <a:latin typeface="Arial"/>
            </a:endParaRPr>
          </a:p>
          <a:p>
            <a:pPr>
              <a:lnSpc>
                <a:spcPct val="90000"/>
              </a:lnSpc>
              <a:spcBef>
                <a:spcPts val="1001"/>
              </a:spcBef>
            </a:pPr>
            <a:r>
              <a:rPr lang="en-US" sz="1500" b="0" strike="noStrike" spc="-1">
                <a:solidFill>
                  <a:srgbClr val="000000"/>
                </a:solidFill>
                <a:latin typeface="Arial"/>
                <a:ea typeface="DejaVu Sans"/>
              </a:rPr>
              <a:t>　　　　　　　    指導老師 ｜ 蔡政廷  蔡昀翰  施丞優  郭惠民</a:t>
            </a:r>
            <a:endParaRPr lang="en-US" sz="15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系統架構</a:t>
            </a:r>
            <a:endParaRPr lang="en-US" sz="3000" b="0" strike="noStrike" spc="-1">
              <a:latin typeface="Arial"/>
            </a:endParaRPr>
          </a:p>
        </p:txBody>
      </p:sp>
      <p:sp>
        <p:nvSpPr>
          <p:cNvPr id="1189"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90"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191" name="圖片 14"/>
          <p:cNvPicPr/>
          <p:nvPr/>
        </p:nvPicPr>
        <p:blipFill>
          <a:blip r:embed="rId3"/>
          <a:stretch/>
        </p:blipFill>
        <p:spPr>
          <a:xfrm>
            <a:off x="1712160" y="1043280"/>
            <a:ext cx="5834160" cy="3076560"/>
          </a:xfrm>
          <a:prstGeom prst="rect">
            <a:avLst/>
          </a:prstGeom>
          <a:ln>
            <a:noFill/>
          </a:ln>
        </p:spPr>
      </p:pic>
      <p:pic>
        <p:nvPicPr>
          <p:cNvPr id="1192" name="圖片 15"/>
          <p:cNvPicPr/>
          <p:nvPr/>
        </p:nvPicPr>
        <p:blipFill>
          <a:blip r:embed="rId4"/>
          <a:stretch/>
        </p:blipFill>
        <p:spPr>
          <a:xfrm>
            <a:off x="6408000" y="2736000"/>
            <a:ext cx="2746800" cy="1655280"/>
          </a:xfrm>
          <a:prstGeom prst="rect">
            <a:avLst/>
          </a:prstGeom>
          <a:ln>
            <a:noFill/>
          </a:ln>
        </p:spPr>
      </p:pic>
      <p:sp>
        <p:nvSpPr>
          <p:cNvPr id="1193" name="CustomShape 12"/>
          <p:cNvSpPr/>
          <p:nvPr/>
        </p:nvSpPr>
        <p:spPr>
          <a:xfrm>
            <a:off x="1368000" y="2592000"/>
            <a:ext cx="5255280" cy="1589400"/>
          </a:xfrm>
          <a:prstGeom prst="rect">
            <a:avLst/>
          </a:prstGeom>
          <a:noFill/>
          <a:ln w="76320">
            <a:solidFill>
              <a:srgbClr val="069A2E"/>
            </a:solidFill>
            <a:round/>
          </a:ln>
        </p:spPr>
        <p:style>
          <a:lnRef idx="0">
            <a:scrgbClr r="0" g="0" b="0"/>
          </a:lnRef>
          <a:fillRef idx="0">
            <a:scrgbClr r="0" g="0" b="0"/>
          </a:fillRef>
          <a:effectRef idx="0">
            <a:scrgbClr r="0" g="0" b="0"/>
          </a:effectRef>
          <a:fontRef idx="minor"/>
        </p:style>
      </p:sp>
      <p:sp>
        <p:nvSpPr>
          <p:cNvPr id="1194" name="CustomShape 13"/>
          <p:cNvSpPr/>
          <p:nvPr/>
        </p:nvSpPr>
        <p:spPr>
          <a:xfrm>
            <a:off x="1800000" y="1001520"/>
            <a:ext cx="4319280" cy="1589400"/>
          </a:xfrm>
          <a:prstGeom prst="rect">
            <a:avLst/>
          </a:prstGeom>
          <a:noFill/>
          <a:ln w="76320">
            <a:solidFill>
              <a:srgbClr val="FFFF6D"/>
            </a:solidFill>
            <a:round/>
          </a:ln>
        </p:spPr>
        <p:style>
          <a:lnRef idx="0">
            <a:scrgbClr r="0" g="0" b="0"/>
          </a:lnRef>
          <a:fillRef idx="0">
            <a:scrgbClr r="0" g="0" b="0"/>
          </a:fillRef>
          <a:effectRef idx="0">
            <a:scrgbClr r="0" g="0" b="0"/>
          </a:effectRef>
          <a:fontRef idx="minor"/>
        </p:style>
      </p:sp>
      <p:sp>
        <p:nvSpPr>
          <p:cNvPr id="1195" name="CustomShape 14"/>
          <p:cNvSpPr/>
          <p:nvPr/>
        </p:nvSpPr>
        <p:spPr>
          <a:xfrm>
            <a:off x="4752000" y="1001520"/>
            <a:ext cx="3598920" cy="1589400"/>
          </a:xfrm>
          <a:prstGeom prst="rect">
            <a:avLst/>
          </a:prstGeom>
          <a:noFill/>
          <a:ln w="76320">
            <a:solidFill>
              <a:srgbClr val="FF3838"/>
            </a:solidFill>
            <a:round/>
          </a:ln>
        </p:spPr>
        <p:style>
          <a:lnRef idx="0">
            <a:scrgbClr r="0" g="0" b="0"/>
          </a:lnRef>
          <a:fillRef idx="0">
            <a:scrgbClr r="0" g="0" b="0"/>
          </a:fillRef>
          <a:effectRef idx="0">
            <a:scrgbClr r="0" g="0" b="0"/>
          </a:effectRef>
          <a:fontRef idx="minor"/>
        </p:style>
      </p:sp>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10</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37" presetClass="entr" fill="hold" nodeType="clickEffect">
                                  <p:stCondLst>
                                    <p:cond delay="0"/>
                                  </p:stCondLst>
                                  <p:childTnLst>
                                    <p:set>
                                      <p:cBhvr>
                                        <p:cTn id="6" dur="2" fill="hold">
                                          <p:stCondLst>
                                            <p:cond delay="0"/>
                                          </p:stCondLst>
                                        </p:cTn>
                                        <p:tgtEl>
                                          <p:spTgt spid="1193"/>
                                        </p:tgtEl>
                                        <p:attrNameLst>
                                          <p:attrName>style.visibility</p:attrName>
                                        </p:attrNameLst>
                                      </p:cBhvr>
                                      <p:to>
                                        <p:strVal val="visible"/>
                                      </p:to>
                                    </p:set>
                                    <p:animEffect transition="in" filter="fade">
                                      <p:cBhvr additive="repl">
                                        <p:cTn id="7" dur="2000"/>
                                        <p:tgtEl>
                                          <p:spTgt spid="1193"/>
                                        </p:tgtEl>
                                      </p:cBhvr>
                                    </p:animEffect>
                                    <p:anim calcmode="lin" valueType="num">
                                      <p:cBhvr additive="repl">
                                        <p:cTn id="8" dur="2000" fill="hold"/>
                                        <p:tgtEl>
                                          <p:spTgt spid="1193"/>
                                        </p:tgtEl>
                                        <p:attrNameLst>
                                          <p:attrName>ppt_x</p:attrName>
                                        </p:attrNameLst>
                                      </p:cBhvr>
                                      <p:tavLst>
                                        <p:tav tm="0">
                                          <p:val>
                                            <p:strVal val="#ppt_x"/>
                                          </p:val>
                                        </p:tav>
                                        <p:tav tm="100000">
                                          <p:val>
                                            <p:strVal val="#ppt_x"/>
                                          </p:val>
                                        </p:tav>
                                      </p:tavLst>
                                    </p:anim>
                                    <p:anim calcmode="lin" valueType="num">
                                      <p:cBhvr additive="repl">
                                        <p:cTn id="9" dur="1800" fill="hold"/>
                                        <p:tgtEl>
                                          <p:spTgt spid="1193"/>
                                        </p:tgtEl>
                                        <p:attrNameLst>
                                          <p:attrName>ppt_y</p:attrName>
                                        </p:attrNameLst>
                                      </p:cBhvr>
                                      <p:tavLst>
                                        <p:tav tm="0">
                                          <p:val>
                                            <p:strVal val="#ppt_y+1"/>
                                          </p:val>
                                        </p:tav>
                                        <p:tav tm="100000">
                                          <p:val>
                                            <p:strVal val="#ppt_y-.03"/>
                                          </p:val>
                                        </p:tav>
                                      </p:tavLst>
                                    </p:anim>
                                    <p:anim calcmode="lin" valueType="num">
                                      <p:cBhvr additive="repl">
                                        <p:cTn id="10" dur="200" fill="hold">
                                          <p:stCondLst>
                                            <p:cond delay="1800"/>
                                          </p:stCondLst>
                                        </p:cTn>
                                        <p:tgtEl>
                                          <p:spTgt spid="119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fill="hold" nodeType="clickEffect">
                                  <p:stCondLst>
                                    <p:cond delay="0"/>
                                  </p:stCondLst>
                                  <p:childTnLst>
                                    <p:set>
                                      <p:cBhvr>
                                        <p:cTn id="14" dur="2" fill="hold">
                                          <p:stCondLst>
                                            <p:cond delay="0"/>
                                          </p:stCondLst>
                                        </p:cTn>
                                        <p:tgtEl>
                                          <p:spTgt spid="1194"/>
                                        </p:tgtEl>
                                        <p:attrNameLst>
                                          <p:attrName>style.visibility</p:attrName>
                                        </p:attrNameLst>
                                      </p:cBhvr>
                                      <p:to>
                                        <p:strVal val="visible"/>
                                      </p:to>
                                    </p:set>
                                    <p:animEffect transition="in" filter="fade">
                                      <p:cBhvr additive="repl">
                                        <p:cTn id="15" dur="2000"/>
                                        <p:tgtEl>
                                          <p:spTgt spid="1194"/>
                                        </p:tgtEl>
                                      </p:cBhvr>
                                    </p:animEffect>
                                    <p:anim calcmode="lin" valueType="num">
                                      <p:cBhvr additive="repl">
                                        <p:cTn id="16" dur="2000" fill="hold"/>
                                        <p:tgtEl>
                                          <p:spTgt spid="1194"/>
                                        </p:tgtEl>
                                        <p:attrNameLst>
                                          <p:attrName>ppt_x</p:attrName>
                                        </p:attrNameLst>
                                      </p:cBhvr>
                                      <p:tavLst>
                                        <p:tav tm="0">
                                          <p:val>
                                            <p:strVal val="#ppt_x"/>
                                          </p:val>
                                        </p:tav>
                                        <p:tav tm="100000">
                                          <p:val>
                                            <p:strVal val="#ppt_x"/>
                                          </p:val>
                                        </p:tav>
                                      </p:tavLst>
                                    </p:anim>
                                    <p:anim calcmode="lin" valueType="num">
                                      <p:cBhvr additive="repl">
                                        <p:cTn id="17" dur="1800" fill="hold"/>
                                        <p:tgtEl>
                                          <p:spTgt spid="1194"/>
                                        </p:tgtEl>
                                        <p:attrNameLst>
                                          <p:attrName>ppt_y</p:attrName>
                                        </p:attrNameLst>
                                      </p:cBhvr>
                                      <p:tavLst>
                                        <p:tav tm="0">
                                          <p:val>
                                            <p:strVal val="#ppt_y+1"/>
                                          </p:val>
                                        </p:tav>
                                        <p:tav tm="100000">
                                          <p:val>
                                            <p:strVal val="#ppt_y-.03"/>
                                          </p:val>
                                        </p:tav>
                                      </p:tavLst>
                                    </p:anim>
                                    <p:anim calcmode="lin" valueType="num">
                                      <p:cBhvr additive="repl">
                                        <p:cTn id="18" dur="200" fill="hold">
                                          <p:stCondLst>
                                            <p:cond delay="1800"/>
                                          </p:stCondLst>
                                        </p:cTn>
                                        <p:tgtEl>
                                          <p:spTgt spid="119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fill="hold" nodeType="clickEffect">
                                  <p:stCondLst>
                                    <p:cond delay="0"/>
                                  </p:stCondLst>
                                  <p:childTnLst>
                                    <p:set>
                                      <p:cBhvr>
                                        <p:cTn id="22" dur="2" fill="hold">
                                          <p:stCondLst>
                                            <p:cond delay="0"/>
                                          </p:stCondLst>
                                        </p:cTn>
                                        <p:tgtEl>
                                          <p:spTgt spid="1195"/>
                                        </p:tgtEl>
                                        <p:attrNameLst>
                                          <p:attrName>style.visibility</p:attrName>
                                        </p:attrNameLst>
                                      </p:cBhvr>
                                      <p:to>
                                        <p:strVal val="visible"/>
                                      </p:to>
                                    </p:set>
                                    <p:animEffect transition="in" filter="fade">
                                      <p:cBhvr additive="repl">
                                        <p:cTn id="23" dur="2000"/>
                                        <p:tgtEl>
                                          <p:spTgt spid="1195"/>
                                        </p:tgtEl>
                                      </p:cBhvr>
                                    </p:animEffect>
                                    <p:anim calcmode="lin" valueType="num">
                                      <p:cBhvr additive="repl">
                                        <p:cTn id="24" dur="2000" fill="hold"/>
                                        <p:tgtEl>
                                          <p:spTgt spid="1195"/>
                                        </p:tgtEl>
                                        <p:attrNameLst>
                                          <p:attrName>ppt_x</p:attrName>
                                        </p:attrNameLst>
                                      </p:cBhvr>
                                      <p:tavLst>
                                        <p:tav tm="0">
                                          <p:val>
                                            <p:strVal val="#ppt_x"/>
                                          </p:val>
                                        </p:tav>
                                        <p:tav tm="100000">
                                          <p:val>
                                            <p:strVal val="#ppt_x"/>
                                          </p:val>
                                        </p:tav>
                                      </p:tavLst>
                                    </p:anim>
                                    <p:anim calcmode="lin" valueType="num">
                                      <p:cBhvr additive="repl">
                                        <p:cTn id="25" dur="1800" fill="hold"/>
                                        <p:tgtEl>
                                          <p:spTgt spid="1195"/>
                                        </p:tgtEl>
                                        <p:attrNameLst>
                                          <p:attrName>ppt_y</p:attrName>
                                        </p:attrNameLst>
                                      </p:cBhvr>
                                      <p:tavLst>
                                        <p:tav tm="0">
                                          <p:val>
                                            <p:strVal val="#ppt_y+1"/>
                                          </p:val>
                                        </p:tav>
                                        <p:tav tm="100000">
                                          <p:val>
                                            <p:strVal val="#ppt_y-.03"/>
                                          </p:val>
                                        </p:tav>
                                      </p:tavLst>
                                    </p:anim>
                                    <p:anim calcmode="lin" valueType="num">
                                      <p:cBhvr additive="repl">
                                        <p:cTn id="26" dur="200" fill="hold">
                                          <p:stCondLst>
                                            <p:cond delay="1800"/>
                                          </p:stCondLst>
                                        </p:cTn>
                                        <p:tgtEl>
                                          <p:spTgt spid="119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196"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97"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a:solidFill>
                  <a:srgbClr val="002060"/>
                </a:solidFill>
                <a:latin typeface="微軟正黑體"/>
                <a:ea typeface="微軟正黑體"/>
              </a:rPr>
              <a:t>前端設計</a:t>
            </a:r>
            <a:endParaRPr lang="en-US" sz="4500" b="0" strike="noStrike" spc="-1">
              <a:latin typeface="Arial"/>
            </a:endParaRPr>
          </a:p>
        </p:txBody>
      </p:sp>
      <p:sp>
        <p:nvSpPr>
          <p:cNvPr id="1198"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3000" spc="-1" dirty="0">
                <a:latin typeface="Arial"/>
                <a:ea typeface="DejaVu Sans"/>
              </a:rPr>
              <a:t>系統</a:t>
            </a:r>
            <a:r>
              <a:rPr lang="en-US" sz="3000" b="0" strike="noStrike" spc="-1" dirty="0" err="1">
                <a:solidFill>
                  <a:srgbClr val="000000"/>
                </a:solidFill>
                <a:latin typeface="Arial"/>
                <a:ea typeface="DejaVu Sans"/>
              </a:rPr>
              <a:t>架構</a:t>
            </a:r>
            <a:endParaRPr lang="en-US" sz="3000" b="0" strike="noStrike" spc="-1" dirty="0">
              <a:latin typeface="Arial"/>
            </a:endParaRPr>
          </a:p>
        </p:txBody>
      </p:sp>
      <p:sp>
        <p:nvSpPr>
          <p:cNvPr id="1208"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09"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10" name="圖片 14"/>
          <p:cNvPicPr/>
          <p:nvPr/>
        </p:nvPicPr>
        <p:blipFill>
          <a:blip r:embed="rId3"/>
          <a:stretch/>
        </p:blipFill>
        <p:spPr>
          <a:xfrm>
            <a:off x="1712160" y="1043280"/>
            <a:ext cx="5834160" cy="3076560"/>
          </a:xfrm>
          <a:prstGeom prst="rect">
            <a:avLst/>
          </a:prstGeom>
          <a:ln>
            <a:noFill/>
          </a:ln>
        </p:spPr>
      </p:pic>
      <p:sp>
        <p:nvSpPr>
          <p:cNvPr id="1211" name="CustomShape 12"/>
          <p:cNvSpPr/>
          <p:nvPr/>
        </p:nvSpPr>
        <p:spPr>
          <a:xfrm>
            <a:off x="4752000" y="1001520"/>
            <a:ext cx="3598920" cy="1589400"/>
          </a:xfrm>
          <a:prstGeom prst="rect">
            <a:avLst/>
          </a:prstGeom>
          <a:noFill/>
          <a:ln w="76320">
            <a:solidFill>
              <a:srgbClr val="FF3838"/>
            </a:solidFill>
            <a:round/>
          </a:ln>
        </p:spPr>
        <p:style>
          <a:lnRef idx="0">
            <a:scrgbClr r="0" g="0" b="0"/>
          </a:lnRef>
          <a:fillRef idx="0">
            <a:scrgbClr r="0" g="0" b="0"/>
          </a:fillRef>
          <a:effectRef idx="0">
            <a:scrgbClr r="0" g="0" b="0"/>
          </a:effectRef>
          <a:fontRef idx="minor"/>
        </p:style>
      </p:sp>
      <p:pic>
        <p:nvPicPr>
          <p:cNvPr id="1212" name="圖片 15"/>
          <p:cNvPicPr/>
          <p:nvPr/>
        </p:nvPicPr>
        <p:blipFill>
          <a:blip r:embed="rId4"/>
          <a:stretch/>
        </p:blipFill>
        <p:spPr>
          <a:xfrm>
            <a:off x="6408000" y="2736000"/>
            <a:ext cx="2746800" cy="1655280"/>
          </a:xfrm>
          <a:prstGeom prst="rect">
            <a:avLst/>
          </a:prstGeom>
          <a:ln>
            <a:noFill/>
          </a:ln>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12</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200" b="0" strike="noStrike" spc="-1">
                <a:solidFill>
                  <a:srgbClr val="000000"/>
                </a:solidFill>
                <a:latin typeface="Arial"/>
                <a:ea typeface="DejaVu Sans"/>
              </a:rPr>
              <a:t>Why Django?</a:t>
            </a:r>
            <a:endParaRPr lang="en-US" sz="3200" b="0" strike="noStrike" spc="-1">
              <a:latin typeface="Arial"/>
            </a:endParaRPr>
          </a:p>
        </p:txBody>
      </p:sp>
      <p:sp>
        <p:nvSpPr>
          <p:cNvPr id="1222"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23"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24" name="CustomShape 12"/>
          <p:cNvSpPr/>
          <p:nvPr/>
        </p:nvSpPr>
        <p:spPr>
          <a:xfrm>
            <a:off x="1171800" y="119448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1600" b="0" strike="noStrike" spc="-1" dirty="0" err="1">
                <a:solidFill>
                  <a:srgbClr val="000000"/>
                </a:solidFill>
                <a:latin typeface="Arial"/>
                <a:ea typeface="DejaVu Sans"/>
              </a:rPr>
              <a:t>MTV架構</a:t>
            </a:r>
            <a:r>
              <a:rPr lang="en-US" sz="1600" b="0" strike="noStrike" spc="-1" dirty="0">
                <a:solidFill>
                  <a:srgbClr val="000000"/>
                </a:solidFill>
                <a:latin typeface="Arial"/>
                <a:ea typeface="DejaVu Sans"/>
              </a:rPr>
              <a:t> (Models, Templates, Views)</a:t>
            </a:r>
            <a:endParaRPr lang="en-US" sz="1600" b="0" strike="noStrike" spc="-1" dirty="0">
              <a:latin typeface="Arial"/>
            </a:endParaRPr>
          </a:p>
        </p:txBody>
      </p:sp>
      <p:sp>
        <p:nvSpPr>
          <p:cNvPr id="1225" name="CustomShape 13"/>
          <p:cNvSpPr/>
          <p:nvPr/>
        </p:nvSpPr>
        <p:spPr>
          <a:xfrm>
            <a:off x="5276809" y="1384977"/>
            <a:ext cx="2913033" cy="2724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317"/>
              </a:spcBef>
            </a:pPr>
            <a:r>
              <a:rPr lang="en-US" sz="1600" b="1" strike="noStrike" spc="-1" dirty="0" err="1">
                <a:solidFill>
                  <a:srgbClr val="000000"/>
                </a:solidFill>
                <a:latin typeface="DejaVu Sans"/>
                <a:ea typeface="DejaVu Sans"/>
              </a:rPr>
              <a:t>大而不雜</a:t>
            </a:r>
            <a:endParaRPr lang="en-US" sz="1600" b="0" strike="noStrike" spc="-1" dirty="0">
              <a:latin typeface="Arial"/>
            </a:endParaRPr>
          </a:p>
          <a:p>
            <a:pPr>
              <a:lnSpc>
                <a:spcPts val="2001"/>
              </a:lnSpc>
              <a:spcBef>
                <a:spcPts val="1134"/>
              </a:spcBef>
            </a:pPr>
            <a:r>
              <a:rPr lang="en-US" sz="1600" b="0" strike="noStrike" spc="-1" dirty="0" err="1">
                <a:solidFill>
                  <a:srgbClr val="000000"/>
                </a:solidFill>
                <a:latin typeface="DejaVu Sans"/>
                <a:ea typeface="DejaVu Sans"/>
              </a:rPr>
              <a:t>將程式間清楚切開，避免糾結在一起的義大利麵程式碼</a:t>
            </a:r>
            <a:r>
              <a:rPr lang="zh-TW" altLang="en-US" sz="1600" b="0" strike="noStrike" spc="-1" dirty="0">
                <a:solidFill>
                  <a:srgbClr val="000000"/>
                </a:solidFill>
                <a:latin typeface="DejaVu Sans"/>
                <a:ea typeface="DejaVu Sans"/>
              </a:rPr>
              <a:t>問題</a:t>
            </a:r>
            <a:r>
              <a:rPr lang="en-US" sz="1600" b="0" strike="noStrike" spc="-1" dirty="0">
                <a:solidFill>
                  <a:srgbClr val="000000"/>
                </a:solidFill>
                <a:latin typeface="DejaVu Sans"/>
                <a:ea typeface="DejaVu Sans"/>
              </a:rPr>
              <a:t> (spaghetti code) ，</a:t>
            </a:r>
            <a:r>
              <a:rPr lang="en-US" sz="1600" b="0" strike="noStrike" spc="-1" dirty="0" err="1">
                <a:solidFill>
                  <a:srgbClr val="000000"/>
                </a:solidFill>
                <a:latin typeface="DejaVu Sans"/>
                <a:ea typeface="DejaVu Sans"/>
              </a:rPr>
              <a:t>讓每個階層獨立運作，獨立維護</a:t>
            </a:r>
            <a:r>
              <a:rPr lang="en-US" sz="1600" b="0" strike="noStrike" spc="-1" dirty="0">
                <a:solidFill>
                  <a:srgbClr val="000000"/>
                </a:solidFill>
                <a:latin typeface="DejaVu Sans"/>
                <a:ea typeface="DejaVu Sans"/>
              </a:rPr>
              <a:t>！</a:t>
            </a:r>
            <a:endParaRPr lang="en-US" sz="1600" b="0" strike="noStrike" spc="-1" dirty="0">
              <a:latin typeface="Arial"/>
            </a:endParaRPr>
          </a:p>
          <a:p>
            <a:pPr>
              <a:lnSpc>
                <a:spcPts val="2001"/>
              </a:lnSpc>
              <a:spcBef>
                <a:spcPts val="317"/>
              </a:spcBef>
            </a:pPr>
            <a:endParaRPr lang="en-US" sz="2200" b="0" strike="noStrike" spc="-1" dirty="0">
              <a:latin typeface="Arial"/>
            </a:endParaRPr>
          </a:p>
          <a:p>
            <a:pPr>
              <a:lnSpc>
                <a:spcPct val="100000"/>
              </a:lnSpc>
              <a:spcBef>
                <a:spcPts val="317"/>
              </a:spcBef>
            </a:pPr>
            <a:endParaRPr lang="en-US" sz="2200" b="0" strike="noStrike" spc="-1" dirty="0">
              <a:latin typeface="Arial"/>
            </a:endParaRPr>
          </a:p>
        </p:txBody>
      </p:sp>
      <p:pic>
        <p:nvPicPr>
          <p:cNvPr id="1226" name="圖片 19"/>
          <p:cNvPicPr/>
          <p:nvPr/>
        </p:nvPicPr>
        <p:blipFill>
          <a:blip r:embed="rId3"/>
          <a:stretch/>
        </p:blipFill>
        <p:spPr>
          <a:xfrm>
            <a:off x="1183944" y="1807200"/>
            <a:ext cx="3987912" cy="2361668"/>
          </a:xfrm>
          <a:prstGeom prst="rect">
            <a:avLst/>
          </a:prstGeom>
          <a:ln>
            <a:noFill/>
          </a:ln>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13</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36"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37" name="圖片 15"/>
          <p:cNvPicPr/>
          <p:nvPr/>
        </p:nvPicPr>
        <p:blipFill>
          <a:blip r:embed="rId3"/>
          <a:stretch/>
        </p:blipFill>
        <p:spPr>
          <a:xfrm>
            <a:off x="4083840" y="518760"/>
            <a:ext cx="4019040" cy="3754800"/>
          </a:xfrm>
          <a:prstGeom prst="rect">
            <a:avLst/>
          </a:prstGeom>
          <a:ln>
            <a:noFill/>
          </a:ln>
        </p:spPr>
      </p:pic>
      <p:sp>
        <p:nvSpPr>
          <p:cNvPr id="1238" name="CustomShape 11"/>
          <p:cNvSpPr/>
          <p:nvPr/>
        </p:nvSpPr>
        <p:spPr>
          <a:xfrm>
            <a:off x="1341000" y="873862"/>
            <a:ext cx="2332080" cy="255967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nSpc>
                <a:spcPct val="100000"/>
              </a:lnSpc>
              <a:spcBef>
                <a:spcPts val="601"/>
              </a:spcBef>
            </a:pPr>
            <a:endParaRPr lang="en-US" sz="1800" b="0" strike="noStrike" spc="-1" dirty="0">
              <a:latin typeface="Arial"/>
            </a:endParaRPr>
          </a:p>
          <a:p>
            <a:pPr>
              <a:lnSpc>
                <a:spcPct val="100000"/>
              </a:lnSpc>
              <a:spcBef>
                <a:spcPts val="601"/>
              </a:spcBef>
            </a:pPr>
            <a:endParaRPr lang="en-US" sz="18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有效分工，獨立測試</a:t>
            </a:r>
            <a:r>
              <a:rPr lang="en-US" sz="1600" b="0" strike="noStrike" spc="-1" dirty="0">
                <a:solidFill>
                  <a:srgbClr val="000000"/>
                </a:solidFill>
                <a:latin typeface="Arial"/>
                <a:ea typeface="DejaVu Sans"/>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資料庫連結、網頁連結都只要簡單設定</a:t>
            </a:r>
            <a:r>
              <a:rPr lang="en-US" sz="1600" b="0" strike="noStrike" spc="-1" dirty="0">
                <a:solidFill>
                  <a:srgbClr val="000000"/>
                </a:solidFill>
                <a:latin typeface="Arial"/>
                <a:ea typeface="DejaVu Sans"/>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DejaVu Sans"/>
              </a:rPr>
              <a:t>專案規模可大可小，模組化管理</a:t>
            </a:r>
            <a:r>
              <a:rPr lang="en-US" sz="1600" b="0" strike="noStrike" spc="-1" dirty="0">
                <a:solidFill>
                  <a:srgbClr val="000000"/>
                </a:solidFill>
                <a:latin typeface="Arial"/>
                <a:ea typeface="DejaVu Sans"/>
              </a:rPr>
              <a:t>。</a:t>
            </a:r>
            <a:endParaRPr lang="en-US" sz="1600" b="0" strike="noStrike" spc="-1" dirty="0">
              <a:latin typeface="Arial"/>
            </a:endParaRPr>
          </a:p>
          <a:p>
            <a:pPr>
              <a:lnSpc>
                <a:spcPct val="100000"/>
              </a:lnSpc>
              <a:spcBef>
                <a:spcPts val="601"/>
              </a:spcBef>
            </a:pPr>
            <a:endParaRPr lang="en-US" sz="2200" b="0" strike="noStrike" spc="-1" dirty="0">
              <a:latin typeface="Arial"/>
            </a:endParaRPr>
          </a:p>
        </p:txBody>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14</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 name="圖片 1238"/>
          <p:cNvPicPr/>
          <p:nvPr/>
        </p:nvPicPr>
        <p:blipFill>
          <a:blip r:embed="rId3"/>
          <a:stretch/>
        </p:blipFill>
        <p:spPr>
          <a:xfrm>
            <a:off x="4929809" y="2849217"/>
            <a:ext cx="3246329" cy="1367410"/>
          </a:xfrm>
          <a:prstGeom prst="rect">
            <a:avLst/>
          </a:prstGeom>
          <a:ln>
            <a:noFill/>
          </a:ln>
        </p:spPr>
      </p:pic>
      <p:sp>
        <p:nvSpPr>
          <p:cNvPr id="1240" name="CustomShape 1"/>
          <p:cNvSpPr/>
          <p:nvPr/>
        </p:nvSpPr>
        <p:spPr>
          <a:xfrm>
            <a:off x="1224000" y="51804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200" b="0" strike="noStrike" spc="-1" dirty="0">
                <a:solidFill>
                  <a:srgbClr val="000000"/>
                </a:solidFill>
                <a:latin typeface="Arial"/>
                <a:ea typeface="DejaVu Sans"/>
              </a:rPr>
              <a:t>Why Line chat bot?</a:t>
            </a:r>
            <a:endParaRPr lang="en-US" sz="3200" b="0" strike="noStrike" spc="-1" dirty="0">
              <a:latin typeface="Arial"/>
            </a:endParaRPr>
          </a:p>
        </p:txBody>
      </p:sp>
      <p:sp>
        <p:nvSpPr>
          <p:cNvPr id="1249"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50"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51" name="CustomShape 12"/>
          <p:cNvSpPr/>
          <p:nvPr/>
        </p:nvSpPr>
        <p:spPr>
          <a:xfrm>
            <a:off x="1171800" y="1368000"/>
            <a:ext cx="6798960" cy="1710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1600" b="1" strike="noStrike" spc="-1" dirty="0" err="1">
                <a:solidFill>
                  <a:srgbClr val="000000"/>
                </a:solidFill>
                <a:latin typeface="Varela Round"/>
                <a:ea typeface="DejaVu Sans"/>
              </a:rPr>
              <a:t>優勢</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Arial"/>
              </a:rPr>
              <a:t>依附在通訊軟體，使用者不用安裝不用註冊</a:t>
            </a:r>
            <a:r>
              <a:rPr lang="en-US" sz="1600" b="0" strike="noStrike" spc="-1" dirty="0">
                <a:solidFill>
                  <a:srgbClr val="000000"/>
                </a:solidFill>
                <a:latin typeface="Arial"/>
                <a:ea typeface="Arial"/>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Arial"/>
              </a:rPr>
              <a:t>帶給使用者比網頁或</a:t>
            </a:r>
            <a:r>
              <a:rPr lang="en-US" sz="1600" b="0" strike="noStrike" spc="-1" dirty="0">
                <a:solidFill>
                  <a:srgbClr val="000000"/>
                </a:solidFill>
                <a:latin typeface="Arial"/>
                <a:ea typeface="Arial"/>
              </a:rPr>
              <a:t> APP </a:t>
            </a:r>
            <a:r>
              <a:rPr lang="en-US" sz="1600" b="0" strike="noStrike" spc="-1" dirty="0" err="1">
                <a:solidFill>
                  <a:srgbClr val="000000"/>
                </a:solidFill>
                <a:latin typeface="Arial"/>
                <a:ea typeface="Arial"/>
              </a:rPr>
              <a:t>更親切的使用習慣</a:t>
            </a:r>
            <a:r>
              <a:rPr lang="en-US" sz="1600" b="0" strike="noStrike" spc="-1" dirty="0">
                <a:solidFill>
                  <a:srgbClr val="000000"/>
                </a:solidFill>
                <a:latin typeface="Arial"/>
                <a:ea typeface="Arial"/>
              </a:rPr>
              <a:t>。</a:t>
            </a:r>
            <a:endParaRPr lang="en-US" sz="1600" b="0" strike="noStrike" spc="-1" dirty="0">
              <a:latin typeface="Arial"/>
            </a:endParaRPr>
          </a:p>
          <a:p>
            <a:pPr marL="230400" indent="-228960">
              <a:lnSpc>
                <a:spcPts val="2001"/>
              </a:lnSpc>
              <a:spcBef>
                <a:spcPts val="601"/>
              </a:spcBef>
              <a:buClr>
                <a:srgbClr val="000000"/>
              </a:buClr>
              <a:buSzPct val="45000"/>
              <a:buFont typeface="Wingdings" charset="2"/>
              <a:buChar char=""/>
            </a:pPr>
            <a:r>
              <a:rPr lang="en-US" sz="1600" b="0" strike="noStrike" spc="-1" dirty="0" err="1">
                <a:solidFill>
                  <a:srgbClr val="000000"/>
                </a:solidFill>
                <a:latin typeface="Arial"/>
                <a:ea typeface="Arial"/>
              </a:rPr>
              <a:t>類似於此次時程短且功能較精簡的專案開發</a:t>
            </a:r>
            <a:r>
              <a:rPr lang="zh-TW" altLang="en-US" sz="1600" spc="-1" dirty="0">
                <a:latin typeface="Arial"/>
                <a:ea typeface="Arial"/>
              </a:rPr>
              <a:t>，</a:t>
            </a:r>
            <a:endParaRPr lang="en-US" sz="1600" b="0" strike="noStrike" spc="-1" dirty="0">
              <a:latin typeface="Arial"/>
            </a:endParaRPr>
          </a:p>
          <a:p>
            <a:pPr marL="1440">
              <a:lnSpc>
                <a:spcPts val="2001"/>
              </a:lnSpc>
              <a:spcBef>
                <a:spcPts val="601"/>
              </a:spcBef>
              <a:buClr>
                <a:srgbClr val="000000"/>
              </a:buClr>
              <a:buSzPct val="45000"/>
            </a:pPr>
            <a:r>
              <a:rPr lang="en-US" sz="1600" spc="-1" dirty="0">
                <a:latin typeface="Arial"/>
                <a:ea typeface="Arial"/>
              </a:rPr>
              <a:t>    </a:t>
            </a:r>
            <a:r>
              <a:rPr lang="en-US" sz="1600" b="0" strike="noStrike" spc="-1" dirty="0">
                <a:solidFill>
                  <a:srgbClr val="000000"/>
                </a:solidFill>
                <a:latin typeface="Arial"/>
                <a:ea typeface="Arial"/>
              </a:rPr>
              <a:t>Line </a:t>
            </a:r>
            <a:r>
              <a:rPr lang="en-US" sz="1600" b="0" strike="noStrike" spc="-1" dirty="0" err="1">
                <a:solidFill>
                  <a:srgbClr val="000000"/>
                </a:solidFill>
                <a:latin typeface="Arial"/>
                <a:ea typeface="Arial"/>
              </a:rPr>
              <a:t>提供足夠使用的功能介面</a:t>
            </a:r>
            <a:r>
              <a:rPr lang="en-US" sz="1600" b="0" strike="noStrike" spc="-1" dirty="0">
                <a:solidFill>
                  <a:srgbClr val="000000"/>
                </a:solidFill>
                <a:latin typeface="Arial"/>
                <a:ea typeface="Arial"/>
              </a:rPr>
              <a:t>。</a:t>
            </a:r>
            <a:endParaRPr lang="en-US" sz="1600" b="0" strike="noStrike" spc="-1" dirty="0">
              <a:latin typeface="Arial"/>
            </a:endParaRP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15</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61"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62" name="CustomShape 11"/>
          <p:cNvSpPr/>
          <p:nvPr/>
        </p:nvSpPr>
        <p:spPr>
          <a:xfrm>
            <a:off x="1171800" y="758160"/>
            <a:ext cx="679896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問題一：推薦軟體必須個人化，卻沒有註冊系統</a:t>
            </a:r>
            <a:r>
              <a:rPr lang="en-US" sz="2000" b="0" strike="noStrike" spc="-1" dirty="0">
                <a:solidFill>
                  <a:srgbClr val="000000"/>
                </a:solidFill>
                <a:latin typeface="Arial"/>
                <a:ea typeface="DejaVu Sans"/>
              </a:rPr>
              <a:t>？ </a:t>
            </a:r>
            <a:endParaRPr lang="en-US" sz="2000" b="0" strike="noStrike" spc="-1" dirty="0">
              <a:latin typeface="Arial"/>
            </a:endParaRPr>
          </a:p>
        </p:txBody>
      </p:sp>
      <p:pic>
        <p:nvPicPr>
          <p:cNvPr id="1263" name="圖片 14"/>
          <p:cNvPicPr/>
          <p:nvPr/>
        </p:nvPicPr>
        <p:blipFill>
          <a:blip r:embed="rId3"/>
          <a:stretch/>
        </p:blipFill>
        <p:spPr>
          <a:xfrm>
            <a:off x="1224000" y="1282320"/>
            <a:ext cx="5868000" cy="3036600"/>
          </a:xfrm>
          <a:prstGeom prst="rect">
            <a:avLst/>
          </a:prstGeom>
          <a:ln>
            <a:noFill/>
          </a:ln>
        </p:spPr>
      </p:pic>
      <p:pic>
        <p:nvPicPr>
          <p:cNvPr id="1264" name="圖片 1263"/>
          <p:cNvPicPr/>
          <p:nvPr/>
        </p:nvPicPr>
        <p:blipFill>
          <a:blip r:embed="rId4"/>
          <a:stretch/>
        </p:blipFill>
        <p:spPr>
          <a:xfrm>
            <a:off x="7128000" y="2372760"/>
            <a:ext cx="1514160" cy="151416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16</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74"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1275" name="CustomShape 11"/>
          <p:cNvSpPr/>
          <p:nvPr/>
        </p:nvSpPr>
        <p:spPr>
          <a:xfrm>
            <a:off x="5184000" y="734040"/>
            <a:ext cx="2697840" cy="992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問題二：儲存了使用者</a:t>
            </a:r>
            <a:r>
              <a:rPr lang="en-US" sz="2000" b="0" strike="noStrike" spc="-1" dirty="0">
                <a:solidFill>
                  <a:srgbClr val="000000"/>
                </a:solidFill>
                <a:latin typeface="Arial"/>
                <a:ea typeface="DejaVu Sans"/>
              </a:rPr>
              <a:t> </a:t>
            </a:r>
            <a:r>
              <a:rPr lang="en-US" sz="2000" b="0" strike="noStrike" spc="-1" dirty="0" err="1">
                <a:solidFill>
                  <a:srgbClr val="000000"/>
                </a:solidFill>
                <a:latin typeface="Arial"/>
                <a:ea typeface="DejaVu Sans"/>
              </a:rPr>
              <a:t>ID，也記錄了使用者行為，但是我們的需求，不只是文字</a:t>
            </a:r>
            <a:r>
              <a:rPr lang="en-US" sz="2000" b="0" strike="noStrike" spc="-1" dirty="0">
                <a:solidFill>
                  <a:srgbClr val="000000"/>
                </a:solidFill>
                <a:latin typeface="Arial"/>
                <a:ea typeface="DejaVu Sans"/>
              </a:rPr>
              <a:t>...</a:t>
            </a:r>
            <a:endParaRPr lang="en-US" sz="2000" b="0" strike="noStrike" spc="-1" dirty="0">
              <a:latin typeface="Arial"/>
            </a:endParaRPr>
          </a:p>
        </p:txBody>
      </p:sp>
      <p:pic>
        <p:nvPicPr>
          <p:cNvPr id="1276" name="圖片 15"/>
          <p:cNvPicPr/>
          <p:nvPr/>
        </p:nvPicPr>
        <p:blipFill>
          <a:blip r:embed="rId3"/>
          <a:stretch/>
        </p:blipFill>
        <p:spPr>
          <a:xfrm>
            <a:off x="1397880" y="392040"/>
            <a:ext cx="3531960" cy="3855600"/>
          </a:xfrm>
          <a:prstGeom prst="rect">
            <a:avLst/>
          </a:prstGeom>
          <a:ln>
            <a:noFill/>
          </a:ln>
        </p:spPr>
      </p:pic>
      <p:pic>
        <p:nvPicPr>
          <p:cNvPr id="1277" name="圖片 1276"/>
          <p:cNvPicPr/>
          <p:nvPr/>
        </p:nvPicPr>
        <p:blipFill>
          <a:blip r:embed="rId4"/>
          <a:stretch/>
        </p:blipFill>
        <p:spPr>
          <a:xfrm>
            <a:off x="5256000" y="1728000"/>
            <a:ext cx="3049200" cy="266292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17</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287"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288" name="圖片 14"/>
          <p:cNvPicPr/>
          <p:nvPr/>
        </p:nvPicPr>
        <p:blipFill>
          <a:blip r:embed="rId3"/>
          <a:stretch/>
        </p:blipFill>
        <p:spPr>
          <a:xfrm>
            <a:off x="2304000" y="1224000"/>
            <a:ext cx="5803920" cy="2869560"/>
          </a:xfrm>
          <a:prstGeom prst="rect">
            <a:avLst/>
          </a:prstGeom>
          <a:ln>
            <a:noFill/>
          </a:ln>
        </p:spPr>
      </p:pic>
      <p:sp>
        <p:nvSpPr>
          <p:cNvPr id="1289" name="CustomShape 11"/>
          <p:cNvSpPr/>
          <p:nvPr/>
        </p:nvSpPr>
        <p:spPr>
          <a:xfrm>
            <a:off x="1736202" y="714105"/>
            <a:ext cx="3299624"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000" b="0" strike="noStrike" spc="-1" dirty="0" err="1">
                <a:solidFill>
                  <a:srgbClr val="000000"/>
                </a:solidFill>
                <a:latin typeface="Arial"/>
                <a:ea typeface="DejaVu Sans"/>
              </a:rPr>
              <a:t>圖片也能夠順利下載並解碼</a:t>
            </a:r>
            <a:endParaRPr lang="en-US" sz="2000" b="0" strike="noStrike" spc="-1" dirty="0">
              <a:latin typeface="Arial"/>
            </a:endParaRPr>
          </a:p>
        </p:txBody>
      </p:sp>
      <p:pic>
        <p:nvPicPr>
          <p:cNvPr id="1290" name="圖片 1289"/>
          <p:cNvPicPr/>
          <p:nvPr/>
        </p:nvPicPr>
        <p:blipFill>
          <a:blip r:embed="rId4"/>
          <a:stretch/>
        </p:blipFill>
        <p:spPr>
          <a:xfrm>
            <a:off x="932760" y="2804760"/>
            <a:ext cx="1370160" cy="1370160"/>
          </a:xfrm>
          <a:prstGeom prst="rect">
            <a:avLst/>
          </a:prstGeom>
          <a:ln>
            <a:noFill/>
          </a:ln>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18</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CustomShape 9"/>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300" name="CustomShape 10"/>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pic>
        <p:nvPicPr>
          <p:cNvPr id="1301" name="圖片 15"/>
          <p:cNvPicPr/>
          <p:nvPr/>
        </p:nvPicPr>
        <p:blipFill>
          <a:blip r:embed="rId3"/>
          <a:stretch/>
        </p:blipFill>
        <p:spPr>
          <a:xfrm>
            <a:off x="1325160" y="1080000"/>
            <a:ext cx="6665760" cy="3226320"/>
          </a:xfrm>
          <a:prstGeom prst="rect">
            <a:avLst/>
          </a:prstGeom>
          <a:ln>
            <a:noFill/>
          </a:ln>
        </p:spPr>
      </p:pic>
      <p:sp>
        <p:nvSpPr>
          <p:cNvPr id="1302" name="CustomShape 11"/>
          <p:cNvSpPr/>
          <p:nvPr/>
        </p:nvSpPr>
        <p:spPr>
          <a:xfrm>
            <a:off x="1171800" y="595440"/>
            <a:ext cx="679896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ts val="2001"/>
              </a:lnSpc>
              <a:spcBef>
                <a:spcPts val="601"/>
              </a:spcBef>
            </a:pPr>
            <a:r>
              <a:rPr lang="en-US" sz="2000" b="0" strike="noStrike" spc="-1" dirty="0" err="1">
                <a:solidFill>
                  <a:srgbClr val="000000"/>
                </a:solidFill>
                <a:latin typeface="Arial"/>
                <a:ea typeface="DejaVu Sans"/>
              </a:rPr>
              <a:t>問題三：問答式設計，該如何突破</a:t>
            </a:r>
            <a:r>
              <a:rPr lang="en-US" sz="2000" b="0" strike="noStrike" spc="-1" dirty="0">
                <a:solidFill>
                  <a:srgbClr val="000000"/>
                </a:solidFill>
                <a:latin typeface="Arial"/>
                <a:ea typeface="DejaVu Sans"/>
              </a:rPr>
              <a:t>？</a:t>
            </a:r>
            <a:endParaRPr lang="en-US" sz="2000" b="0" strike="noStrike" spc="-1" dirty="0">
              <a:latin typeface="Arial"/>
            </a:endParaRPr>
          </a:p>
        </p:txBody>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19</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成員及分工</a:t>
            </a:r>
            <a:endParaRPr lang="en-US" sz="3000" b="0" strike="noStrike" spc="-1">
              <a:latin typeface="Arial"/>
            </a:endParaRPr>
          </a:p>
        </p:txBody>
      </p:sp>
      <p:sp>
        <p:nvSpPr>
          <p:cNvPr id="958" name="CustomShape 2"/>
          <p:cNvSpPr/>
          <p:nvPr/>
        </p:nvSpPr>
        <p:spPr>
          <a:xfrm>
            <a:off x="1305000" y="3868920"/>
            <a:ext cx="6532560" cy="783000"/>
          </a:xfrm>
          <a:prstGeom prst="rect">
            <a:avLst/>
          </a:prstGeom>
          <a:noFill/>
          <a:ln>
            <a:noFill/>
          </a:ln>
        </p:spPr>
        <p:style>
          <a:lnRef idx="0">
            <a:scrgbClr r="0" g="0" b="0"/>
          </a:lnRef>
          <a:fillRef idx="0">
            <a:scrgbClr r="0" g="0" b="0"/>
          </a:fillRef>
          <a:effectRef idx="0">
            <a:scrgbClr r="0" g="0" b="0"/>
          </a:effectRef>
          <a:fontRef idx="minor"/>
        </p:style>
      </p:sp>
      <p:graphicFrame>
        <p:nvGraphicFramePr>
          <p:cNvPr id="960" name="Table 4"/>
          <p:cNvGraphicFramePr/>
          <p:nvPr>
            <p:extLst>
              <p:ext uri="{D42A27DB-BD31-4B8C-83A1-F6EECF244321}">
                <p14:modId xmlns:p14="http://schemas.microsoft.com/office/powerpoint/2010/main" val="3771820168"/>
              </p:ext>
            </p:extLst>
          </p:nvPr>
        </p:nvGraphicFramePr>
        <p:xfrm>
          <a:off x="805680" y="1130040"/>
          <a:ext cx="7721280" cy="3522960"/>
        </p:xfrm>
        <a:graphic>
          <a:graphicData uri="http://schemas.openxmlformats.org/drawingml/2006/table">
            <a:tbl>
              <a:tblPr/>
              <a:tblGrid>
                <a:gridCol w="1523880">
                  <a:extLst>
                    <a:ext uri="{9D8B030D-6E8A-4147-A177-3AD203B41FA5}">
                      <a16:colId xmlns:a16="http://schemas.microsoft.com/office/drawing/2014/main" val="20000"/>
                    </a:ext>
                  </a:extLst>
                </a:gridCol>
                <a:gridCol w="887760">
                  <a:extLst>
                    <a:ext uri="{9D8B030D-6E8A-4147-A177-3AD203B41FA5}">
                      <a16:colId xmlns:a16="http://schemas.microsoft.com/office/drawing/2014/main" val="20001"/>
                    </a:ext>
                  </a:extLst>
                </a:gridCol>
                <a:gridCol w="882720">
                  <a:extLst>
                    <a:ext uri="{9D8B030D-6E8A-4147-A177-3AD203B41FA5}">
                      <a16:colId xmlns:a16="http://schemas.microsoft.com/office/drawing/2014/main" val="20002"/>
                    </a:ext>
                  </a:extLst>
                </a:gridCol>
                <a:gridCol w="885240">
                  <a:extLst>
                    <a:ext uri="{9D8B030D-6E8A-4147-A177-3AD203B41FA5}">
                      <a16:colId xmlns:a16="http://schemas.microsoft.com/office/drawing/2014/main" val="20003"/>
                    </a:ext>
                  </a:extLst>
                </a:gridCol>
                <a:gridCol w="885240">
                  <a:extLst>
                    <a:ext uri="{9D8B030D-6E8A-4147-A177-3AD203B41FA5}">
                      <a16:colId xmlns:a16="http://schemas.microsoft.com/office/drawing/2014/main" val="20004"/>
                    </a:ext>
                  </a:extLst>
                </a:gridCol>
                <a:gridCol w="885240">
                  <a:extLst>
                    <a:ext uri="{9D8B030D-6E8A-4147-A177-3AD203B41FA5}">
                      <a16:colId xmlns:a16="http://schemas.microsoft.com/office/drawing/2014/main" val="20005"/>
                    </a:ext>
                  </a:extLst>
                </a:gridCol>
                <a:gridCol w="885240">
                  <a:extLst>
                    <a:ext uri="{9D8B030D-6E8A-4147-A177-3AD203B41FA5}">
                      <a16:colId xmlns:a16="http://schemas.microsoft.com/office/drawing/2014/main" val="20006"/>
                    </a:ext>
                  </a:extLst>
                </a:gridCol>
                <a:gridCol w="885960">
                  <a:extLst>
                    <a:ext uri="{9D8B030D-6E8A-4147-A177-3AD203B41FA5}">
                      <a16:colId xmlns:a16="http://schemas.microsoft.com/office/drawing/2014/main" val="20007"/>
                    </a:ext>
                  </a:extLst>
                </a:gridCol>
              </a:tblGrid>
              <a:tr h="1070280">
                <a:tc>
                  <a:txBody>
                    <a:bodyPr/>
                    <a:lstStyle/>
                    <a:p>
                      <a:pPr algn="ctr">
                        <a:lnSpc>
                          <a:spcPct val="100000"/>
                        </a:lnSpc>
                      </a:pPr>
                      <a:r>
                        <a:rPr lang="en-US" sz="1200" b="1" strike="noStrike" spc="-1" dirty="0">
                          <a:solidFill>
                            <a:srgbClr val="FFFFFF"/>
                          </a:solidFill>
                          <a:latin typeface="Arial"/>
                        </a:rPr>
                        <a:t>　</a:t>
                      </a:r>
                    </a:p>
                    <a:p>
                      <a:pPr algn="ctr">
                        <a:lnSpc>
                          <a:spcPct val="100000"/>
                        </a:lnSpc>
                      </a:pPr>
                      <a:r>
                        <a:rPr lang="en-US" sz="1200" b="1" strike="noStrike" spc="-1" dirty="0">
                          <a:solidFill>
                            <a:srgbClr val="FFFFFF"/>
                          </a:solidFill>
                          <a:latin typeface="Arial"/>
                        </a:rPr>
                        <a:t>   </a:t>
                      </a:r>
                      <a:r>
                        <a:rPr lang="en-US" sz="1200" b="1" strike="noStrike" spc="-1" dirty="0" err="1">
                          <a:solidFill>
                            <a:srgbClr val="FFFFFF"/>
                          </a:solidFill>
                          <a:latin typeface="Arial"/>
                        </a:rPr>
                        <a:t>主負責人</a:t>
                      </a:r>
                      <a:endParaRPr lang="en-US" sz="1200" b="0" strike="noStrike" spc="-1" dirty="0">
                        <a:latin typeface="Arial"/>
                      </a:endParaRPr>
                    </a:p>
                    <a:p>
                      <a:pPr algn="ctr">
                        <a:lnSpc>
                          <a:spcPct val="100000"/>
                        </a:lnSpc>
                      </a:pPr>
                      <a:endParaRPr lang="en-US" sz="1200" b="0" strike="noStrike" spc="-1" dirty="0">
                        <a:latin typeface="Arial"/>
                      </a:endParaRPr>
                    </a:p>
                    <a:p>
                      <a:pPr algn="ctr">
                        <a:lnSpc>
                          <a:spcPct val="100000"/>
                        </a:lnSpc>
                      </a:pPr>
                      <a:r>
                        <a:rPr lang="en-US" sz="1200" b="1" strike="noStrike" spc="-1" dirty="0">
                          <a:solidFill>
                            <a:srgbClr val="FFFFFF"/>
                          </a:solidFill>
                          <a:latin typeface="Arial"/>
                        </a:rPr>
                        <a:t>　　</a:t>
                      </a:r>
                      <a:r>
                        <a:rPr lang="en-US" sz="1200" b="1" strike="noStrike" spc="-1" dirty="0" err="1">
                          <a:solidFill>
                            <a:srgbClr val="FFFFFF"/>
                          </a:solidFill>
                          <a:latin typeface="Arial"/>
                        </a:rPr>
                        <a:t>偕同負責人</a:t>
                      </a:r>
                      <a:endParaRPr lang="en-US" sz="12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邱沛寰</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林祥偉</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陳怡霖</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賴致傑</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鄭潔姒</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張元宇</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tc>
                  <a:txBody>
                    <a:bodyPr/>
                    <a:lstStyle/>
                    <a:p>
                      <a:pPr algn="ctr">
                        <a:lnSpc>
                          <a:spcPct val="100000"/>
                        </a:lnSpc>
                      </a:pPr>
                      <a:r>
                        <a:rPr lang="en-US" sz="1000" b="1" strike="noStrike" spc="-1">
                          <a:solidFill>
                            <a:srgbClr val="FFFFFF"/>
                          </a:solidFill>
                          <a:latin typeface="Arial"/>
                        </a:rPr>
                        <a:t>周柏帆</a:t>
                      </a: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p>
                      <a:pPr algn="ctr">
                        <a:lnSpc>
                          <a:spcPct val="100000"/>
                        </a:lnSpc>
                      </a:pPr>
                      <a:endParaRPr lang="en-US"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BACC6"/>
                    </a:solidFill>
                  </a:tcPr>
                </a:tc>
                <a:extLst>
                  <a:ext uri="{0D108BD9-81ED-4DB2-BD59-A6C34878D82A}">
                    <a16:rowId xmlns:a16="http://schemas.microsoft.com/office/drawing/2014/main" val="10000"/>
                  </a:ext>
                </a:extLst>
              </a:tr>
              <a:tr h="408960">
                <a:tc>
                  <a:txBody>
                    <a:bodyPr/>
                    <a:lstStyle/>
                    <a:p>
                      <a:pPr algn="ctr">
                        <a:lnSpc>
                          <a:spcPct val="100000"/>
                        </a:lnSpc>
                      </a:pPr>
                      <a:r>
                        <a:rPr lang="en-US" sz="1200" b="0" strike="noStrike" spc="-1">
                          <a:solidFill>
                            <a:srgbClr val="000000"/>
                          </a:solidFill>
                          <a:latin typeface="Arial"/>
                        </a:rPr>
                        <a:t>ETL、資料庫</a:t>
                      </a:r>
                      <a:endParaRPr lang="en-US" sz="12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dirty="0"/>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E2EA"/>
                    </a:solidFill>
                  </a:tcPr>
                </a:tc>
                <a:extLst>
                  <a:ext uri="{0D108BD9-81ED-4DB2-BD59-A6C34878D82A}">
                    <a16:rowId xmlns:a16="http://schemas.microsoft.com/office/drawing/2014/main" val="10001"/>
                  </a:ext>
                </a:extLst>
              </a:tr>
              <a:tr h="408960">
                <a:tc>
                  <a:txBody>
                    <a:bodyPr/>
                    <a:lstStyle/>
                    <a:p>
                      <a:pPr algn="ctr">
                        <a:lnSpc>
                          <a:spcPct val="100000"/>
                        </a:lnSpc>
                      </a:pPr>
                      <a:r>
                        <a:rPr lang="en-US" sz="1200" b="0" strike="noStrike" spc="-1">
                          <a:solidFill>
                            <a:srgbClr val="000000"/>
                          </a:solidFill>
                          <a:latin typeface="Arial"/>
                        </a:rPr>
                        <a:t>分群模型</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2"/>
                  </a:ext>
                </a:extLst>
              </a:tr>
              <a:tr h="408960">
                <a:tc>
                  <a:txBody>
                    <a:bodyPr/>
                    <a:lstStyle/>
                    <a:p>
                      <a:pPr algn="ctr">
                        <a:lnSpc>
                          <a:spcPct val="100000"/>
                        </a:lnSpc>
                      </a:pPr>
                      <a:r>
                        <a:rPr lang="en-US" sz="1200" b="0" strike="noStrike" spc="-1">
                          <a:solidFill>
                            <a:srgbClr val="000000"/>
                          </a:solidFill>
                          <a:latin typeface="Arial"/>
                        </a:rPr>
                        <a:t>文字探勘</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extLst>
                  <a:ext uri="{0D108BD9-81ED-4DB2-BD59-A6C34878D82A}">
                    <a16:rowId xmlns:a16="http://schemas.microsoft.com/office/drawing/2014/main" val="10003"/>
                  </a:ext>
                </a:extLst>
              </a:tr>
              <a:tr h="408960">
                <a:tc>
                  <a:txBody>
                    <a:bodyPr/>
                    <a:lstStyle/>
                    <a:p>
                      <a:pPr algn="ctr">
                        <a:lnSpc>
                          <a:spcPct val="100000"/>
                        </a:lnSpc>
                      </a:pPr>
                      <a:r>
                        <a:rPr lang="en-US" sz="1200" b="0" strike="noStrike" spc="-1">
                          <a:solidFill>
                            <a:srgbClr val="000000"/>
                          </a:solidFill>
                          <a:latin typeface="Arial"/>
                        </a:rPr>
                        <a:t>影像辨識</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4"/>
                  </a:ext>
                </a:extLst>
              </a:tr>
              <a:tr h="408960">
                <a:tc>
                  <a:txBody>
                    <a:bodyPr/>
                    <a:lstStyle/>
                    <a:p>
                      <a:pPr algn="ctr">
                        <a:lnSpc>
                          <a:spcPct val="100000"/>
                        </a:lnSpc>
                      </a:pPr>
                      <a:r>
                        <a:rPr lang="en-US" sz="1200" b="0" strike="noStrike" spc="-1">
                          <a:solidFill>
                            <a:srgbClr val="000000"/>
                          </a:solidFill>
                          <a:latin typeface="Arial"/>
                        </a:rPr>
                        <a:t>環境佈署＆串流</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CFE2EA"/>
                    </a:solidFill>
                  </a:tcPr>
                </a:tc>
                <a:extLst>
                  <a:ext uri="{0D108BD9-81ED-4DB2-BD59-A6C34878D82A}">
                    <a16:rowId xmlns:a16="http://schemas.microsoft.com/office/drawing/2014/main" val="10005"/>
                  </a:ext>
                </a:extLst>
              </a:tr>
              <a:tr h="407880">
                <a:tc>
                  <a:txBody>
                    <a:bodyPr/>
                    <a:lstStyle/>
                    <a:p>
                      <a:pPr algn="ctr">
                        <a:lnSpc>
                          <a:spcPct val="100000"/>
                        </a:lnSpc>
                      </a:pPr>
                      <a:r>
                        <a:rPr lang="en-US" sz="1200" b="0" strike="noStrike" spc="-1">
                          <a:solidFill>
                            <a:srgbClr val="000000"/>
                          </a:solidFill>
                          <a:latin typeface="Arial"/>
                        </a:rPr>
                        <a:t>前端設計</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tc>
                  <a:txBody>
                    <a:bodyPr/>
                    <a:lstStyle/>
                    <a:p>
                      <a:endParaRPr lang="zh-TW" dirty="0"/>
                    </a:p>
                  </a:txBody>
                  <a:tcPr>
                    <a:lnL w="12240">
                      <a:solidFill>
                        <a:srgbClr val="FFFFFF"/>
                      </a:solidFill>
                    </a:lnL>
                    <a:lnR w="12240">
                      <a:solidFill>
                        <a:srgbClr val="FFFFFF"/>
                      </a:solidFill>
                    </a:lnR>
                    <a:lnT w="12240">
                      <a:solidFill>
                        <a:srgbClr val="FFFFFF"/>
                      </a:solidFill>
                    </a:lnT>
                    <a:lnB w="12240">
                      <a:solidFill>
                        <a:srgbClr val="FFFFFF"/>
                      </a:solidFill>
                    </a:lnB>
                    <a:solidFill>
                      <a:srgbClr val="E8F1F4"/>
                    </a:solidFill>
                  </a:tcPr>
                </a:tc>
                <a:extLst>
                  <a:ext uri="{0D108BD9-81ED-4DB2-BD59-A6C34878D82A}">
                    <a16:rowId xmlns:a16="http://schemas.microsoft.com/office/drawing/2014/main" val="10006"/>
                  </a:ext>
                </a:extLst>
              </a:tr>
            </a:tbl>
          </a:graphicData>
        </a:graphic>
      </p:graphicFrame>
      <p:grpSp>
        <p:nvGrpSpPr>
          <p:cNvPr id="961" name="Group 5"/>
          <p:cNvGrpSpPr/>
          <p:nvPr/>
        </p:nvGrpSpPr>
        <p:grpSpPr>
          <a:xfrm>
            <a:off x="4417560" y="2256840"/>
            <a:ext cx="307440" cy="313200"/>
            <a:chOff x="4417560" y="2256840"/>
            <a:chExt cx="307440" cy="313200"/>
          </a:xfrm>
        </p:grpSpPr>
        <p:sp>
          <p:nvSpPr>
            <p:cNvPr id="962" name="CustomShape 6"/>
            <p:cNvSpPr/>
            <p:nvPr/>
          </p:nvSpPr>
          <p:spPr>
            <a:xfrm>
              <a:off x="441756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3" name="CustomShape 7"/>
            <p:cNvSpPr/>
            <p:nvPr/>
          </p:nvSpPr>
          <p:spPr>
            <a:xfrm>
              <a:off x="450036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64" name="Group 8"/>
          <p:cNvGrpSpPr/>
          <p:nvPr/>
        </p:nvGrpSpPr>
        <p:grpSpPr>
          <a:xfrm>
            <a:off x="6158160" y="2240280"/>
            <a:ext cx="307800" cy="313200"/>
            <a:chOff x="6158160" y="2240280"/>
            <a:chExt cx="307800" cy="313200"/>
          </a:xfrm>
        </p:grpSpPr>
        <p:sp>
          <p:nvSpPr>
            <p:cNvPr id="965" name="CustomShape 9"/>
            <p:cNvSpPr/>
            <p:nvPr/>
          </p:nvSpPr>
          <p:spPr>
            <a:xfrm>
              <a:off x="6158160" y="235944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6" name="CustomShape 10"/>
            <p:cNvSpPr/>
            <p:nvPr/>
          </p:nvSpPr>
          <p:spPr>
            <a:xfrm>
              <a:off x="6241320" y="224028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67" name="Group 11"/>
          <p:cNvGrpSpPr/>
          <p:nvPr/>
        </p:nvGrpSpPr>
        <p:grpSpPr>
          <a:xfrm>
            <a:off x="7947000" y="2256840"/>
            <a:ext cx="307800" cy="313200"/>
            <a:chOff x="7947000" y="2256840"/>
            <a:chExt cx="307800" cy="313200"/>
          </a:xfrm>
        </p:grpSpPr>
        <p:sp>
          <p:nvSpPr>
            <p:cNvPr id="968" name="CustomShape 12"/>
            <p:cNvSpPr/>
            <p:nvPr/>
          </p:nvSpPr>
          <p:spPr>
            <a:xfrm>
              <a:off x="794700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69" name="CustomShape 13"/>
            <p:cNvSpPr/>
            <p:nvPr/>
          </p:nvSpPr>
          <p:spPr>
            <a:xfrm>
              <a:off x="803016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0" name="Group 14"/>
          <p:cNvGrpSpPr/>
          <p:nvPr/>
        </p:nvGrpSpPr>
        <p:grpSpPr>
          <a:xfrm>
            <a:off x="3517560" y="2256840"/>
            <a:ext cx="307800" cy="313200"/>
            <a:chOff x="3517560" y="2256840"/>
            <a:chExt cx="307800" cy="313200"/>
          </a:xfrm>
        </p:grpSpPr>
        <p:sp>
          <p:nvSpPr>
            <p:cNvPr id="971" name="CustomShape 15"/>
            <p:cNvSpPr/>
            <p:nvPr/>
          </p:nvSpPr>
          <p:spPr>
            <a:xfrm>
              <a:off x="3517560" y="2376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72" name="CustomShape 16"/>
            <p:cNvSpPr/>
            <p:nvPr/>
          </p:nvSpPr>
          <p:spPr>
            <a:xfrm>
              <a:off x="3600720" y="22568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3" name="Group 17"/>
          <p:cNvGrpSpPr/>
          <p:nvPr/>
        </p:nvGrpSpPr>
        <p:grpSpPr>
          <a:xfrm>
            <a:off x="7052400" y="2259000"/>
            <a:ext cx="307800" cy="313200"/>
            <a:chOff x="7052400" y="2259000"/>
            <a:chExt cx="307800" cy="313200"/>
          </a:xfrm>
        </p:grpSpPr>
        <p:sp>
          <p:nvSpPr>
            <p:cNvPr id="974" name="CustomShape 18"/>
            <p:cNvSpPr/>
            <p:nvPr/>
          </p:nvSpPr>
          <p:spPr>
            <a:xfrm>
              <a:off x="7052400" y="23781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75" name="CustomShape 19"/>
            <p:cNvSpPr/>
            <p:nvPr/>
          </p:nvSpPr>
          <p:spPr>
            <a:xfrm>
              <a:off x="7135560" y="22590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76" name="Group 20"/>
          <p:cNvGrpSpPr/>
          <p:nvPr/>
        </p:nvGrpSpPr>
        <p:grpSpPr>
          <a:xfrm>
            <a:off x="5293080" y="2250720"/>
            <a:ext cx="307800" cy="313200"/>
            <a:chOff x="5293080" y="2250720"/>
            <a:chExt cx="307800" cy="313200"/>
          </a:xfrm>
        </p:grpSpPr>
        <p:sp>
          <p:nvSpPr>
            <p:cNvPr id="977" name="CustomShape 21"/>
            <p:cNvSpPr/>
            <p:nvPr/>
          </p:nvSpPr>
          <p:spPr>
            <a:xfrm>
              <a:off x="5293080" y="23698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78" name="CustomShape 22"/>
            <p:cNvSpPr/>
            <p:nvPr/>
          </p:nvSpPr>
          <p:spPr>
            <a:xfrm>
              <a:off x="5376240" y="22507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79" name="Group 23"/>
          <p:cNvGrpSpPr/>
          <p:nvPr/>
        </p:nvGrpSpPr>
        <p:grpSpPr>
          <a:xfrm>
            <a:off x="4417560" y="2653200"/>
            <a:ext cx="307440" cy="313200"/>
            <a:chOff x="4417560" y="2653200"/>
            <a:chExt cx="307440" cy="313200"/>
          </a:xfrm>
        </p:grpSpPr>
        <p:sp>
          <p:nvSpPr>
            <p:cNvPr id="980" name="CustomShape 24"/>
            <p:cNvSpPr/>
            <p:nvPr/>
          </p:nvSpPr>
          <p:spPr>
            <a:xfrm>
              <a:off x="4417560" y="27723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81" name="CustomShape 25"/>
            <p:cNvSpPr/>
            <p:nvPr/>
          </p:nvSpPr>
          <p:spPr>
            <a:xfrm>
              <a:off x="4500360" y="26532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82" name="Group 26"/>
          <p:cNvGrpSpPr/>
          <p:nvPr/>
        </p:nvGrpSpPr>
        <p:grpSpPr>
          <a:xfrm>
            <a:off x="3517560" y="3079440"/>
            <a:ext cx="307800" cy="313200"/>
            <a:chOff x="3517560" y="3079440"/>
            <a:chExt cx="307800" cy="313200"/>
          </a:xfrm>
        </p:grpSpPr>
        <p:sp>
          <p:nvSpPr>
            <p:cNvPr id="983" name="CustomShape 27"/>
            <p:cNvSpPr/>
            <p:nvPr/>
          </p:nvSpPr>
          <p:spPr>
            <a:xfrm>
              <a:off x="351756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84" name="CustomShape 28"/>
            <p:cNvSpPr/>
            <p:nvPr/>
          </p:nvSpPr>
          <p:spPr>
            <a:xfrm>
              <a:off x="3600720" y="30794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85" name="Group 29"/>
          <p:cNvGrpSpPr/>
          <p:nvPr/>
        </p:nvGrpSpPr>
        <p:grpSpPr>
          <a:xfrm>
            <a:off x="5293080" y="2657880"/>
            <a:ext cx="307800" cy="313200"/>
            <a:chOff x="5293080" y="2657880"/>
            <a:chExt cx="307800" cy="313200"/>
          </a:xfrm>
        </p:grpSpPr>
        <p:sp>
          <p:nvSpPr>
            <p:cNvPr id="986" name="CustomShape 30"/>
            <p:cNvSpPr/>
            <p:nvPr/>
          </p:nvSpPr>
          <p:spPr>
            <a:xfrm>
              <a:off x="5293080" y="277704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87" name="CustomShape 31"/>
            <p:cNvSpPr/>
            <p:nvPr/>
          </p:nvSpPr>
          <p:spPr>
            <a:xfrm>
              <a:off x="5376240" y="265788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88" name="Group 32"/>
          <p:cNvGrpSpPr/>
          <p:nvPr/>
        </p:nvGrpSpPr>
        <p:grpSpPr>
          <a:xfrm>
            <a:off x="7947000" y="3486240"/>
            <a:ext cx="307800" cy="313200"/>
            <a:chOff x="7947000" y="3486240"/>
            <a:chExt cx="307800" cy="313200"/>
          </a:xfrm>
        </p:grpSpPr>
        <p:sp>
          <p:nvSpPr>
            <p:cNvPr id="989" name="CustomShape 33"/>
            <p:cNvSpPr/>
            <p:nvPr/>
          </p:nvSpPr>
          <p:spPr>
            <a:xfrm>
              <a:off x="7947000" y="360540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90" name="CustomShape 34"/>
            <p:cNvSpPr/>
            <p:nvPr/>
          </p:nvSpPr>
          <p:spPr>
            <a:xfrm>
              <a:off x="8030160" y="34862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91" name="Group 35"/>
          <p:cNvGrpSpPr/>
          <p:nvPr/>
        </p:nvGrpSpPr>
        <p:grpSpPr>
          <a:xfrm>
            <a:off x="6147360" y="3079440"/>
            <a:ext cx="307800" cy="313200"/>
            <a:chOff x="6147360" y="3079440"/>
            <a:chExt cx="307800" cy="313200"/>
          </a:xfrm>
        </p:grpSpPr>
        <p:sp>
          <p:nvSpPr>
            <p:cNvPr id="992" name="CustomShape 36"/>
            <p:cNvSpPr/>
            <p:nvPr/>
          </p:nvSpPr>
          <p:spPr>
            <a:xfrm>
              <a:off x="614736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993" name="CustomShape 37"/>
            <p:cNvSpPr/>
            <p:nvPr/>
          </p:nvSpPr>
          <p:spPr>
            <a:xfrm>
              <a:off x="6230520" y="307944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994" name="Group 38"/>
          <p:cNvGrpSpPr/>
          <p:nvPr/>
        </p:nvGrpSpPr>
        <p:grpSpPr>
          <a:xfrm>
            <a:off x="7054200" y="3079800"/>
            <a:ext cx="307800" cy="313200"/>
            <a:chOff x="7054200" y="3079800"/>
            <a:chExt cx="307800" cy="313200"/>
          </a:xfrm>
        </p:grpSpPr>
        <p:sp>
          <p:nvSpPr>
            <p:cNvPr id="995" name="CustomShape 39"/>
            <p:cNvSpPr/>
            <p:nvPr/>
          </p:nvSpPr>
          <p:spPr>
            <a:xfrm>
              <a:off x="7054200" y="319896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96" name="CustomShape 40"/>
            <p:cNvSpPr/>
            <p:nvPr/>
          </p:nvSpPr>
          <p:spPr>
            <a:xfrm>
              <a:off x="7137360" y="307980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997" name="Group 41"/>
          <p:cNvGrpSpPr/>
          <p:nvPr/>
        </p:nvGrpSpPr>
        <p:grpSpPr>
          <a:xfrm>
            <a:off x="3517560" y="3503160"/>
            <a:ext cx="307800" cy="313200"/>
            <a:chOff x="3517560" y="3503160"/>
            <a:chExt cx="307800" cy="313200"/>
          </a:xfrm>
        </p:grpSpPr>
        <p:sp>
          <p:nvSpPr>
            <p:cNvPr id="998" name="CustomShape 42"/>
            <p:cNvSpPr/>
            <p:nvPr/>
          </p:nvSpPr>
          <p:spPr>
            <a:xfrm>
              <a:off x="3517560" y="362232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999" name="CustomShape 43"/>
            <p:cNvSpPr/>
            <p:nvPr/>
          </p:nvSpPr>
          <p:spPr>
            <a:xfrm>
              <a:off x="3600720" y="35031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0" name="Group 44"/>
          <p:cNvGrpSpPr/>
          <p:nvPr/>
        </p:nvGrpSpPr>
        <p:grpSpPr>
          <a:xfrm>
            <a:off x="2612880" y="3868920"/>
            <a:ext cx="307800" cy="313200"/>
            <a:chOff x="2612880" y="3868920"/>
            <a:chExt cx="307800" cy="313200"/>
          </a:xfrm>
        </p:grpSpPr>
        <p:sp>
          <p:nvSpPr>
            <p:cNvPr id="1001" name="CustomShape 45"/>
            <p:cNvSpPr/>
            <p:nvPr/>
          </p:nvSpPr>
          <p:spPr>
            <a:xfrm>
              <a:off x="2612880" y="39880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02" name="CustomShape 46"/>
            <p:cNvSpPr/>
            <p:nvPr/>
          </p:nvSpPr>
          <p:spPr>
            <a:xfrm>
              <a:off x="2696040" y="38689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3" name="Group 47"/>
          <p:cNvGrpSpPr/>
          <p:nvPr/>
        </p:nvGrpSpPr>
        <p:grpSpPr>
          <a:xfrm>
            <a:off x="7947360" y="3868920"/>
            <a:ext cx="307800" cy="313200"/>
            <a:chOff x="7947360" y="3868920"/>
            <a:chExt cx="307800" cy="313200"/>
          </a:xfrm>
        </p:grpSpPr>
        <p:sp>
          <p:nvSpPr>
            <p:cNvPr id="1004" name="CustomShape 48"/>
            <p:cNvSpPr/>
            <p:nvPr/>
          </p:nvSpPr>
          <p:spPr>
            <a:xfrm>
              <a:off x="7947360" y="39880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05" name="CustomShape 49"/>
            <p:cNvSpPr/>
            <p:nvPr/>
          </p:nvSpPr>
          <p:spPr>
            <a:xfrm>
              <a:off x="8030520" y="38689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grpSp>
        <p:nvGrpSpPr>
          <p:cNvPr id="1006" name="Group 50"/>
          <p:cNvGrpSpPr/>
          <p:nvPr/>
        </p:nvGrpSpPr>
        <p:grpSpPr>
          <a:xfrm>
            <a:off x="2612880" y="4305960"/>
            <a:ext cx="307800" cy="313200"/>
            <a:chOff x="2612880" y="4305960"/>
            <a:chExt cx="307800" cy="313200"/>
          </a:xfrm>
        </p:grpSpPr>
        <p:sp>
          <p:nvSpPr>
            <p:cNvPr id="1007" name="CustomShape 51"/>
            <p:cNvSpPr/>
            <p:nvPr/>
          </p:nvSpPr>
          <p:spPr>
            <a:xfrm>
              <a:off x="2612880" y="44254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08" name="CustomShape 52"/>
            <p:cNvSpPr/>
            <p:nvPr/>
          </p:nvSpPr>
          <p:spPr>
            <a:xfrm>
              <a:off x="2696040" y="43059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09" name="Group 53"/>
          <p:cNvGrpSpPr/>
          <p:nvPr/>
        </p:nvGrpSpPr>
        <p:grpSpPr>
          <a:xfrm>
            <a:off x="3517560" y="3890520"/>
            <a:ext cx="307800" cy="313200"/>
            <a:chOff x="3517560" y="3890520"/>
            <a:chExt cx="307800" cy="313200"/>
          </a:xfrm>
        </p:grpSpPr>
        <p:sp>
          <p:nvSpPr>
            <p:cNvPr id="1010" name="CustomShape 54"/>
            <p:cNvSpPr/>
            <p:nvPr/>
          </p:nvSpPr>
          <p:spPr>
            <a:xfrm>
              <a:off x="3517560" y="40096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1" name="CustomShape 55"/>
            <p:cNvSpPr/>
            <p:nvPr/>
          </p:nvSpPr>
          <p:spPr>
            <a:xfrm>
              <a:off x="3600720" y="38905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2" name="Group 56"/>
          <p:cNvGrpSpPr/>
          <p:nvPr/>
        </p:nvGrpSpPr>
        <p:grpSpPr>
          <a:xfrm>
            <a:off x="7947000" y="4305960"/>
            <a:ext cx="307800" cy="313200"/>
            <a:chOff x="7947000" y="4305960"/>
            <a:chExt cx="307800" cy="313200"/>
          </a:xfrm>
        </p:grpSpPr>
        <p:sp>
          <p:nvSpPr>
            <p:cNvPr id="1013" name="CustomShape 57"/>
            <p:cNvSpPr/>
            <p:nvPr/>
          </p:nvSpPr>
          <p:spPr>
            <a:xfrm>
              <a:off x="7947000" y="44254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4" name="CustomShape 58"/>
            <p:cNvSpPr/>
            <p:nvPr/>
          </p:nvSpPr>
          <p:spPr>
            <a:xfrm>
              <a:off x="8030160" y="430596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5" name="Group 59"/>
          <p:cNvGrpSpPr/>
          <p:nvPr/>
        </p:nvGrpSpPr>
        <p:grpSpPr>
          <a:xfrm>
            <a:off x="948960" y="1286640"/>
            <a:ext cx="307800" cy="273240"/>
            <a:chOff x="948960" y="1286640"/>
            <a:chExt cx="307800" cy="273240"/>
          </a:xfrm>
        </p:grpSpPr>
        <p:sp>
          <p:nvSpPr>
            <p:cNvPr id="1016" name="CustomShape 60"/>
            <p:cNvSpPr/>
            <p:nvPr/>
          </p:nvSpPr>
          <p:spPr>
            <a:xfrm>
              <a:off x="948960" y="1391040"/>
              <a:ext cx="70920" cy="15444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sp>
          <p:nvSpPr>
            <p:cNvPr id="1017" name="CustomShape 61"/>
            <p:cNvSpPr/>
            <p:nvPr/>
          </p:nvSpPr>
          <p:spPr>
            <a:xfrm>
              <a:off x="1032120" y="1286640"/>
              <a:ext cx="224640" cy="27324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rgbClr val="617A86"/>
              </a:solidFill>
            </a:ln>
          </p:spPr>
          <p:style>
            <a:lnRef idx="0">
              <a:scrgbClr r="0" g="0" b="0"/>
            </a:lnRef>
            <a:fillRef idx="0">
              <a:scrgbClr r="0" g="0" b="0"/>
            </a:fillRef>
            <a:effectRef idx="0">
              <a:scrgbClr r="0" g="0" b="0"/>
            </a:effectRef>
            <a:fontRef idx="minor"/>
          </p:style>
        </p:sp>
      </p:grpSp>
      <p:grpSp>
        <p:nvGrpSpPr>
          <p:cNvPr id="1018" name="Group 62"/>
          <p:cNvGrpSpPr/>
          <p:nvPr/>
        </p:nvGrpSpPr>
        <p:grpSpPr>
          <a:xfrm>
            <a:off x="948960" y="1680840"/>
            <a:ext cx="307800" cy="273240"/>
            <a:chOff x="948960" y="1680840"/>
            <a:chExt cx="307800" cy="273240"/>
          </a:xfrm>
        </p:grpSpPr>
        <p:sp>
          <p:nvSpPr>
            <p:cNvPr id="1019" name="CustomShape 63"/>
            <p:cNvSpPr/>
            <p:nvPr/>
          </p:nvSpPr>
          <p:spPr>
            <a:xfrm>
              <a:off x="948960" y="1785240"/>
              <a:ext cx="70920" cy="15444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1020" name="CustomShape 64"/>
            <p:cNvSpPr/>
            <p:nvPr/>
          </p:nvSpPr>
          <p:spPr>
            <a:xfrm>
              <a:off x="1032120" y="1680840"/>
              <a:ext cx="224640" cy="27324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pic>
        <p:nvPicPr>
          <p:cNvPr id="1021" name="圖片 4"/>
          <p:cNvPicPr/>
          <p:nvPr/>
        </p:nvPicPr>
        <p:blipFill>
          <a:blip r:embed="rId3"/>
          <a:stretch/>
        </p:blipFill>
        <p:spPr>
          <a:xfrm>
            <a:off x="6928200" y="1409400"/>
            <a:ext cx="576000" cy="715320"/>
          </a:xfrm>
          <a:prstGeom prst="rect">
            <a:avLst/>
          </a:prstGeom>
          <a:ln>
            <a:noFill/>
          </a:ln>
        </p:spPr>
      </p:pic>
      <p:pic>
        <p:nvPicPr>
          <p:cNvPr id="1022" name="圖片 6"/>
          <p:cNvPicPr/>
          <p:nvPr/>
        </p:nvPicPr>
        <p:blipFill>
          <a:blip r:embed="rId4"/>
          <a:stretch/>
        </p:blipFill>
        <p:spPr>
          <a:xfrm>
            <a:off x="4280400" y="1398960"/>
            <a:ext cx="581400" cy="715320"/>
          </a:xfrm>
          <a:prstGeom prst="rect">
            <a:avLst/>
          </a:prstGeom>
          <a:ln>
            <a:noFill/>
          </a:ln>
        </p:spPr>
      </p:pic>
      <p:pic>
        <p:nvPicPr>
          <p:cNvPr id="1023" name="圖片 8"/>
          <p:cNvPicPr/>
          <p:nvPr/>
        </p:nvPicPr>
        <p:blipFill>
          <a:blip r:embed="rId5"/>
          <a:stretch/>
        </p:blipFill>
        <p:spPr>
          <a:xfrm>
            <a:off x="5130720" y="1403280"/>
            <a:ext cx="581400" cy="727920"/>
          </a:xfrm>
          <a:prstGeom prst="rect">
            <a:avLst/>
          </a:prstGeom>
          <a:ln>
            <a:noFill/>
          </a:ln>
        </p:spPr>
      </p:pic>
      <p:pic>
        <p:nvPicPr>
          <p:cNvPr id="1024" name="圖片 10"/>
          <p:cNvPicPr/>
          <p:nvPr/>
        </p:nvPicPr>
        <p:blipFill>
          <a:blip r:embed="rId6"/>
          <a:stretch/>
        </p:blipFill>
        <p:spPr>
          <a:xfrm>
            <a:off x="6009840" y="1416960"/>
            <a:ext cx="614880" cy="703800"/>
          </a:xfrm>
          <a:prstGeom prst="rect">
            <a:avLst/>
          </a:prstGeom>
          <a:ln>
            <a:noFill/>
          </a:ln>
        </p:spPr>
      </p:pic>
      <p:pic>
        <p:nvPicPr>
          <p:cNvPr id="1025" name="圖片 12"/>
          <p:cNvPicPr/>
          <p:nvPr/>
        </p:nvPicPr>
        <p:blipFill>
          <a:blip r:embed="rId7"/>
          <a:stretch/>
        </p:blipFill>
        <p:spPr>
          <a:xfrm>
            <a:off x="3395160" y="1393920"/>
            <a:ext cx="554760" cy="711360"/>
          </a:xfrm>
          <a:prstGeom prst="rect">
            <a:avLst/>
          </a:prstGeom>
          <a:ln>
            <a:noFill/>
          </a:ln>
        </p:spPr>
      </p:pic>
      <p:pic>
        <p:nvPicPr>
          <p:cNvPr id="1026" name="圖片 14"/>
          <p:cNvPicPr/>
          <p:nvPr/>
        </p:nvPicPr>
        <p:blipFill>
          <a:blip r:embed="rId8"/>
          <a:stretch/>
        </p:blipFill>
        <p:spPr>
          <a:xfrm>
            <a:off x="7807320" y="1390680"/>
            <a:ext cx="550440" cy="731520"/>
          </a:xfrm>
          <a:prstGeom prst="rect">
            <a:avLst/>
          </a:prstGeom>
          <a:ln>
            <a:noFill/>
          </a:ln>
        </p:spPr>
      </p:pic>
      <p:pic>
        <p:nvPicPr>
          <p:cNvPr id="1027" name="圖片 3"/>
          <p:cNvPicPr/>
          <p:nvPr/>
        </p:nvPicPr>
        <p:blipFill>
          <a:blip r:embed="rId9"/>
          <a:srcRect l="37045" t="13207" r="10" b="39616"/>
          <a:stretch/>
        </p:blipFill>
        <p:spPr>
          <a:xfrm>
            <a:off x="2448360" y="1375920"/>
            <a:ext cx="646920" cy="711360"/>
          </a:xfrm>
          <a:prstGeom prst="rect">
            <a:avLst/>
          </a:prstGeom>
          <a:ln>
            <a:noFill/>
          </a:ln>
        </p:spPr>
      </p:pic>
      <p:sp>
        <p:nvSpPr>
          <p:cNvPr id="7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a:t>
            </a:r>
            <a:endParaRPr lang="zh-TW" altLang="en-US" b="1" dirty="0">
              <a:solidFill>
                <a:schemeClr val="tx1"/>
              </a:solidFill>
            </a:endParaRPr>
          </a:p>
        </p:txBody>
      </p:sp>
      <p:grpSp>
        <p:nvGrpSpPr>
          <p:cNvPr id="74" name="Group 20"/>
          <p:cNvGrpSpPr/>
          <p:nvPr/>
        </p:nvGrpSpPr>
        <p:grpSpPr>
          <a:xfrm>
            <a:off x="2617920" y="2256840"/>
            <a:ext cx="307800" cy="313200"/>
            <a:chOff x="5293080" y="2250720"/>
            <a:chExt cx="307800" cy="313200"/>
          </a:xfrm>
        </p:grpSpPr>
        <p:sp>
          <p:nvSpPr>
            <p:cNvPr id="75" name="CustomShape 21"/>
            <p:cNvSpPr/>
            <p:nvPr/>
          </p:nvSpPr>
          <p:spPr>
            <a:xfrm>
              <a:off x="5293080" y="2369880"/>
              <a:ext cx="70920" cy="177120"/>
            </a:xfrm>
            <a:custGeom>
              <a:avLst/>
              <a:gdLst/>
              <a:ahLst/>
              <a:cxnLst/>
              <a:rect l="l" t="t" r="r" b="b"/>
              <a:pathLst>
                <a:path w="3933" h="8818">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tx1"/>
            </a:solidFill>
            <a:ln>
              <a:noFill/>
            </a:ln>
          </p:spPr>
          <p:style>
            <a:lnRef idx="0">
              <a:scrgbClr r="0" g="0" b="0"/>
            </a:lnRef>
            <a:fillRef idx="0">
              <a:scrgbClr r="0" g="0" b="0"/>
            </a:fillRef>
            <a:effectRef idx="0">
              <a:scrgbClr r="0" g="0" b="0"/>
            </a:effectRef>
            <a:fontRef idx="minor"/>
          </p:style>
        </p:sp>
        <p:sp>
          <p:nvSpPr>
            <p:cNvPr id="76" name="CustomShape 22"/>
            <p:cNvSpPr/>
            <p:nvPr/>
          </p:nvSpPr>
          <p:spPr>
            <a:xfrm>
              <a:off x="5376240" y="2250720"/>
              <a:ext cx="224640" cy="313200"/>
            </a:xfrm>
            <a:custGeom>
              <a:avLst/>
              <a:gdLst/>
              <a:ahLst/>
              <a:cxnLst/>
              <a:rect l="l" t="t" r="r" b="b"/>
              <a:pathLst>
                <a:path w="12286" h="15534">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tx1"/>
            </a:solidFill>
            <a:ln>
              <a:noFill/>
            </a:ln>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ndParaRPr>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dirty="0">
                <a:solidFill>
                  <a:srgbClr val="002060"/>
                </a:solidFill>
                <a:latin typeface="微軟正黑體" panose="020B0604030504040204" pitchFamily="34" charset="-120"/>
                <a:ea typeface="微軟正黑體" panose="020B0604030504040204" pitchFamily="34" charset="-120"/>
              </a:rPr>
              <a:t>環境佈署＆串流</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報告人｜林祥偉</a:t>
            </a:r>
          </a:p>
        </p:txBody>
      </p:sp>
    </p:spTree>
    <p:extLst>
      <p:ext uri="{BB962C8B-B14F-4D97-AF65-F5344CB8AC3E}">
        <p14:creationId xmlns:p14="http://schemas.microsoft.com/office/powerpoint/2010/main" val="417676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系統架構</a:t>
            </a: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21</a:t>
            </a:r>
            <a:endParaRPr lang="zh-TW" altLang="en-US" b="1" dirty="0">
              <a:solidFill>
                <a:schemeClr val="tx1"/>
              </a:solidFill>
            </a:endParaRPr>
          </a:p>
        </p:txBody>
      </p:sp>
    </p:spTree>
    <p:extLst>
      <p:ext uri="{BB962C8B-B14F-4D97-AF65-F5344CB8AC3E}">
        <p14:creationId xmlns:p14="http://schemas.microsoft.com/office/powerpoint/2010/main" val="244324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收到圖片訊息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6" name="圖片 15">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4" name="矩形 3">
            <a:extLst>
              <a:ext uri="{FF2B5EF4-FFF2-40B4-BE49-F238E27FC236}">
                <a16:creationId xmlns:a16="http://schemas.microsoft.com/office/drawing/2014/main" id="{10DC8FCC-EC37-4735-9AD2-D16F9CF95E78}"/>
              </a:ext>
            </a:extLst>
          </p:cNvPr>
          <p:cNvSpPr/>
          <p:nvPr/>
        </p:nvSpPr>
        <p:spPr>
          <a:xfrm>
            <a:off x="1869441" y="1132894"/>
            <a:ext cx="4124960" cy="123801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22</a:t>
            </a:r>
            <a:endParaRPr lang="zh-TW" altLang="en-US" b="1" dirty="0">
              <a:solidFill>
                <a:schemeClr val="tx1"/>
              </a:solidFill>
            </a:endParaRPr>
          </a:p>
        </p:txBody>
      </p:sp>
    </p:spTree>
    <p:extLst>
      <p:ext uri="{BB962C8B-B14F-4D97-AF65-F5344CB8AC3E}">
        <p14:creationId xmlns:p14="http://schemas.microsoft.com/office/powerpoint/2010/main" val="19761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收到圖片訊息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環境連線測試</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1"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Python+Ngrok</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2. Kafka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3. Spark streaming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監聽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傳來的資料</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4. Spark streaming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呼叫副程式處理圖片，並將其儲存入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5. Python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抓取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圖片，回傳給使用者</a:t>
            </a: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6.</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DE9A7941-3AE7-474B-A541-32CB9034A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585" y="3004661"/>
            <a:ext cx="2012438" cy="895744"/>
          </a:xfrm>
          <a:prstGeom prst="rect">
            <a:avLst/>
          </a:prstGeom>
        </p:spPr>
      </p:pic>
      <p:pic>
        <p:nvPicPr>
          <p:cNvPr id="15" name="圖片 14">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23</a:t>
            </a:r>
            <a:endParaRPr lang="zh-TW" altLang="en-US" b="1" dirty="0">
              <a:solidFill>
                <a:schemeClr val="tx1"/>
              </a:solidFill>
            </a:endParaRPr>
          </a:p>
        </p:txBody>
      </p:sp>
    </p:spTree>
    <p:extLst>
      <p:ext uri="{BB962C8B-B14F-4D97-AF65-F5344CB8AC3E}">
        <p14:creationId xmlns:p14="http://schemas.microsoft.com/office/powerpoint/2010/main" val="67899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環境連線測試</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0" i="0" u="none" strike="noStrike" kern="1200" cap="none" spc="-1"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Python+Ngrok</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626175E6-B65A-4E1C-B1D8-44A8C125B2CF}"/>
              </a:ext>
            </a:extLst>
          </p:cNvPr>
          <p:cNvPicPr>
            <a:picLocks noChangeAspect="1"/>
          </p:cNvPicPr>
          <p:nvPr/>
        </p:nvPicPr>
        <p:blipFill rotWithShape="1">
          <a:blip r:embed="rId3">
            <a:extLst>
              <a:ext uri="{28A0092B-C50C-407E-A947-70E740481C1C}">
                <a14:useLocalDpi xmlns:a14="http://schemas.microsoft.com/office/drawing/2010/main" val="0"/>
              </a:ext>
            </a:extLst>
          </a:blip>
          <a:srcRect t="394" r="10380"/>
          <a:stretch/>
        </p:blipFill>
        <p:spPr>
          <a:xfrm>
            <a:off x="1999267" y="1174773"/>
            <a:ext cx="5213200" cy="1625667"/>
          </a:xfrm>
          <a:prstGeom prst="rect">
            <a:avLst/>
          </a:prstGeom>
        </p:spPr>
      </p:pic>
      <p:pic>
        <p:nvPicPr>
          <p:cNvPr id="20" name="圖片 19">
            <a:extLst>
              <a:ext uri="{FF2B5EF4-FFF2-40B4-BE49-F238E27FC236}">
                <a16:creationId xmlns:a16="http://schemas.microsoft.com/office/drawing/2014/main" id="{01FCA3BA-7788-4226-A2C3-83DE1FAA6D44}"/>
              </a:ext>
            </a:extLst>
          </p:cNvPr>
          <p:cNvPicPr>
            <a:picLocks noChangeAspect="1"/>
          </p:cNvPicPr>
          <p:nvPr/>
        </p:nvPicPr>
        <p:blipFill rotWithShape="1">
          <a:blip r:embed="rId4">
            <a:extLst>
              <a:ext uri="{28A0092B-C50C-407E-A947-70E740481C1C}">
                <a14:useLocalDpi xmlns:a14="http://schemas.microsoft.com/office/drawing/2010/main" val="0"/>
              </a:ext>
            </a:extLst>
          </a:blip>
          <a:srcRect t="-2155" r="5204"/>
          <a:stretch/>
        </p:blipFill>
        <p:spPr>
          <a:xfrm>
            <a:off x="1999267" y="2928039"/>
            <a:ext cx="5213200" cy="1327867"/>
          </a:xfrm>
          <a:prstGeom prst="rect">
            <a:avLst/>
          </a:prstGeom>
        </p:spPr>
      </p:pic>
      <p:sp>
        <p:nvSpPr>
          <p:cNvPr id="5" name="矩形 4">
            <a:extLst>
              <a:ext uri="{FF2B5EF4-FFF2-40B4-BE49-F238E27FC236}">
                <a16:creationId xmlns:a16="http://schemas.microsoft.com/office/drawing/2014/main" id="{DCC51F49-86C0-4F1A-8A6D-BF7B4807C619}"/>
              </a:ext>
            </a:extLst>
          </p:cNvPr>
          <p:cNvSpPr/>
          <p:nvPr/>
        </p:nvSpPr>
        <p:spPr>
          <a:xfrm>
            <a:off x="5260098" y="1874075"/>
            <a:ext cx="15254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使用 </a:t>
            </a:r>
            <a:r>
              <a:rPr kumimoji="0" lang="en-US" altLang="zh-TW" sz="1400" b="0" i="0" u="none" strike="noStrike" kern="1200" cap="none" spc="0" normalizeH="0" baseline="0" noProof="0" dirty="0" err="1">
                <a:ln>
                  <a:noFill/>
                </a:ln>
                <a:solidFill>
                  <a:srgbClr val="FF0000"/>
                </a:solidFill>
                <a:effectLst/>
                <a:uLnTx/>
                <a:uFillTx/>
                <a:latin typeface="微軟正黑體" panose="020B0604030504040204" pitchFamily="34" charset="-120"/>
                <a:ea typeface="微軟正黑體" panose="020B0604030504040204" pitchFamily="34" charset="-120"/>
                <a:cs typeface="+mn-cs"/>
              </a:rPr>
              <a:t>Ngrok</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 連線</a:t>
            </a:r>
          </a:p>
        </p:txBody>
      </p:sp>
      <p:pic>
        <p:nvPicPr>
          <p:cNvPr id="22" name="圖片 21">
            <a:extLst>
              <a:ext uri="{FF2B5EF4-FFF2-40B4-BE49-F238E27FC236}">
                <a16:creationId xmlns:a16="http://schemas.microsoft.com/office/drawing/2014/main" id="{961A2F91-7978-4C72-993B-C75FF1086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078" y="3208690"/>
            <a:ext cx="1656082" cy="760037"/>
          </a:xfrm>
          <a:prstGeom prst="rect">
            <a:avLst/>
          </a:prstGeom>
        </p:spPr>
      </p:pic>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24</a:t>
            </a:r>
            <a:endParaRPr lang="zh-TW" altLang="en-US" b="1" dirty="0">
              <a:solidFill>
                <a:schemeClr val="tx1"/>
              </a:solidFill>
            </a:endParaRPr>
          </a:p>
        </p:txBody>
      </p:sp>
    </p:spTree>
    <p:extLst>
      <p:ext uri="{BB962C8B-B14F-4D97-AF65-F5344CB8AC3E}">
        <p14:creationId xmlns:p14="http://schemas.microsoft.com/office/powerpoint/2010/main" val="429073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2.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1" name="圖片 20">
            <a:extLst>
              <a:ext uri="{FF2B5EF4-FFF2-40B4-BE49-F238E27FC236}">
                <a16:creationId xmlns:a16="http://schemas.microsoft.com/office/drawing/2014/main" id="{A568F961-FBF3-4D1E-A523-5F3E86CD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90" y="1574613"/>
            <a:ext cx="2741273" cy="909060"/>
          </a:xfrm>
          <a:prstGeom prst="rect">
            <a:avLst/>
          </a:prstGeom>
        </p:spPr>
      </p:pic>
      <p:pic>
        <p:nvPicPr>
          <p:cNvPr id="23" name="圖片 22">
            <a:extLst>
              <a:ext uri="{FF2B5EF4-FFF2-40B4-BE49-F238E27FC236}">
                <a16:creationId xmlns:a16="http://schemas.microsoft.com/office/drawing/2014/main" id="{3A0AD011-C1B3-453D-88A9-E717B9A7C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515" y="641197"/>
            <a:ext cx="4026697" cy="3575159"/>
          </a:xfrm>
          <a:prstGeom prst="rect">
            <a:avLst/>
          </a:prstGeom>
        </p:spPr>
      </p:pic>
      <p:pic>
        <p:nvPicPr>
          <p:cNvPr id="24" name="圖片 23">
            <a:extLst>
              <a:ext uri="{FF2B5EF4-FFF2-40B4-BE49-F238E27FC236}">
                <a16:creationId xmlns:a16="http://schemas.microsoft.com/office/drawing/2014/main" id="{C0196653-5DBD-42A8-9C40-F2F584FDD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627" y="3249076"/>
            <a:ext cx="1126160" cy="758613"/>
          </a:xfrm>
          <a:prstGeom prst="rect">
            <a:avLst/>
          </a:prstGeom>
        </p:spPr>
      </p:pic>
      <p:sp>
        <p:nvSpPr>
          <p:cNvPr id="4" name="矩形 3">
            <a:extLst>
              <a:ext uri="{FF2B5EF4-FFF2-40B4-BE49-F238E27FC236}">
                <a16:creationId xmlns:a16="http://schemas.microsoft.com/office/drawing/2014/main" id="{F99BBB72-C36B-489E-A2EB-3B010326ED89}"/>
              </a:ext>
            </a:extLst>
          </p:cNvPr>
          <p:cNvSpPr/>
          <p:nvPr/>
        </p:nvSpPr>
        <p:spPr>
          <a:xfrm>
            <a:off x="1142440" y="2802800"/>
            <a:ext cx="1187587" cy="892552"/>
          </a:xfrm>
          <a:prstGeom prst="rect">
            <a:avLst/>
          </a:prstGeom>
        </p:spPr>
        <p:txBody>
          <a:bodyPr wrap="square">
            <a:spAutoFit/>
          </a:bodyPr>
          <a:lstStyle/>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即時處理</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高吞吐</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30400" marR="0" lvl="0" indent="-230400" algn="l" defTabSz="914400" rtl="0" eaLnBrk="1" fontAlgn="auto" latinLnBrk="0" hangingPunct="1">
              <a:lnSpc>
                <a:spcPct val="100000"/>
              </a:lnSpc>
              <a:spcBef>
                <a:spcPts val="601"/>
              </a:spcBef>
              <a:spcAft>
                <a:spcPts val="0"/>
              </a:spcAft>
              <a:buClr>
                <a:srgbClr val="000000"/>
              </a:buClr>
              <a:buSzPct val="45000"/>
              <a:buFont typeface="Wingdings" charset="2"/>
              <a:buChar char=""/>
              <a:tabLst/>
              <a:defRPr/>
            </a:pPr>
            <a:r>
              <a:rPr kumimoji="0" lang="zh-TW" altLang="en-US"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低延遲</a:t>
            </a:r>
            <a:endParaRPr kumimoji="0" lang="en-US" altLang="zh-TW" sz="1400" b="0" i="0" u="none" strike="noStrike" kern="1200" cap="none" spc="-1"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25</a:t>
            </a:r>
            <a:endParaRPr lang="zh-TW" altLang="en-US" b="1" dirty="0">
              <a:solidFill>
                <a:schemeClr val="tx1"/>
              </a:solidFill>
            </a:endParaRPr>
          </a:p>
        </p:txBody>
      </p:sp>
    </p:spTree>
    <p:extLst>
      <p:ext uri="{BB962C8B-B14F-4D97-AF65-F5344CB8AC3E}">
        <p14:creationId xmlns:p14="http://schemas.microsoft.com/office/powerpoint/2010/main" val="238386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2.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接收與傳送資料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7" name="圖片 16">
            <a:extLst>
              <a:ext uri="{FF2B5EF4-FFF2-40B4-BE49-F238E27FC236}">
                <a16:creationId xmlns:a16="http://schemas.microsoft.com/office/drawing/2014/main" id="{6F2BA558-192A-41E9-851B-615CE03D2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46" y="1491326"/>
            <a:ext cx="5165303" cy="232792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774613" y="3420532"/>
            <a:ext cx="2553546" cy="42534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consumer </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傳送資料成功</a:t>
            </a:r>
          </a:p>
        </p:txBody>
      </p:sp>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26</a:t>
            </a:r>
            <a:endParaRPr lang="zh-TW" altLang="en-US" b="1" dirty="0">
              <a:solidFill>
                <a:schemeClr val="tx1"/>
              </a:solidFill>
            </a:endParaRPr>
          </a:p>
        </p:txBody>
      </p:sp>
    </p:spTree>
    <p:extLst>
      <p:ext uri="{BB962C8B-B14F-4D97-AF65-F5344CB8AC3E}">
        <p14:creationId xmlns:p14="http://schemas.microsoft.com/office/powerpoint/2010/main" val="81197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3. Spark streaming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監聽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Kafka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傳來的資料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sp>
        <p:nvSpPr>
          <p:cNvPr id="22" name="矩形 21">
            <a:extLst>
              <a:ext uri="{FF2B5EF4-FFF2-40B4-BE49-F238E27FC236}">
                <a16:creationId xmlns:a16="http://schemas.microsoft.com/office/drawing/2014/main" id="{4AEAE79B-0B0E-4A0B-B749-B49A3E6BDE40}"/>
              </a:ext>
            </a:extLst>
          </p:cNvPr>
          <p:cNvSpPr/>
          <p:nvPr/>
        </p:nvSpPr>
        <p:spPr>
          <a:xfrm>
            <a:off x="4492092" y="3479314"/>
            <a:ext cx="21451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consumer </a:t>
            </a:r>
            <a:r>
              <a:rPr kumimoji="0" lang="zh-TW" altLang="en-US" sz="1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傳送資料成功</a:t>
            </a:r>
          </a:p>
        </p:txBody>
      </p:sp>
      <p:pic>
        <p:nvPicPr>
          <p:cNvPr id="16" name="圖片 15">
            <a:extLst>
              <a:ext uri="{FF2B5EF4-FFF2-40B4-BE49-F238E27FC236}">
                <a16:creationId xmlns:a16="http://schemas.microsoft.com/office/drawing/2014/main" id="{40D3EA28-C741-4E25-9647-CE0907F1A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268" y="1627579"/>
            <a:ext cx="2796452" cy="2386135"/>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131963" y="3011311"/>
            <a:ext cx="3283372" cy="36163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id="{6811EC99-1CA2-4E4A-80FE-5E36A0081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092" y="1142241"/>
            <a:ext cx="3684693" cy="3003039"/>
          </a:xfrm>
          <a:prstGeom prst="rect">
            <a:avLst/>
          </a:prstGeom>
        </p:spPr>
      </p:pic>
      <p:pic>
        <p:nvPicPr>
          <p:cNvPr id="23" name="圖片 22">
            <a:extLst>
              <a:ext uri="{FF2B5EF4-FFF2-40B4-BE49-F238E27FC236}">
                <a16:creationId xmlns:a16="http://schemas.microsoft.com/office/drawing/2014/main" id="{C760953B-4C1C-4ED3-9C5A-33316C52C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328" y="3301753"/>
            <a:ext cx="1572885" cy="662897"/>
          </a:xfrm>
          <a:prstGeom prst="rect">
            <a:avLst/>
          </a:prstGeom>
        </p:spPr>
      </p:pic>
      <p:sp>
        <p:nvSpPr>
          <p:cNvPr id="24" name="流程圖: 程序 23">
            <a:extLst>
              <a:ext uri="{FF2B5EF4-FFF2-40B4-BE49-F238E27FC236}">
                <a16:creationId xmlns:a16="http://schemas.microsoft.com/office/drawing/2014/main" id="{64EC40CE-22C9-4470-B403-0F55445FBFBE}"/>
              </a:ext>
            </a:extLst>
          </p:cNvPr>
          <p:cNvSpPr/>
          <p:nvPr/>
        </p:nvSpPr>
        <p:spPr>
          <a:xfrm>
            <a:off x="4572001" y="1309651"/>
            <a:ext cx="1503679" cy="30777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10E65B3F-F437-4CA0-8C40-ADAF09E27BAF}"/>
              </a:ext>
            </a:extLst>
          </p:cNvPr>
          <p:cNvSpPr txBox="1"/>
          <p:nvPr/>
        </p:nvSpPr>
        <p:spPr>
          <a:xfrm>
            <a:off x="6252523" y="1319802"/>
            <a:ext cx="15036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每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6 </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秒偵測一次</a:t>
            </a:r>
            <a:endPar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27</a:t>
            </a:r>
            <a:endParaRPr lang="zh-TW" altLang="en-US" b="1" dirty="0">
              <a:solidFill>
                <a:schemeClr val="tx1"/>
              </a:solidFill>
            </a:endParaRPr>
          </a:p>
        </p:txBody>
      </p:sp>
    </p:spTree>
    <p:extLst>
      <p:ext uri="{BB962C8B-B14F-4D97-AF65-F5344CB8AC3E}">
        <p14:creationId xmlns:p14="http://schemas.microsoft.com/office/powerpoint/2010/main" val="377476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4. Spark streaming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呼叫副程式處理圖片，並將其儲存入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6" name="圖片 25">
            <a:extLst>
              <a:ext uri="{FF2B5EF4-FFF2-40B4-BE49-F238E27FC236}">
                <a16:creationId xmlns:a16="http://schemas.microsoft.com/office/drawing/2014/main" id="{2426B7F0-F464-42F2-BD24-6EE53828E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718" y="1999984"/>
            <a:ext cx="5913227" cy="1445260"/>
          </a:xfrm>
          <a:prstGeom prst="rect">
            <a:avLst/>
          </a:prstGeom>
        </p:spPr>
      </p:pic>
      <p:sp>
        <p:nvSpPr>
          <p:cNvPr id="20" name="流程圖: 程序 19">
            <a:extLst>
              <a:ext uri="{FF2B5EF4-FFF2-40B4-BE49-F238E27FC236}">
                <a16:creationId xmlns:a16="http://schemas.microsoft.com/office/drawing/2014/main" id="{94D98EDD-EF25-4CDA-A198-B01DBEE7F39F}"/>
              </a:ext>
            </a:extLst>
          </p:cNvPr>
          <p:cNvSpPr/>
          <p:nvPr/>
        </p:nvSpPr>
        <p:spPr>
          <a:xfrm>
            <a:off x="1695025" y="1886738"/>
            <a:ext cx="6092614" cy="71217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30" name="圖片 29">
            <a:extLst>
              <a:ext uri="{FF2B5EF4-FFF2-40B4-BE49-F238E27FC236}">
                <a16:creationId xmlns:a16="http://schemas.microsoft.com/office/drawing/2014/main" id="{DFE6C11A-E82A-4052-8A80-CCEBA300A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5904" y="2690632"/>
            <a:ext cx="1572885" cy="662897"/>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28</a:t>
            </a:r>
            <a:endParaRPr lang="zh-TW" altLang="en-US" b="1" dirty="0">
              <a:solidFill>
                <a:schemeClr val="tx1"/>
              </a:solidFill>
            </a:endParaRPr>
          </a:p>
        </p:txBody>
      </p:sp>
    </p:spTree>
    <p:extLst>
      <p:ext uri="{BB962C8B-B14F-4D97-AF65-F5344CB8AC3E}">
        <p14:creationId xmlns:p14="http://schemas.microsoft.com/office/powerpoint/2010/main" val="256918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5. Python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抓取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HDFS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圖片，回傳給使用者</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E3E83E4A-9EE2-4175-8326-324B2F146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952" y="1249598"/>
            <a:ext cx="4534096" cy="3098882"/>
          </a:xfrm>
          <a:prstGeom prst="rect">
            <a:avLst/>
          </a:prstGeom>
        </p:spPr>
      </p:pic>
      <p:sp>
        <p:nvSpPr>
          <p:cNvPr id="17" name="流程圖: 程序 16">
            <a:extLst>
              <a:ext uri="{FF2B5EF4-FFF2-40B4-BE49-F238E27FC236}">
                <a16:creationId xmlns:a16="http://schemas.microsoft.com/office/drawing/2014/main" id="{DAAEC339-1895-4C49-B554-BC0B5245F1D7}"/>
              </a:ext>
            </a:extLst>
          </p:cNvPr>
          <p:cNvSpPr/>
          <p:nvPr/>
        </p:nvSpPr>
        <p:spPr>
          <a:xfrm>
            <a:off x="2121746" y="2281024"/>
            <a:ext cx="4900507" cy="1041919"/>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D3755BD7-8FE5-4075-853C-76FDBE32137C}"/>
              </a:ext>
            </a:extLst>
          </p:cNvPr>
          <p:cNvSpPr txBox="1"/>
          <p:nvPr/>
        </p:nvSpPr>
        <p:spPr>
          <a:xfrm>
            <a:off x="5373615" y="1632067"/>
            <a:ext cx="15570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從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HDFS </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資料夾抓取資料傳送</a:t>
            </a:r>
            <a:endPar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29</a:t>
            </a:r>
            <a:endParaRPr lang="zh-TW" altLang="en-US" b="1" dirty="0">
              <a:solidFill>
                <a:schemeClr val="tx1"/>
              </a:solidFill>
            </a:endParaRPr>
          </a:p>
        </p:txBody>
      </p:sp>
    </p:spTree>
    <p:extLst>
      <p:ext uri="{BB962C8B-B14F-4D97-AF65-F5344CB8AC3E}">
        <p14:creationId xmlns:p14="http://schemas.microsoft.com/office/powerpoint/2010/main" val="42859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CustomShape 1"/>
          <p:cNvSpPr/>
          <p:nvPr/>
        </p:nvSpPr>
        <p:spPr>
          <a:xfrm>
            <a:off x="1321920" y="1712160"/>
            <a:ext cx="6345000" cy="1974240"/>
          </a:xfrm>
          <a:custGeom>
            <a:avLst/>
            <a:gdLst/>
            <a:ahLst/>
            <a:cxnLst/>
            <a:rect l="l" t="t" r="r" b="b"/>
            <a:pathLst>
              <a:path w="4684528" h="1458098">
                <a:moveTo>
                  <a:pt x="4581582" y="0"/>
                </a:moveTo>
                <a:lnTo>
                  <a:pt x="4684528" y="84779"/>
                </a:lnTo>
                <a:lnTo>
                  <a:pt x="3394679" y="1332239"/>
                </a:lnTo>
                <a:lnTo>
                  <a:pt x="2716448" y="641897"/>
                </a:lnTo>
                <a:lnTo>
                  <a:pt x="1929217" y="1417018"/>
                </a:lnTo>
                <a:lnTo>
                  <a:pt x="1014817" y="490506"/>
                </a:lnTo>
                <a:lnTo>
                  <a:pt x="16577" y="1458098"/>
                </a:lnTo>
                <a:lnTo>
                  <a:pt x="0" y="1458098"/>
                </a:lnTo>
                <a:lnTo>
                  <a:pt x="1008761" y="436006"/>
                </a:lnTo>
                <a:lnTo>
                  <a:pt x="1929217" y="1344350"/>
                </a:lnTo>
                <a:lnTo>
                  <a:pt x="2716448" y="545007"/>
                </a:lnTo>
                <a:lnTo>
                  <a:pt x="3388623" y="1211126"/>
                </a:lnTo>
                <a:close/>
              </a:path>
            </a:pathLst>
          </a:custGeom>
          <a:solidFill>
            <a:schemeClr val="bg1">
              <a:lumMod val="85000"/>
            </a:schemeClr>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1029" name="Group 2"/>
          <p:cNvGrpSpPr/>
          <p:nvPr/>
        </p:nvGrpSpPr>
        <p:grpSpPr>
          <a:xfrm>
            <a:off x="7299000" y="296640"/>
            <a:ext cx="1696320" cy="1704240"/>
            <a:chOff x="7299000" y="296640"/>
            <a:chExt cx="1696320" cy="1704240"/>
          </a:xfrm>
        </p:grpSpPr>
        <p:sp>
          <p:nvSpPr>
            <p:cNvPr id="1030" name="CustomShape 3"/>
            <p:cNvSpPr/>
            <p:nvPr/>
          </p:nvSpPr>
          <p:spPr>
            <a:xfrm>
              <a:off x="7299000" y="1465560"/>
              <a:ext cx="533880" cy="535320"/>
            </a:xfrm>
            <a:custGeom>
              <a:avLst/>
              <a:gdLst/>
              <a:ahLst/>
              <a:cxnLst/>
              <a:rect l="l" t="t" r="r" b="b"/>
              <a:pathLst>
                <a:path w="200" h="20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rgbClr val="FFD66D"/>
            </a:solidFill>
            <a:ln>
              <a:noFill/>
            </a:ln>
          </p:spPr>
          <p:style>
            <a:lnRef idx="0">
              <a:scrgbClr r="0" g="0" b="0"/>
            </a:lnRef>
            <a:fillRef idx="0">
              <a:scrgbClr r="0" g="0" b="0"/>
            </a:fillRef>
            <a:effectRef idx="0">
              <a:scrgbClr r="0" g="0" b="0"/>
            </a:effectRef>
            <a:fontRef idx="minor"/>
          </p:style>
        </p:sp>
        <p:sp>
          <p:nvSpPr>
            <p:cNvPr id="1031" name="CustomShape 4"/>
            <p:cNvSpPr/>
            <p:nvPr/>
          </p:nvSpPr>
          <p:spPr>
            <a:xfrm>
              <a:off x="7457040" y="1495080"/>
              <a:ext cx="346680" cy="345240"/>
            </a:xfrm>
            <a:custGeom>
              <a:avLst/>
              <a:gdLst/>
              <a:ahLst/>
              <a:cxnLst/>
              <a:rect l="l" t="t" r="r" b="b"/>
              <a:pathLst>
                <a:path w="130" h="129">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rgbClr val="FF5B41"/>
            </a:solidFill>
            <a:ln>
              <a:noFill/>
            </a:ln>
          </p:spPr>
          <p:style>
            <a:lnRef idx="0">
              <a:scrgbClr r="0" g="0" b="0"/>
            </a:lnRef>
            <a:fillRef idx="0">
              <a:scrgbClr r="0" g="0" b="0"/>
            </a:fillRef>
            <a:effectRef idx="0">
              <a:scrgbClr r="0" g="0" b="0"/>
            </a:effectRef>
            <a:fontRef idx="minor"/>
          </p:style>
        </p:sp>
        <p:sp>
          <p:nvSpPr>
            <p:cNvPr id="1032" name="CustomShape 5"/>
            <p:cNvSpPr/>
            <p:nvPr/>
          </p:nvSpPr>
          <p:spPr>
            <a:xfrm>
              <a:off x="7818480" y="1280880"/>
              <a:ext cx="438120" cy="585720"/>
            </a:xfrm>
            <a:custGeom>
              <a:avLst/>
              <a:gdLst/>
              <a:ahLst/>
              <a:cxnLst/>
              <a:rect l="l" t="t" r="r" b="b"/>
              <a:pathLst>
                <a:path w="164" h="219">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chemeClr val="tx2"/>
            </a:solidFill>
            <a:ln>
              <a:noFill/>
            </a:ln>
          </p:spPr>
          <p:style>
            <a:lnRef idx="0">
              <a:scrgbClr r="0" g="0" b="0"/>
            </a:lnRef>
            <a:fillRef idx="0">
              <a:scrgbClr r="0" g="0" b="0"/>
            </a:fillRef>
            <a:effectRef idx="0">
              <a:scrgbClr r="0" g="0" b="0"/>
            </a:effectRef>
            <a:fontRef idx="minor"/>
          </p:style>
        </p:sp>
        <p:sp>
          <p:nvSpPr>
            <p:cNvPr id="1033" name="CustomShape 6"/>
            <p:cNvSpPr/>
            <p:nvPr/>
          </p:nvSpPr>
          <p:spPr>
            <a:xfrm>
              <a:off x="7425360" y="1031400"/>
              <a:ext cx="584280" cy="441000"/>
            </a:xfrm>
            <a:custGeom>
              <a:avLst/>
              <a:gdLst/>
              <a:ahLst/>
              <a:cxnLst/>
              <a:rect l="l" t="t" r="r" b="b"/>
              <a:pathLst>
                <a:path w="219" h="165">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34" name="CustomShape 7"/>
            <p:cNvSpPr/>
            <p:nvPr/>
          </p:nvSpPr>
          <p:spPr>
            <a:xfrm>
              <a:off x="7986960" y="559440"/>
              <a:ext cx="746280" cy="746640"/>
            </a:xfrm>
            <a:custGeom>
              <a:avLst/>
              <a:gdLst/>
              <a:ahLst/>
              <a:cxnLst/>
              <a:rect l="l" t="t" r="r" b="b"/>
              <a:pathLst>
                <a:path w="279" h="279">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5" name="CustomShape 8"/>
            <p:cNvSpPr/>
            <p:nvPr/>
          </p:nvSpPr>
          <p:spPr>
            <a:xfrm>
              <a:off x="8555760" y="422640"/>
              <a:ext cx="314640" cy="314640"/>
            </a:xfrm>
            <a:custGeom>
              <a:avLst/>
              <a:gdLst/>
              <a:ahLst/>
              <a:cxnLst/>
              <a:rect l="l" t="t" r="r" b="b"/>
              <a:pathLst>
                <a:path w="118" h="118">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6" name="CustomShape 9"/>
            <p:cNvSpPr/>
            <p:nvPr/>
          </p:nvSpPr>
          <p:spPr>
            <a:xfrm>
              <a:off x="7578000" y="931680"/>
              <a:ext cx="779760" cy="785160"/>
            </a:xfrm>
            <a:custGeom>
              <a:avLst/>
              <a:gdLst/>
              <a:ahLst/>
              <a:cxnLst/>
              <a:rect l="l" t="t" r="r" b="b"/>
              <a:pathLst>
                <a:path w="292" h="293">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p:style>
        </p:sp>
        <p:sp>
          <p:nvSpPr>
            <p:cNvPr id="1037" name="CustomShape 10"/>
            <p:cNvSpPr/>
            <p:nvPr/>
          </p:nvSpPr>
          <p:spPr>
            <a:xfrm>
              <a:off x="8529120" y="546480"/>
              <a:ext cx="217800" cy="220320"/>
            </a:xfrm>
            <a:custGeom>
              <a:avLst/>
              <a:gdLst/>
              <a:ahLst/>
              <a:cxnLst/>
              <a:rect l="l" t="t" r="r" b="b"/>
              <a:pathLst>
                <a:path w="82" h="83">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038" name="CustomShape 11"/>
            <p:cNvSpPr/>
            <p:nvPr/>
          </p:nvSpPr>
          <p:spPr>
            <a:xfrm>
              <a:off x="7963200" y="910440"/>
              <a:ext cx="419760" cy="419760"/>
            </a:xfrm>
            <a:custGeom>
              <a:avLst/>
              <a:gdLst/>
              <a:ahLst/>
              <a:cxnLst/>
              <a:rect l="l" t="t" r="r" b="b"/>
              <a:pathLst>
                <a:path w="157" h="157">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039" name="CustomShape 12"/>
            <p:cNvSpPr/>
            <p:nvPr/>
          </p:nvSpPr>
          <p:spPr>
            <a:xfrm>
              <a:off x="7620480" y="1189440"/>
              <a:ext cx="478080" cy="479520"/>
            </a:xfrm>
            <a:custGeom>
              <a:avLst/>
              <a:gdLst/>
              <a:ahLst/>
              <a:cxnLst/>
              <a:rect l="l" t="t" r="r" b="b"/>
              <a:pathLst>
                <a:path w="361" h="362">
                  <a:moveTo>
                    <a:pt x="302" y="0"/>
                  </a:moveTo>
                  <a:lnTo>
                    <a:pt x="361" y="61"/>
                  </a:lnTo>
                  <a:lnTo>
                    <a:pt x="0" y="362"/>
                  </a:lnTo>
                  <a:lnTo>
                    <a:pt x="302"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40" name="CustomShape 13"/>
            <p:cNvSpPr/>
            <p:nvPr/>
          </p:nvSpPr>
          <p:spPr>
            <a:xfrm>
              <a:off x="8793360" y="296640"/>
              <a:ext cx="201960" cy="201960"/>
            </a:xfrm>
            <a:custGeom>
              <a:avLst/>
              <a:gdLst/>
              <a:ahLst/>
              <a:cxnLst/>
              <a:rect l="l" t="t" r="r" b="b"/>
              <a:pathLst>
                <a:path w="153" h="153">
                  <a:moveTo>
                    <a:pt x="153" y="0"/>
                  </a:moveTo>
                  <a:lnTo>
                    <a:pt x="10" y="111"/>
                  </a:lnTo>
                  <a:lnTo>
                    <a:pt x="0" y="153"/>
                  </a:lnTo>
                  <a:lnTo>
                    <a:pt x="43" y="145"/>
                  </a:lnTo>
                  <a:lnTo>
                    <a:pt x="153"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41" name="CustomShape 14"/>
            <p:cNvSpPr/>
            <p:nvPr/>
          </p:nvSpPr>
          <p:spPr>
            <a:xfrm>
              <a:off x="8793360" y="296640"/>
              <a:ext cx="201960" cy="201960"/>
            </a:xfrm>
            <a:custGeom>
              <a:avLst/>
              <a:gdLst/>
              <a:ahLst/>
              <a:cxnLst/>
              <a:rect l="l" t="t" r="r" b="b"/>
              <a:pathLst>
                <a:path w="153" h="153">
                  <a:moveTo>
                    <a:pt x="153" y="0"/>
                  </a:moveTo>
                  <a:lnTo>
                    <a:pt x="10" y="111"/>
                  </a:lnTo>
                  <a:lnTo>
                    <a:pt x="0" y="153"/>
                  </a:lnTo>
                  <a:lnTo>
                    <a:pt x="43" y="145"/>
                  </a:lnTo>
                  <a:lnTo>
                    <a:pt x="153" y="0"/>
                  </a:lnTo>
                </a:path>
              </a:pathLst>
            </a:custGeom>
            <a:noFill/>
            <a:ln>
              <a:noFill/>
            </a:ln>
          </p:spPr>
          <p:style>
            <a:lnRef idx="0">
              <a:scrgbClr r="0" g="0" b="0"/>
            </a:lnRef>
            <a:fillRef idx="0">
              <a:scrgbClr r="0" g="0" b="0"/>
            </a:fillRef>
            <a:effectRef idx="0">
              <a:scrgbClr r="0" g="0" b="0"/>
            </a:effectRef>
            <a:fontRef idx="minor"/>
          </p:style>
        </p:sp>
        <p:sp>
          <p:nvSpPr>
            <p:cNvPr id="1042" name="CustomShape 15"/>
            <p:cNvSpPr/>
            <p:nvPr/>
          </p:nvSpPr>
          <p:spPr>
            <a:xfrm>
              <a:off x="8292600" y="744120"/>
              <a:ext cx="256320" cy="256320"/>
            </a:xfrm>
            <a:custGeom>
              <a:avLst/>
              <a:gdLst/>
              <a:ahLst/>
              <a:cxnLst/>
              <a:rect l="l" t="t" r="r" b="b"/>
              <a:pathLst>
                <a:path w="96" h="96">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chemeClr val="bg2"/>
            </a:solidFill>
            <a:ln w="9360">
              <a:solidFill>
                <a:srgbClr val="000000"/>
              </a:solidFill>
              <a:round/>
            </a:ln>
          </p:spPr>
          <p:style>
            <a:lnRef idx="0">
              <a:scrgbClr r="0" g="0" b="0"/>
            </a:lnRef>
            <a:fillRef idx="0">
              <a:scrgbClr r="0" g="0" b="0"/>
            </a:fillRef>
            <a:effectRef idx="0">
              <a:scrgbClr r="0" g="0" b="0"/>
            </a:effectRef>
            <a:fontRef idx="minor"/>
          </p:style>
        </p:sp>
        <p:sp>
          <p:nvSpPr>
            <p:cNvPr id="1043" name="CustomShape 16"/>
            <p:cNvSpPr/>
            <p:nvPr/>
          </p:nvSpPr>
          <p:spPr>
            <a:xfrm>
              <a:off x="8292600" y="744120"/>
              <a:ext cx="256320" cy="256320"/>
            </a:xfrm>
            <a:custGeom>
              <a:avLst/>
              <a:gdLst/>
              <a:ahLst/>
              <a:cxnLst/>
              <a:rect l="l" t="t"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rgbClr val="163944"/>
            </a:solidFill>
            <a:ln>
              <a:noFill/>
            </a:ln>
          </p:spPr>
          <p:style>
            <a:lnRef idx="0">
              <a:scrgbClr r="0" g="0" b="0"/>
            </a:lnRef>
            <a:fillRef idx="0">
              <a:scrgbClr r="0" g="0" b="0"/>
            </a:fillRef>
            <a:effectRef idx="0">
              <a:scrgbClr r="0" g="0" b="0"/>
            </a:effectRef>
            <a:fontRef idx="minor"/>
          </p:style>
        </p:sp>
        <p:sp>
          <p:nvSpPr>
            <p:cNvPr id="1044" name="CustomShape 17"/>
            <p:cNvSpPr/>
            <p:nvPr/>
          </p:nvSpPr>
          <p:spPr>
            <a:xfrm>
              <a:off x="8871840" y="422640"/>
              <a:ext cx="360" cy="1080"/>
            </a:xfrm>
            <a:custGeom>
              <a:avLst/>
              <a:gdLst/>
              <a:ahLst/>
              <a:cxnLst/>
              <a:rect l="l" t="t" r="r" b="b"/>
              <a:pathLst>
                <a:path h="1">
                  <a:moveTo>
                    <a:pt x="0" y="0"/>
                  </a:moveTo>
                  <a:cubicBezTo>
                    <a:pt x="0" y="0"/>
                    <a:pt x="0" y="0"/>
                    <a:pt x="0" y="0"/>
                  </a:cubicBezTo>
                  <a:cubicBezTo>
                    <a:pt x="0" y="1"/>
                    <a:pt x="0" y="1"/>
                    <a:pt x="0" y="1"/>
                  </a:cubicBezTo>
                  <a:cubicBezTo>
                    <a:pt x="0" y="0"/>
                    <a:pt x="0" y="0"/>
                    <a:pt x="0"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45" name="CustomShape 18"/>
            <p:cNvSpPr/>
            <p:nvPr/>
          </p:nvSpPr>
          <p:spPr>
            <a:xfrm>
              <a:off x="7831800" y="1388520"/>
              <a:ext cx="475560" cy="330840"/>
            </a:xfrm>
            <a:custGeom>
              <a:avLst/>
              <a:gdLst/>
              <a:ahLst/>
              <a:cxnLst/>
              <a:rect l="l" t="t" r="r" b="b"/>
              <a:pathLst>
                <a:path w="178" h="124">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6"/>
                    <a:pt x="165" y="13"/>
                    <a:pt x="158" y="19"/>
                  </a:cubicBezTo>
                  <a:cubicBezTo>
                    <a:pt x="158" y="19"/>
                    <a:pt x="158" y="19"/>
                    <a:pt x="158" y="19"/>
                  </a:cubicBezTo>
                  <a:cubicBezTo>
                    <a:pt x="165" y="13"/>
                    <a:pt x="172" y="6"/>
                    <a:pt x="178" y="0"/>
                  </a:cubicBezTo>
                </a:path>
              </a:pathLst>
            </a:custGeom>
            <a:solidFill>
              <a:srgbClr val="E5E5E5"/>
            </a:solidFill>
            <a:ln>
              <a:noFill/>
            </a:ln>
          </p:spPr>
          <p:style>
            <a:lnRef idx="0">
              <a:scrgbClr r="0" g="0" b="0"/>
            </a:lnRef>
            <a:fillRef idx="0">
              <a:scrgbClr r="0" g="0" b="0"/>
            </a:fillRef>
            <a:effectRef idx="0">
              <a:scrgbClr r="0" g="0" b="0"/>
            </a:effectRef>
            <a:fontRef idx="minor"/>
          </p:style>
        </p:sp>
        <p:sp>
          <p:nvSpPr>
            <p:cNvPr id="1046" name="CustomShape 19"/>
            <p:cNvSpPr/>
            <p:nvPr/>
          </p:nvSpPr>
          <p:spPr>
            <a:xfrm>
              <a:off x="7818480" y="1712880"/>
              <a:ext cx="11880" cy="3960"/>
            </a:xfrm>
            <a:custGeom>
              <a:avLst/>
              <a:gdLst/>
              <a:ahLst/>
              <a:cxnLst/>
              <a:rect l="l" t="t" r="r" b="b"/>
              <a:pathLst>
                <a:path w="5" h="2">
                  <a:moveTo>
                    <a:pt x="0" y="0"/>
                  </a:moveTo>
                  <a:cubicBezTo>
                    <a:pt x="5" y="2"/>
                    <a:pt x="5" y="2"/>
                    <a:pt x="5" y="2"/>
                  </a:cubicBezTo>
                  <a:cubicBezTo>
                    <a:pt x="5" y="2"/>
                    <a:pt x="5" y="2"/>
                    <a:pt x="5" y="2"/>
                  </a:cubicBezTo>
                  <a:cubicBezTo>
                    <a:pt x="4" y="1"/>
                    <a:pt x="3" y="1"/>
                    <a:pt x="0" y="0"/>
                  </a:cubicBezTo>
                </a:path>
              </a:pathLst>
            </a:custGeom>
            <a:solidFill>
              <a:srgbClr val="E5C062"/>
            </a:solidFill>
            <a:ln>
              <a:noFill/>
            </a:ln>
          </p:spPr>
          <p:style>
            <a:lnRef idx="0">
              <a:scrgbClr r="0" g="0" b="0"/>
            </a:lnRef>
            <a:fillRef idx="0">
              <a:scrgbClr r="0" g="0" b="0"/>
            </a:fillRef>
            <a:effectRef idx="0">
              <a:scrgbClr r="0" g="0" b="0"/>
            </a:effectRef>
            <a:fontRef idx="minor"/>
          </p:style>
        </p:sp>
        <p:sp>
          <p:nvSpPr>
            <p:cNvPr id="1047" name="CustomShape 20"/>
            <p:cNvSpPr/>
            <p:nvPr/>
          </p:nvSpPr>
          <p:spPr>
            <a:xfrm>
              <a:off x="7952400" y="1439280"/>
              <a:ext cx="301320" cy="220320"/>
            </a:xfrm>
            <a:custGeom>
              <a:avLst/>
              <a:gdLst/>
              <a:ahLst/>
              <a:cxnLst/>
              <a:rect l="l" t="t" r="r" b="b"/>
              <a:pathLst>
                <a:path w="113" h="83">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48" name="CustomShape 21"/>
            <p:cNvSpPr/>
            <p:nvPr/>
          </p:nvSpPr>
          <p:spPr>
            <a:xfrm>
              <a:off x="8265960" y="739080"/>
              <a:ext cx="464760" cy="567360"/>
            </a:xfrm>
            <a:custGeom>
              <a:avLst/>
              <a:gdLst/>
              <a:ahLst/>
              <a:cxnLst/>
              <a:rect l="l" t="t" r="r" b="b"/>
              <a:pathLst>
                <a:path w="174" h="212">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49" name="CustomShape 22"/>
            <p:cNvSpPr/>
            <p:nvPr/>
          </p:nvSpPr>
          <p:spPr>
            <a:xfrm>
              <a:off x="8692560" y="489240"/>
              <a:ext cx="154080" cy="248400"/>
            </a:xfrm>
            <a:custGeom>
              <a:avLst/>
              <a:gdLst/>
              <a:ahLst/>
              <a:cxnLst/>
              <a:rect l="l" t="t" r="r" b="b"/>
              <a:pathLst>
                <a:path w="58" h="93">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50" name="CustomShape 23"/>
            <p:cNvSpPr/>
            <p:nvPr/>
          </p:nvSpPr>
          <p:spPr>
            <a:xfrm>
              <a:off x="7741440" y="1270440"/>
              <a:ext cx="616320" cy="446400"/>
            </a:xfrm>
            <a:custGeom>
              <a:avLst/>
              <a:gdLst/>
              <a:ahLst/>
              <a:cxnLst/>
              <a:rect l="l" t="t" r="r" b="b"/>
              <a:pathLst>
                <a:path w="231" h="167">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0"/>
                    <a:pt x="212" y="44"/>
                  </a:cubicBezTo>
                  <a:cubicBezTo>
                    <a:pt x="219" y="37"/>
                    <a:pt x="225" y="30"/>
                    <a:pt x="231" y="23"/>
                  </a:cubicBezTo>
                  <a:cubicBezTo>
                    <a:pt x="215" y="17"/>
                    <a:pt x="201" y="9"/>
                    <a:pt x="188" y="0"/>
                  </a:cubicBezTo>
                </a:path>
              </a:pathLst>
            </a:custGeom>
            <a:solidFill>
              <a:schemeClr val="bg2">
                <a:lumMod val="25000"/>
                <a:alpha val="32000"/>
              </a:schemeClr>
            </a:solidFill>
            <a:ln>
              <a:noFill/>
            </a:ln>
          </p:spPr>
          <p:style>
            <a:lnRef idx="0">
              <a:scrgbClr r="0" g="0" b="0"/>
            </a:lnRef>
            <a:fillRef idx="0">
              <a:scrgbClr r="0" g="0" b="0"/>
            </a:fillRef>
            <a:effectRef idx="0">
              <a:scrgbClr r="0" g="0" b="0"/>
            </a:effectRef>
            <a:fontRef idx="minor"/>
          </p:style>
        </p:sp>
        <p:sp>
          <p:nvSpPr>
            <p:cNvPr id="1051" name="CustomShape 24"/>
            <p:cNvSpPr/>
            <p:nvPr/>
          </p:nvSpPr>
          <p:spPr>
            <a:xfrm>
              <a:off x="8675280" y="712440"/>
              <a:ext cx="69120" cy="54360"/>
            </a:xfrm>
            <a:custGeom>
              <a:avLst/>
              <a:gdLst/>
              <a:ahLst/>
              <a:cxnLst/>
              <a:rect l="l" t="t" r="r" b="b"/>
              <a:pathLst>
                <a:path w="26" h="21">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rgbClr val="BCDBE0"/>
            </a:solidFill>
            <a:ln>
              <a:noFill/>
            </a:ln>
          </p:spPr>
          <p:style>
            <a:lnRef idx="0">
              <a:scrgbClr r="0" g="0" b="0"/>
            </a:lnRef>
            <a:fillRef idx="0">
              <a:scrgbClr r="0" g="0" b="0"/>
            </a:fillRef>
            <a:effectRef idx="0">
              <a:scrgbClr r="0" g="0" b="0"/>
            </a:effectRef>
            <a:fontRef idx="minor"/>
          </p:style>
        </p:sp>
        <p:sp>
          <p:nvSpPr>
            <p:cNvPr id="1052" name="CustomShape 25"/>
            <p:cNvSpPr/>
            <p:nvPr/>
          </p:nvSpPr>
          <p:spPr>
            <a:xfrm>
              <a:off x="8244720" y="1246680"/>
              <a:ext cx="137880" cy="83520"/>
            </a:xfrm>
            <a:custGeom>
              <a:avLst/>
              <a:gdLst/>
              <a:ahLst/>
              <a:cxnLst/>
              <a:rect l="l" t="t" r="r" b="b"/>
              <a:pathLst>
                <a:path w="52" h="32">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rgbClr val="BCDBE0"/>
            </a:solidFill>
            <a:ln>
              <a:noFill/>
            </a:ln>
          </p:spPr>
          <p:style>
            <a:lnRef idx="0">
              <a:scrgbClr r="0" g="0" b="0"/>
            </a:lnRef>
            <a:fillRef idx="0">
              <a:scrgbClr r="0" g="0" b="0"/>
            </a:fillRef>
            <a:effectRef idx="0">
              <a:scrgbClr r="0" g="0" b="0"/>
            </a:effectRef>
            <a:fontRef idx="minor"/>
          </p:style>
        </p:sp>
        <p:sp>
          <p:nvSpPr>
            <p:cNvPr id="1053" name="CustomShape 26"/>
            <p:cNvSpPr/>
            <p:nvPr/>
          </p:nvSpPr>
          <p:spPr>
            <a:xfrm>
              <a:off x="8830440" y="428040"/>
              <a:ext cx="37080" cy="62280"/>
            </a:xfrm>
            <a:custGeom>
              <a:avLst/>
              <a:gdLst/>
              <a:ahLst/>
              <a:cxnLst/>
              <a:rect l="l" t="t" r="r" b="b"/>
              <a:pathLst>
                <a:path w="14" h="24">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rgbClr val="264D62"/>
            </a:solidFill>
            <a:ln>
              <a:noFill/>
            </a:ln>
          </p:spPr>
          <p:style>
            <a:lnRef idx="0">
              <a:scrgbClr r="0" g="0" b="0"/>
            </a:lnRef>
            <a:fillRef idx="0">
              <a:scrgbClr r="0" g="0" b="0"/>
            </a:fillRef>
            <a:effectRef idx="0">
              <a:scrgbClr r="0" g="0" b="0"/>
            </a:effectRef>
            <a:fontRef idx="minor"/>
          </p:style>
        </p:sp>
        <p:sp>
          <p:nvSpPr>
            <p:cNvPr id="1054" name="CustomShape 27"/>
            <p:cNvSpPr/>
            <p:nvPr/>
          </p:nvSpPr>
          <p:spPr>
            <a:xfrm>
              <a:off x="8503920" y="928800"/>
              <a:ext cx="31680" cy="42480"/>
            </a:xfrm>
            <a:custGeom>
              <a:avLst/>
              <a:gdLst/>
              <a:ahLst/>
              <a:cxnLst/>
              <a:rect l="l" t="t" r="r" b="b"/>
              <a:pathLst>
                <a:path w="12" h="16">
                  <a:moveTo>
                    <a:pt x="12" y="0"/>
                  </a:moveTo>
                  <a:cubicBezTo>
                    <a:pt x="8" y="5"/>
                    <a:pt x="5" y="11"/>
                    <a:pt x="0" y="16"/>
                  </a:cubicBezTo>
                  <a:cubicBezTo>
                    <a:pt x="1" y="15"/>
                    <a:pt x="2" y="14"/>
                    <a:pt x="3" y="13"/>
                  </a:cubicBezTo>
                  <a:cubicBezTo>
                    <a:pt x="7" y="9"/>
                    <a:pt x="10" y="5"/>
                    <a:pt x="12" y="0"/>
                  </a:cubicBezTo>
                </a:path>
              </a:pathLst>
            </a:custGeom>
            <a:solidFill>
              <a:srgbClr val="14333D"/>
            </a:solidFill>
            <a:ln>
              <a:noFill/>
            </a:ln>
          </p:spPr>
          <p:style>
            <a:lnRef idx="0">
              <a:scrgbClr r="0" g="0" b="0"/>
            </a:lnRef>
            <a:fillRef idx="0">
              <a:scrgbClr r="0" g="0" b="0"/>
            </a:fillRef>
            <a:effectRef idx="0">
              <a:scrgbClr r="0" g="0" b="0"/>
            </a:effectRef>
            <a:fontRef idx="minor"/>
          </p:style>
        </p:sp>
      </p:grpSp>
      <p:sp>
        <p:nvSpPr>
          <p:cNvPr id="1055" name="CustomShape 28"/>
          <p:cNvSpPr/>
          <p:nvPr/>
        </p:nvSpPr>
        <p:spPr>
          <a:xfrm>
            <a:off x="1155960" y="3272400"/>
            <a:ext cx="531720" cy="532080"/>
          </a:xfrm>
          <a:prstGeom prst="ellipse">
            <a:avLst/>
          </a:prstGeom>
          <a:solidFill>
            <a:schemeClr val="accent1"/>
          </a:solidFill>
          <a:ln w="12600">
            <a:noFill/>
          </a:ln>
        </p:spPr>
        <p:style>
          <a:lnRef idx="2">
            <a:schemeClr val="accent1">
              <a:shade val="50000"/>
            </a:schemeClr>
          </a:lnRef>
          <a:fillRef idx="1">
            <a:schemeClr val="accent1"/>
          </a:fillRef>
          <a:effectRef idx="0">
            <a:schemeClr val="accent1"/>
          </a:effectRef>
          <a:fontRef idx="minor"/>
        </p:style>
      </p:sp>
      <p:sp>
        <p:nvSpPr>
          <p:cNvPr id="1056" name="CustomShape 29"/>
          <p:cNvSpPr/>
          <p:nvPr/>
        </p:nvSpPr>
        <p:spPr>
          <a:xfrm>
            <a:off x="2421000" y="2072520"/>
            <a:ext cx="531720" cy="532080"/>
          </a:xfrm>
          <a:prstGeom prst="ellipse">
            <a:avLst/>
          </a:prstGeom>
          <a:solidFill>
            <a:schemeClr val="accent2"/>
          </a:solidFill>
          <a:ln w="12600">
            <a:noFill/>
          </a:ln>
        </p:spPr>
        <p:style>
          <a:lnRef idx="2">
            <a:schemeClr val="accent1">
              <a:shade val="50000"/>
            </a:schemeClr>
          </a:lnRef>
          <a:fillRef idx="1">
            <a:schemeClr val="accent1"/>
          </a:fillRef>
          <a:effectRef idx="0">
            <a:schemeClr val="accent1"/>
          </a:effectRef>
          <a:fontRef idx="minor"/>
        </p:style>
      </p:sp>
      <p:sp>
        <p:nvSpPr>
          <p:cNvPr id="1057" name="CustomShape 30"/>
          <p:cNvSpPr/>
          <p:nvPr/>
        </p:nvSpPr>
        <p:spPr>
          <a:xfrm>
            <a:off x="5630400" y="3154320"/>
            <a:ext cx="531720" cy="532080"/>
          </a:xfrm>
          <a:prstGeom prst="ellipse">
            <a:avLst/>
          </a:prstGeom>
          <a:solidFill>
            <a:schemeClr val="accent5"/>
          </a:solidFill>
          <a:ln w="12600">
            <a:noFill/>
          </a:ln>
        </p:spPr>
        <p:style>
          <a:lnRef idx="2">
            <a:schemeClr val="accent1">
              <a:shade val="50000"/>
            </a:schemeClr>
          </a:lnRef>
          <a:fillRef idx="1">
            <a:schemeClr val="accent1"/>
          </a:fillRef>
          <a:effectRef idx="0">
            <a:schemeClr val="accent1"/>
          </a:effectRef>
          <a:fontRef idx="minor"/>
        </p:style>
      </p:sp>
      <p:sp>
        <p:nvSpPr>
          <p:cNvPr id="1058" name="CustomShape 31"/>
          <p:cNvSpPr/>
          <p:nvPr/>
        </p:nvSpPr>
        <p:spPr>
          <a:xfrm>
            <a:off x="3628080" y="3309120"/>
            <a:ext cx="531720" cy="532080"/>
          </a:xfrm>
          <a:prstGeom prst="ellipse">
            <a:avLst/>
          </a:prstGeom>
          <a:solidFill>
            <a:schemeClr val="accent3"/>
          </a:solidFill>
          <a:ln w="12600">
            <a:noFill/>
          </a:ln>
        </p:spPr>
        <p:style>
          <a:lnRef idx="2">
            <a:schemeClr val="accent1">
              <a:shade val="50000"/>
            </a:schemeClr>
          </a:lnRef>
          <a:fillRef idx="1">
            <a:schemeClr val="accent1"/>
          </a:fillRef>
          <a:effectRef idx="0">
            <a:schemeClr val="accent1"/>
          </a:effectRef>
          <a:fontRef idx="minor"/>
        </p:style>
      </p:sp>
      <p:sp>
        <p:nvSpPr>
          <p:cNvPr id="1059" name="CustomShape 32"/>
          <p:cNvSpPr/>
          <p:nvPr/>
        </p:nvSpPr>
        <p:spPr>
          <a:xfrm>
            <a:off x="4752000" y="2346840"/>
            <a:ext cx="531720" cy="532080"/>
          </a:xfrm>
          <a:prstGeom prst="ellipse">
            <a:avLst/>
          </a:prstGeom>
          <a:solidFill>
            <a:schemeClr val="accent4"/>
          </a:solidFill>
          <a:ln w="12600">
            <a:noFill/>
          </a:ln>
        </p:spPr>
        <p:style>
          <a:lnRef idx="2">
            <a:schemeClr val="accent1">
              <a:shade val="50000"/>
            </a:schemeClr>
          </a:lnRef>
          <a:fillRef idx="1">
            <a:schemeClr val="accent1"/>
          </a:fillRef>
          <a:effectRef idx="0">
            <a:schemeClr val="accent1"/>
          </a:effectRef>
          <a:fontRef idx="minor"/>
        </p:style>
      </p:sp>
      <p:sp>
        <p:nvSpPr>
          <p:cNvPr id="1060" name="CustomShape 33"/>
          <p:cNvSpPr/>
          <p:nvPr/>
        </p:nvSpPr>
        <p:spPr>
          <a:xfrm>
            <a:off x="1914300" y="1872000"/>
            <a:ext cx="15346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2.</a:t>
            </a:r>
            <a:r>
              <a:rPr lang="en-US" sz="2000" b="0" strike="noStrike" spc="-1" dirty="0">
                <a:solidFill>
                  <a:srgbClr val="000000"/>
                </a:solidFill>
                <a:latin typeface="DejaVu Sans"/>
                <a:ea typeface="DejaVu Sans"/>
              </a:rPr>
              <a:t>前端設計</a:t>
            </a:r>
            <a:endParaRPr lang="en-US" sz="2000" b="0" strike="noStrike" spc="-1" dirty="0">
              <a:latin typeface="Arial"/>
            </a:endParaRPr>
          </a:p>
        </p:txBody>
      </p:sp>
      <p:sp>
        <p:nvSpPr>
          <p:cNvPr id="1061" name="CustomShape 34"/>
          <p:cNvSpPr/>
          <p:nvPr/>
        </p:nvSpPr>
        <p:spPr>
          <a:xfrm>
            <a:off x="5212620" y="3886560"/>
            <a:ext cx="13672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5.</a:t>
            </a:r>
            <a:r>
              <a:rPr lang="en-US" sz="2000" b="0" strike="noStrike" spc="-1" dirty="0">
                <a:solidFill>
                  <a:srgbClr val="000000"/>
                </a:solidFill>
                <a:latin typeface="DejaVu Sans"/>
                <a:ea typeface="DejaVu Sans"/>
              </a:rPr>
              <a:t>未來展望</a:t>
            </a:r>
            <a:endParaRPr lang="en-US" sz="2000" b="0" strike="noStrike" spc="-1" dirty="0">
              <a:latin typeface="Arial"/>
            </a:endParaRPr>
          </a:p>
        </p:txBody>
      </p:sp>
      <p:sp>
        <p:nvSpPr>
          <p:cNvPr id="1062" name="CustomShape 35"/>
          <p:cNvSpPr/>
          <p:nvPr/>
        </p:nvSpPr>
        <p:spPr>
          <a:xfrm>
            <a:off x="3983220" y="2105945"/>
            <a:ext cx="2073960" cy="18659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4.</a:t>
            </a:r>
            <a:r>
              <a:rPr lang="zh-TW" altLang="en-US" sz="2000" strike="noStrike" spc="-1" dirty="0">
                <a:solidFill>
                  <a:srgbClr val="000000"/>
                </a:solidFill>
                <a:latin typeface="DejaVu Sans"/>
                <a:ea typeface="DejaVu Sans"/>
              </a:rPr>
              <a:t>文字與影像處理</a:t>
            </a:r>
            <a:endParaRPr lang="en-US" sz="2000" strike="noStrike" spc="-1" dirty="0">
              <a:latin typeface="Arial"/>
            </a:endParaRPr>
          </a:p>
        </p:txBody>
      </p:sp>
      <p:sp>
        <p:nvSpPr>
          <p:cNvPr id="1063" name="CustomShape 36"/>
          <p:cNvSpPr/>
          <p:nvPr/>
        </p:nvSpPr>
        <p:spPr>
          <a:xfrm>
            <a:off x="309060" y="3969000"/>
            <a:ext cx="223128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1.</a:t>
            </a:r>
            <a:r>
              <a:rPr lang="en-US" sz="2000" b="0" strike="noStrike" spc="-1" dirty="0">
                <a:solidFill>
                  <a:srgbClr val="000000"/>
                </a:solidFill>
                <a:latin typeface="DejaVu Sans"/>
                <a:ea typeface="DejaVu Sans"/>
              </a:rPr>
              <a:t>專題發想/</a:t>
            </a:r>
            <a:r>
              <a:rPr lang="en-US" sz="2000" b="0" strike="noStrike" spc="-1" dirty="0" err="1">
                <a:solidFill>
                  <a:srgbClr val="000000"/>
                </a:solidFill>
                <a:latin typeface="DejaVu Sans"/>
                <a:ea typeface="DejaVu Sans"/>
              </a:rPr>
              <a:t>架構</a:t>
            </a:r>
            <a:endParaRPr lang="en-US" sz="2000" b="0" strike="noStrike" spc="-1" dirty="0">
              <a:latin typeface="Arial"/>
            </a:endParaRPr>
          </a:p>
        </p:txBody>
      </p:sp>
      <p:sp>
        <p:nvSpPr>
          <p:cNvPr id="1064" name="CustomShape 37"/>
          <p:cNvSpPr/>
          <p:nvPr/>
        </p:nvSpPr>
        <p:spPr>
          <a:xfrm>
            <a:off x="2646900" y="3982680"/>
            <a:ext cx="2459160" cy="1648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301"/>
              </a:lnSpc>
              <a:spcAft>
                <a:spcPts val="201"/>
              </a:spcAft>
            </a:pPr>
            <a:r>
              <a:rPr lang="en-US" sz="2000" b="1" strike="noStrike" spc="-1" dirty="0">
                <a:solidFill>
                  <a:srgbClr val="000000"/>
                </a:solidFill>
                <a:latin typeface="DejaVu Sans"/>
                <a:ea typeface="DejaVu Sans"/>
              </a:rPr>
              <a:t>3.</a:t>
            </a:r>
            <a:r>
              <a:rPr lang="en-US" sz="2000" b="0" strike="noStrike" spc="-1" dirty="0">
                <a:solidFill>
                  <a:srgbClr val="000000"/>
                </a:solidFill>
                <a:latin typeface="DejaVu Sans"/>
                <a:ea typeface="DejaVu Sans"/>
              </a:rPr>
              <a:t>環境佈署與串流 </a:t>
            </a:r>
            <a:endParaRPr lang="en-US" sz="2000" b="0" strike="noStrike" spc="-1" dirty="0">
              <a:latin typeface="Arial"/>
            </a:endParaRPr>
          </a:p>
        </p:txBody>
      </p:sp>
      <p:sp>
        <p:nvSpPr>
          <p:cNvPr id="1066" name="CustomShape 39"/>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專題大綱</a:t>
            </a:r>
            <a:endParaRPr lang="en-US" sz="3000" b="0" strike="noStrike" spc="-1">
              <a:latin typeface="Arial"/>
            </a:endParaRPr>
          </a:p>
        </p:txBody>
      </p:sp>
      <p:grpSp>
        <p:nvGrpSpPr>
          <p:cNvPr id="1067" name="Group 40"/>
          <p:cNvGrpSpPr/>
          <p:nvPr/>
        </p:nvGrpSpPr>
        <p:grpSpPr>
          <a:xfrm>
            <a:off x="1321920" y="3380040"/>
            <a:ext cx="213840" cy="349560"/>
            <a:chOff x="1321920" y="3380040"/>
            <a:chExt cx="213840" cy="349560"/>
          </a:xfrm>
        </p:grpSpPr>
        <p:sp>
          <p:nvSpPr>
            <p:cNvPr id="1068" name="CustomShape 41"/>
            <p:cNvSpPr/>
            <p:nvPr/>
          </p:nvSpPr>
          <p:spPr>
            <a:xfrm>
              <a:off x="1386720" y="3677400"/>
              <a:ext cx="84240" cy="17640"/>
            </a:xfrm>
            <a:custGeom>
              <a:avLst/>
              <a:gdLst/>
              <a:ahLst/>
              <a:cxnLst/>
              <a:rect l="l" t="t" r="r" b="b"/>
              <a:pathLst>
                <a:path w="4104" h="905">
                  <a:moveTo>
                    <a:pt x="1" y="1"/>
                  </a:moveTo>
                  <a:lnTo>
                    <a:pt x="1" y="905"/>
                  </a:lnTo>
                  <a:lnTo>
                    <a:pt x="4104" y="905"/>
                  </a:lnTo>
                  <a:lnTo>
                    <a:pt x="410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69" name="CustomShape 42"/>
            <p:cNvSpPr/>
            <p:nvPr/>
          </p:nvSpPr>
          <p:spPr>
            <a:xfrm>
              <a:off x="1386720" y="3648240"/>
              <a:ext cx="84240" cy="17640"/>
            </a:xfrm>
            <a:custGeom>
              <a:avLst/>
              <a:gdLst/>
              <a:ahLst/>
              <a:cxnLst/>
              <a:rect l="l" t="t" r="r" b="b"/>
              <a:pathLst>
                <a:path w="4104" h="905">
                  <a:moveTo>
                    <a:pt x="1" y="1"/>
                  </a:moveTo>
                  <a:lnTo>
                    <a:pt x="1" y="905"/>
                  </a:lnTo>
                  <a:lnTo>
                    <a:pt x="4104" y="905"/>
                  </a:lnTo>
                  <a:lnTo>
                    <a:pt x="410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0" name="CustomShape 43"/>
            <p:cNvSpPr/>
            <p:nvPr/>
          </p:nvSpPr>
          <p:spPr>
            <a:xfrm>
              <a:off x="1386720" y="3706200"/>
              <a:ext cx="84240" cy="23400"/>
            </a:xfrm>
            <a:custGeom>
              <a:avLst/>
              <a:gdLst/>
              <a:ahLst/>
              <a:cxn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1" name="CustomShape 44"/>
            <p:cNvSpPr/>
            <p:nvPr/>
          </p:nvSpPr>
          <p:spPr>
            <a:xfrm>
              <a:off x="1389600" y="3503880"/>
              <a:ext cx="78120" cy="132840"/>
            </a:xfrm>
            <a:custGeom>
              <a:avLst/>
              <a:gdLst/>
              <a:ahLst/>
              <a:cxn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2" name="CustomShape 45"/>
            <p:cNvSpPr/>
            <p:nvPr/>
          </p:nvSpPr>
          <p:spPr>
            <a:xfrm>
              <a:off x="1321920" y="3380040"/>
              <a:ext cx="213840" cy="256320"/>
            </a:xfrm>
            <a:custGeom>
              <a:avLst/>
              <a:gdLst/>
              <a:ahLst/>
              <a:cxn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073" name="CustomShape 46"/>
          <p:cNvSpPr/>
          <p:nvPr/>
        </p:nvSpPr>
        <p:spPr>
          <a:xfrm>
            <a:off x="2574000" y="2164680"/>
            <a:ext cx="215280" cy="365400"/>
          </a:xfrm>
          <a:custGeom>
            <a:avLst/>
            <a:gdLst/>
            <a:ahLst/>
            <a:cxnLst/>
            <a:rect l="l" t="t" r="r" b="b"/>
            <a:pathLst>
              <a:path w="11870" h="20565">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style>
          <a:lnRef idx="0">
            <a:scrgbClr r="0" g="0" b="0"/>
          </a:lnRef>
          <a:fillRef idx="0">
            <a:scrgbClr r="0" g="0" b="0"/>
          </a:fillRef>
          <a:effectRef idx="0">
            <a:scrgbClr r="0" g="0" b="0"/>
          </a:effectRef>
          <a:fontRef idx="minor"/>
        </p:style>
      </p:sp>
      <p:grpSp>
        <p:nvGrpSpPr>
          <p:cNvPr id="1074" name="Group 47"/>
          <p:cNvGrpSpPr/>
          <p:nvPr/>
        </p:nvGrpSpPr>
        <p:grpSpPr>
          <a:xfrm>
            <a:off x="5688000" y="3261600"/>
            <a:ext cx="360720" cy="337320"/>
            <a:chOff x="5688000" y="3261600"/>
            <a:chExt cx="360720" cy="337320"/>
          </a:xfrm>
        </p:grpSpPr>
        <p:sp>
          <p:nvSpPr>
            <p:cNvPr id="1075" name="CustomShape 48"/>
            <p:cNvSpPr/>
            <p:nvPr/>
          </p:nvSpPr>
          <p:spPr>
            <a:xfrm>
              <a:off x="5688000" y="3261600"/>
              <a:ext cx="360720" cy="337320"/>
            </a:xfrm>
            <a:custGeom>
              <a:avLst/>
              <a:gdLst/>
              <a:ahLst/>
              <a:cxnLst/>
              <a:rect l="l" t="t" r="r" b="b"/>
              <a:pathLst>
                <a:path w="17732" h="17733">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6" name="CustomShape 49"/>
            <p:cNvSpPr/>
            <p:nvPr/>
          </p:nvSpPr>
          <p:spPr>
            <a:xfrm>
              <a:off x="5709960" y="3524040"/>
              <a:ext cx="58320" cy="54720"/>
            </a:xfrm>
            <a:custGeom>
              <a:avLst/>
              <a:gdLst/>
              <a:ahLst/>
              <a:cxnLst/>
              <a:rect l="l" t="t" r="r" b="b"/>
              <a:pathLst>
                <a:path w="2932" h="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7" name="CustomShape 50"/>
            <p:cNvSpPr/>
            <p:nvPr/>
          </p:nvSpPr>
          <p:spPr>
            <a:xfrm>
              <a:off x="5756400" y="3556800"/>
              <a:ext cx="37080" cy="34560"/>
            </a:xfrm>
            <a:custGeom>
              <a:avLst/>
              <a:gdLst/>
              <a:ahLst/>
              <a:cxnLst/>
              <a:rect l="l" t="t" r="r" b="b"/>
              <a:pathLst>
                <a:path w="1881" h="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8" name="CustomShape 51"/>
            <p:cNvSpPr/>
            <p:nvPr/>
          </p:nvSpPr>
          <p:spPr>
            <a:xfrm>
              <a:off x="5696640" y="3500640"/>
              <a:ext cx="37080" cy="34560"/>
            </a:xfrm>
            <a:custGeom>
              <a:avLst/>
              <a:gdLst/>
              <a:ahLst/>
              <a:cxnLst/>
              <a:rect l="l" t="t" r="r" b="b"/>
              <a:pathLst>
                <a:path w="1882" h="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style>
            <a:lnRef idx="0">
              <a:scrgbClr r="0" g="0" b="0"/>
            </a:lnRef>
            <a:fillRef idx="0">
              <a:scrgbClr r="0" g="0" b="0"/>
            </a:fillRef>
            <a:effectRef idx="0">
              <a:scrgbClr r="0" g="0" b="0"/>
            </a:effectRef>
            <a:fontRef idx="minor"/>
          </p:style>
        </p:sp>
      </p:grpSp>
      <p:grpSp>
        <p:nvGrpSpPr>
          <p:cNvPr id="1079" name="Group 52"/>
          <p:cNvGrpSpPr/>
          <p:nvPr/>
        </p:nvGrpSpPr>
        <p:grpSpPr>
          <a:xfrm>
            <a:off x="3688560" y="3416400"/>
            <a:ext cx="383040" cy="384120"/>
            <a:chOff x="3688560" y="3416400"/>
            <a:chExt cx="383040" cy="384120"/>
          </a:xfrm>
        </p:grpSpPr>
        <p:sp>
          <p:nvSpPr>
            <p:cNvPr id="1080" name="CustomShape 53"/>
            <p:cNvSpPr/>
            <p:nvPr/>
          </p:nvSpPr>
          <p:spPr>
            <a:xfrm>
              <a:off x="3926520" y="3416400"/>
              <a:ext cx="113400" cy="131400"/>
            </a:xfrm>
            <a:custGeom>
              <a:avLst/>
              <a:gdLst/>
              <a:ahLst/>
              <a:cxnLst/>
              <a:rect l="l" t="t" r="r" b="b"/>
              <a:pathLst>
                <a:path w="6449" h="7132">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1" name="CustomShape 54"/>
            <p:cNvSpPr/>
            <p:nvPr/>
          </p:nvSpPr>
          <p:spPr>
            <a:xfrm>
              <a:off x="3752280" y="3435840"/>
              <a:ext cx="90000" cy="109080"/>
            </a:xfrm>
            <a:custGeom>
              <a:avLst/>
              <a:gdLst/>
              <a:ahLst/>
              <a:cxnLst/>
              <a:rect l="l" t="t" r="r" b="b"/>
              <a:pathLst>
                <a:path w="5130" h="5936">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2" name="CustomShape 55"/>
            <p:cNvSpPr/>
            <p:nvPr/>
          </p:nvSpPr>
          <p:spPr>
            <a:xfrm>
              <a:off x="3688560" y="3626280"/>
              <a:ext cx="127080" cy="79920"/>
            </a:xfrm>
            <a:custGeom>
              <a:avLst/>
              <a:gdLst/>
              <a:ahLst/>
              <a:cxnLst/>
              <a:rect l="l" t="t" r="r" b="b"/>
              <a:pathLst>
                <a:path w="7205" h="4373">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3" name="CustomShape 56"/>
            <p:cNvSpPr/>
            <p:nvPr/>
          </p:nvSpPr>
          <p:spPr>
            <a:xfrm>
              <a:off x="3845520" y="3682800"/>
              <a:ext cx="61920" cy="117720"/>
            </a:xfrm>
            <a:custGeom>
              <a:avLst/>
              <a:gdLst/>
              <a:ahLst/>
              <a:cxnLst/>
              <a:rect l="l" t="t" r="r" b="b"/>
              <a:pathLst>
                <a:path w="3567" h="6399">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4" name="CustomShape 57"/>
            <p:cNvSpPr/>
            <p:nvPr/>
          </p:nvSpPr>
          <p:spPr>
            <a:xfrm>
              <a:off x="3957840" y="3591360"/>
              <a:ext cx="113760" cy="65520"/>
            </a:xfrm>
            <a:custGeom>
              <a:avLst/>
              <a:gdLst/>
              <a:ahLst/>
              <a:cxnLst/>
              <a:rect l="l" t="t" r="r" b="b"/>
              <a:pathLst>
                <a:path w="6474" h="3591">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5" name="CustomShape 58"/>
            <p:cNvSpPr/>
            <p:nvPr/>
          </p:nvSpPr>
          <p:spPr>
            <a:xfrm>
              <a:off x="3816000" y="3533040"/>
              <a:ext cx="133560" cy="140040"/>
            </a:xfrm>
            <a:custGeom>
              <a:avLst/>
              <a:gdLst/>
              <a:ahLst/>
              <a:cxnLst/>
              <a:rect l="l" t="t" r="r" b="b"/>
              <a:pathLst>
                <a:path w="7572" h="7597">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style>
            <a:lnRef idx="0">
              <a:scrgbClr r="0" g="0" b="0"/>
            </a:lnRef>
            <a:fillRef idx="0">
              <a:scrgbClr r="0" g="0" b="0"/>
            </a:fillRef>
            <a:effectRef idx="0">
              <a:scrgbClr r="0" g="0" b="0"/>
            </a:effectRef>
            <a:fontRef idx="minor"/>
          </p:style>
        </p:sp>
      </p:grpSp>
      <p:grpSp>
        <p:nvGrpSpPr>
          <p:cNvPr id="1086" name="Group 59"/>
          <p:cNvGrpSpPr/>
          <p:nvPr/>
        </p:nvGrpSpPr>
        <p:grpSpPr>
          <a:xfrm>
            <a:off x="4822560" y="2477880"/>
            <a:ext cx="354600" cy="263880"/>
            <a:chOff x="4822560" y="2477880"/>
            <a:chExt cx="354600" cy="263880"/>
          </a:xfrm>
        </p:grpSpPr>
        <p:sp>
          <p:nvSpPr>
            <p:cNvPr id="1087" name="CustomShape 60"/>
            <p:cNvSpPr/>
            <p:nvPr/>
          </p:nvSpPr>
          <p:spPr>
            <a:xfrm>
              <a:off x="4822560" y="2477880"/>
              <a:ext cx="354600" cy="263880"/>
            </a:xfrm>
            <a:custGeom>
              <a:avLst/>
              <a:gdLst/>
              <a:ahLst/>
              <a:cxnLst/>
              <a:rect l="l" t="t" r="r" b="b"/>
              <a:pathLst>
                <a:path w="18122" h="13287">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8" name="CustomShape 61"/>
            <p:cNvSpPr/>
            <p:nvPr/>
          </p:nvSpPr>
          <p:spPr>
            <a:xfrm>
              <a:off x="4847760" y="2498760"/>
              <a:ext cx="304560" cy="197640"/>
            </a:xfrm>
            <a:custGeom>
              <a:avLst/>
              <a:gdLst/>
              <a:ahLst/>
              <a:cxnLst/>
              <a:rect l="l" t="t" r="r" b="b"/>
              <a:pathLst>
                <a:path w="15582" h="9966">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6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mn-lt"/>
                <a:ea typeface="+mn-ea"/>
                <a:cs typeface="+mn-cs"/>
              </a:rPr>
              <a:t>6. Hadoop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叢集建構</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EBAF36CB-E606-41C2-AED4-9D7BF276A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768" y="1302271"/>
            <a:ext cx="3828751" cy="2840686"/>
          </a:xfrm>
          <a:prstGeom prst="rect">
            <a:avLst/>
          </a:prstGeom>
        </p:spPr>
      </p:pic>
      <p:pic>
        <p:nvPicPr>
          <p:cNvPr id="21" name="圖片 20">
            <a:extLst>
              <a:ext uri="{FF2B5EF4-FFF2-40B4-BE49-F238E27FC236}">
                <a16:creationId xmlns:a16="http://schemas.microsoft.com/office/drawing/2014/main" id="{7BFEC5E0-4327-4D37-9A15-0273B7A2A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559" y="971073"/>
            <a:ext cx="1692603" cy="753384"/>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30</a:t>
            </a:r>
          </a:p>
        </p:txBody>
      </p:sp>
    </p:spTree>
    <p:extLst>
      <p:ext uri="{BB962C8B-B14F-4D97-AF65-F5344CB8AC3E}">
        <p14:creationId xmlns:p14="http://schemas.microsoft.com/office/powerpoint/2010/main" val="22151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VM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開的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port</a:t>
            </a:r>
            <a:endParaRPr kumimoji="0" lang="en-US" sz="16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8D97B14E-7507-463E-912F-7055983E9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881" y="641197"/>
            <a:ext cx="2704683" cy="3495927"/>
          </a:xfrm>
          <a:prstGeom prst="rect">
            <a:avLst/>
          </a:prstGeom>
        </p:spPr>
      </p:pic>
      <p:pic>
        <p:nvPicPr>
          <p:cNvPr id="17" name="圖片 16">
            <a:extLst>
              <a:ext uri="{FF2B5EF4-FFF2-40B4-BE49-F238E27FC236}">
                <a16:creationId xmlns:a16="http://schemas.microsoft.com/office/drawing/2014/main" id="{F45E717E-2763-4C85-A207-D4B0BB775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140" y="1367735"/>
            <a:ext cx="2916980" cy="2408029"/>
          </a:xfrm>
          <a:prstGeom prst="rect">
            <a:avLst/>
          </a:prstGeom>
        </p:spPr>
      </p:pic>
      <p:sp>
        <p:nvSpPr>
          <p:cNvPr id="20" name="流程圖: 程序 19">
            <a:extLst>
              <a:ext uri="{FF2B5EF4-FFF2-40B4-BE49-F238E27FC236}">
                <a16:creationId xmlns:a16="http://schemas.microsoft.com/office/drawing/2014/main" id="{B3840520-C5C6-4B77-8A4C-08F669A5E05C}"/>
              </a:ext>
            </a:extLst>
          </p:cNvPr>
          <p:cNvSpPr/>
          <p:nvPr/>
        </p:nvSpPr>
        <p:spPr>
          <a:xfrm>
            <a:off x="1307253" y="2851792"/>
            <a:ext cx="3033970" cy="36588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2" name="流程圖: 程序 21">
            <a:extLst>
              <a:ext uri="{FF2B5EF4-FFF2-40B4-BE49-F238E27FC236}">
                <a16:creationId xmlns:a16="http://schemas.microsoft.com/office/drawing/2014/main" id="{7242A86F-19FB-4E6B-A2C3-B6B25CFF905F}"/>
              </a:ext>
            </a:extLst>
          </p:cNvPr>
          <p:cNvSpPr/>
          <p:nvPr/>
        </p:nvSpPr>
        <p:spPr>
          <a:xfrm>
            <a:off x="1307253" y="3504897"/>
            <a:ext cx="3033970" cy="36588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3" name="文字方塊 22">
            <a:extLst>
              <a:ext uri="{FF2B5EF4-FFF2-40B4-BE49-F238E27FC236}">
                <a16:creationId xmlns:a16="http://schemas.microsoft.com/office/drawing/2014/main" id="{0154456F-40AA-4D8F-894E-9B3B06313895}"/>
              </a:ext>
            </a:extLst>
          </p:cNvPr>
          <p:cNvSpPr txBox="1"/>
          <p:nvPr/>
        </p:nvSpPr>
        <p:spPr>
          <a:xfrm>
            <a:off x="3470804" y="2448994"/>
            <a:ext cx="16193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主機防火牆的</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 port</a:t>
            </a:r>
            <a:endPar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B1691D3F-751B-47D5-BA61-BD0159CD5B00}"/>
              </a:ext>
            </a:extLst>
          </p:cNvPr>
          <p:cNvSpPr txBox="1"/>
          <p:nvPr/>
        </p:nvSpPr>
        <p:spPr>
          <a:xfrm>
            <a:off x="1226268" y="3977483"/>
            <a:ext cx="31149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從外網下載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HDFS</a:t>
            </a:r>
            <a:r>
              <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 資料，要開 </a:t>
            </a:r>
            <a:r>
              <a:rPr kumimoji="0" lang="en-US" altLang="zh-TW"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50075</a:t>
            </a:r>
            <a:endParaRPr kumimoji="0" lang="zh-TW" altLang="en-US" sz="14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p:txBody>
      </p:sp>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31</a:t>
            </a:r>
            <a:endParaRPr lang="zh-TW" altLang="en-US" b="1" dirty="0">
              <a:solidFill>
                <a:schemeClr val="tx1"/>
              </a:solidFill>
            </a:endParaRPr>
          </a:p>
        </p:txBody>
      </p:sp>
    </p:spTree>
    <p:extLst>
      <p:ext uri="{BB962C8B-B14F-4D97-AF65-F5344CB8AC3E}">
        <p14:creationId xmlns:p14="http://schemas.microsoft.com/office/powerpoint/2010/main" val="394913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當 </a:t>
            </a:r>
            <a:r>
              <a:rPr kumimoji="0" lang="en-US" altLang="zh-TW"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Chatbot </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收到文字訊息</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1.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MySQL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取出彩妝產品與心得，經分群建模後之資料</a:t>
            </a: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n-lt"/>
                <a:ea typeface="+mn-ea"/>
                <a:cs typeface="+mn-cs"/>
              </a:rPr>
              <a:t>2.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MongoDB </a:t>
            </a:r>
            <a:r>
              <a:rPr kumimoji="0" lang="zh-TW" altLang="en-US"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取出分類後之教學文章及論壇文章</a:t>
            </a: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3.</a:t>
            </a: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altLang="zh-TW" sz="14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400" b="0" i="0" u="none" strike="noStrike" kern="1200" cap="none" spc="-1"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E39BDAB4-CE8E-47FC-B60C-CEFAC7134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02" y="2037199"/>
            <a:ext cx="1564768" cy="943402"/>
          </a:xfrm>
          <a:prstGeom prst="rect">
            <a:avLst/>
          </a:prstGeom>
        </p:spPr>
      </p:pic>
      <p:pic>
        <p:nvPicPr>
          <p:cNvPr id="16" name="圖片 15">
            <a:extLst>
              <a:ext uri="{FF2B5EF4-FFF2-40B4-BE49-F238E27FC236}">
                <a16:creationId xmlns:a16="http://schemas.microsoft.com/office/drawing/2014/main" id="{DD60162E-68A3-4A2B-B1DC-50725F375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563" y="2037199"/>
            <a:ext cx="3966843" cy="2092338"/>
          </a:xfrm>
          <a:prstGeom prst="rect">
            <a:avLst/>
          </a:prstGeom>
        </p:spPr>
      </p:pic>
      <p:pic>
        <p:nvPicPr>
          <p:cNvPr id="20" name="圖片 19">
            <a:extLst>
              <a:ext uri="{FF2B5EF4-FFF2-40B4-BE49-F238E27FC236}">
                <a16:creationId xmlns:a16="http://schemas.microsoft.com/office/drawing/2014/main" id="{794DB9C6-614C-4A77-8973-B474D3BCF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935" y="3418827"/>
            <a:ext cx="1018889" cy="614290"/>
          </a:xfrm>
          <a:prstGeom prst="rect">
            <a:avLst/>
          </a:prstGeom>
        </p:spPr>
      </p:pic>
      <p:sp>
        <p:nvSpPr>
          <p:cNvPr id="21" name="矩形 20">
            <a:extLst>
              <a:ext uri="{FF2B5EF4-FFF2-40B4-BE49-F238E27FC236}">
                <a16:creationId xmlns:a16="http://schemas.microsoft.com/office/drawing/2014/main" id="{7409BA2B-415A-45B6-ACC8-F69724CDBC5A}"/>
              </a:ext>
            </a:extLst>
          </p:cNvPr>
          <p:cNvSpPr/>
          <p:nvPr/>
        </p:nvSpPr>
        <p:spPr>
          <a:xfrm>
            <a:off x="5226211" y="2015317"/>
            <a:ext cx="2378613" cy="209233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22"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32</a:t>
            </a:r>
            <a:endParaRPr lang="zh-TW" altLang="en-US" b="1" dirty="0">
              <a:solidFill>
                <a:schemeClr val="tx1"/>
              </a:solidFill>
            </a:endParaRPr>
          </a:p>
        </p:txBody>
      </p:sp>
    </p:spTree>
    <p:extLst>
      <p:ext uri="{BB962C8B-B14F-4D97-AF65-F5344CB8AC3E}">
        <p14:creationId xmlns:p14="http://schemas.microsoft.com/office/powerpoint/2010/main" val="324242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MySQL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取出彩妝產品與心得，經分群建模後之資料</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5" name="圖片 14">
            <a:extLst>
              <a:ext uri="{FF2B5EF4-FFF2-40B4-BE49-F238E27FC236}">
                <a16:creationId xmlns:a16="http://schemas.microsoft.com/office/drawing/2014/main" id="{F1FF8AA1-0458-4D5E-976A-17A72A8FA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4" y="1255487"/>
            <a:ext cx="3386666" cy="2926080"/>
          </a:xfrm>
          <a:prstGeom prst="rect">
            <a:avLst/>
          </a:prstGeom>
        </p:spPr>
      </p:pic>
      <p:pic>
        <p:nvPicPr>
          <p:cNvPr id="17" name="圖片 16">
            <a:extLst>
              <a:ext uri="{FF2B5EF4-FFF2-40B4-BE49-F238E27FC236}">
                <a16:creationId xmlns:a16="http://schemas.microsoft.com/office/drawing/2014/main" id="{A4B49AC0-D2D5-4161-B61E-F30CC8CA7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55487"/>
            <a:ext cx="3610185" cy="2926080"/>
          </a:xfrm>
          <a:prstGeom prst="rect">
            <a:avLst/>
          </a:prstGeom>
        </p:spPr>
      </p:pic>
      <p:pic>
        <p:nvPicPr>
          <p:cNvPr id="22" name="圖片 21">
            <a:extLst>
              <a:ext uri="{FF2B5EF4-FFF2-40B4-BE49-F238E27FC236}">
                <a16:creationId xmlns:a16="http://schemas.microsoft.com/office/drawing/2014/main" id="{75B773F0-9C4E-4333-A68A-7CE404CC0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717" y="3282944"/>
            <a:ext cx="1451496" cy="714228"/>
          </a:xfrm>
          <a:prstGeom prst="rect">
            <a:avLst/>
          </a:prstGeom>
        </p:spPr>
      </p:pic>
      <p:pic>
        <p:nvPicPr>
          <p:cNvPr id="20" name="圖片 19">
            <a:extLst>
              <a:ext uri="{FF2B5EF4-FFF2-40B4-BE49-F238E27FC236}">
                <a16:creationId xmlns:a16="http://schemas.microsoft.com/office/drawing/2014/main" id="{700650ED-9DBE-463F-B1AD-FD7CA2CB0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880" y="1146328"/>
            <a:ext cx="5323840" cy="3202153"/>
          </a:xfrm>
          <a:prstGeom prst="rect">
            <a:avLst/>
          </a:prstGeom>
        </p:spPr>
      </p:pic>
      <p:sp>
        <p:nvSpPr>
          <p:cNvPr id="2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33</a:t>
            </a:r>
            <a:endParaRPr lang="zh-TW" altLang="en-US" b="1" dirty="0">
              <a:solidFill>
                <a:schemeClr val="tx1"/>
              </a:solidFill>
            </a:endParaRPr>
          </a:p>
        </p:txBody>
      </p:sp>
    </p:spTree>
    <p:extLst>
      <p:ext uri="{BB962C8B-B14F-4D97-AF65-F5344CB8AC3E}">
        <p14:creationId xmlns:p14="http://schemas.microsoft.com/office/powerpoint/2010/main" val="45689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從 </a:t>
            </a:r>
            <a:r>
              <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MongoDB </a:t>
            </a:r>
            <a:r>
              <a:rPr kumimoji="0" lang="zh-TW" altLang="en-US"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取出分類後之教學文章及論壇文章</a:t>
            </a:r>
            <a:endParaRPr kumimoji="0" lang="en-US" altLang="zh-TW" sz="1600"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1" name="圖片 20">
            <a:extLst>
              <a:ext uri="{FF2B5EF4-FFF2-40B4-BE49-F238E27FC236}">
                <a16:creationId xmlns:a16="http://schemas.microsoft.com/office/drawing/2014/main" id="{32840C7C-BAB5-42AC-9640-015052B2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72" y="1595455"/>
            <a:ext cx="3442482" cy="2143425"/>
          </a:xfrm>
          <a:prstGeom prst="rect">
            <a:avLst/>
          </a:prstGeom>
        </p:spPr>
      </p:pic>
      <p:pic>
        <p:nvPicPr>
          <p:cNvPr id="23" name="圖片 22">
            <a:extLst>
              <a:ext uri="{FF2B5EF4-FFF2-40B4-BE49-F238E27FC236}">
                <a16:creationId xmlns:a16="http://schemas.microsoft.com/office/drawing/2014/main" id="{016A9C6B-388A-42D7-8913-5157407F0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344" y="1579792"/>
            <a:ext cx="4165373" cy="2246688"/>
          </a:xfrm>
          <a:prstGeom prst="rect">
            <a:avLst/>
          </a:prstGeom>
        </p:spPr>
      </p:pic>
      <p:pic>
        <p:nvPicPr>
          <p:cNvPr id="24" name="圖片 23">
            <a:extLst>
              <a:ext uri="{FF2B5EF4-FFF2-40B4-BE49-F238E27FC236}">
                <a16:creationId xmlns:a16="http://schemas.microsoft.com/office/drawing/2014/main" id="{5741372D-47B8-4C5D-B624-C8177FDEA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733" y="2781344"/>
            <a:ext cx="1456266" cy="815509"/>
          </a:xfrm>
          <a:prstGeom prst="rect">
            <a:avLst/>
          </a:prstGeom>
        </p:spPr>
      </p:pic>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34</a:t>
            </a:r>
            <a:endParaRPr lang="zh-TW" altLang="en-US" b="1" dirty="0">
              <a:solidFill>
                <a:schemeClr val="tx1"/>
              </a:solidFill>
            </a:endParaRPr>
          </a:p>
        </p:txBody>
      </p:sp>
    </p:spTree>
    <p:extLst>
      <p:ext uri="{BB962C8B-B14F-4D97-AF65-F5344CB8AC3E}">
        <p14:creationId xmlns:p14="http://schemas.microsoft.com/office/powerpoint/2010/main" val="119159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Arial"/>
                <a:ea typeface="+mn-ea"/>
                <a:cs typeface="+mn-cs"/>
              </a:rPr>
              <a:t>3. </a:t>
            </a:r>
            <a:r>
              <a:rPr kumimoji="0" lang="zh-TW" altLang="en-US"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虛擬化環境－</a:t>
            </a:r>
            <a:r>
              <a:rPr kumimoji="0" lang="en-US" altLang="zh-TW"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Docker</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pic>
        <p:nvPicPr>
          <p:cNvPr id="16" name="圖片 15">
            <a:extLst>
              <a:ext uri="{FF2B5EF4-FFF2-40B4-BE49-F238E27FC236}">
                <a16:creationId xmlns:a16="http://schemas.microsoft.com/office/drawing/2014/main" id="{391557DF-84A7-4EC7-A03D-8F2168C78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04" y="1310327"/>
            <a:ext cx="4064015" cy="1615509"/>
          </a:xfrm>
          <a:prstGeom prst="rect">
            <a:avLst/>
          </a:prstGeom>
        </p:spPr>
      </p:pic>
      <p:pic>
        <p:nvPicPr>
          <p:cNvPr id="17" name="圖片 16">
            <a:extLst>
              <a:ext uri="{FF2B5EF4-FFF2-40B4-BE49-F238E27FC236}">
                <a16:creationId xmlns:a16="http://schemas.microsoft.com/office/drawing/2014/main" id="{263EE04E-5279-4B9C-AEA8-11EC43DA9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411" y="2980676"/>
            <a:ext cx="2502746" cy="891563"/>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35</a:t>
            </a:r>
            <a:endParaRPr lang="zh-TW" altLang="en-US" b="1" dirty="0">
              <a:solidFill>
                <a:schemeClr val="tx1"/>
              </a:solidFill>
            </a:endParaRPr>
          </a:p>
        </p:txBody>
      </p:sp>
    </p:spTree>
    <p:extLst>
      <p:ext uri="{BB962C8B-B14F-4D97-AF65-F5344CB8AC3E}">
        <p14:creationId xmlns:p14="http://schemas.microsoft.com/office/powerpoint/2010/main" val="223587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err="1">
                <a:ln>
                  <a:noFill/>
                </a:ln>
                <a:solidFill>
                  <a:srgbClr val="000000"/>
                </a:solidFill>
                <a:effectLst/>
                <a:uLnTx/>
                <a:uFillTx/>
                <a:latin typeface="Arial"/>
                <a:ea typeface="微軟正黑體" panose="020B0604030504040204" pitchFamily="34" charset="-120"/>
                <a:cs typeface="+mn-cs"/>
              </a:rPr>
              <a:t>Dockerfile</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pic>
        <p:nvPicPr>
          <p:cNvPr id="25" name="圖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690" y="1465840"/>
            <a:ext cx="5076935" cy="2152380"/>
          </a:xfrm>
          <a:prstGeom prst="rect">
            <a:avLst/>
          </a:prstGeom>
        </p:spPr>
      </p:pic>
      <p:sp>
        <p:nvSpPr>
          <p:cNvPr id="26" name="流程圖: 程序 25"/>
          <p:cNvSpPr/>
          <p:nvPr/>
        </p:nvSpPr>
        <p:spPr>
          <a:xfrm>
            <a:off x="2536275" y="3025655"/>
            <a:ext cx="5076935" cy="2400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7" name="流程圖: 程序 26"/>
          <p:cNvSpPr/>
          <p:nvPr/>
        </p:nvSpPr>
        <p:spPr>
          <a:xfrm>
            <a:off x="2530460" y="3314137"/>
            <a:ext cx="1492899" cy="25568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8" name="文字方塊 27"/>
          <p:cNvSpPr txBox="1"/>
          <p:nvPr/>
        </p:nvSpPr>
        <p:spPr>
          <a:xfrm>
            <a:off x="707491" y="3025655"/>
            <a:ext cx="180755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err="1">
                <a:ln>
                  <a:noFill/>
                </a:ln>
                <a:solidFill>
                  <a:srgbClr val="FF0000"/>
                </a:solidFill>
                <a:effectLst/>
                <a:uLnTx/>
                <a:uFillTx/>
                <a:latin typeface="Arial" panose="020B0604020202020204"/>
                <a:ea typeface="微軟正黑體" panose="020B0604030504040204" pitchFamily="34" charset="-120"/>
                <a:cs typeface="+mn-cs"/>
              </a:rPr>
              <a:t>mysqlclient</a:t>
            </a:r>
            <a:endParaRPr kumimoji="0" lang="en-US" altLang="zh-TW"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要先安裝這些套件</a:t>
            </a:r>
          </a:p>
        </p:txBody>
      </p:sp>
      <p:pic>
        <p:nvPicPr>
          <p:cNvPr id="30" name="圖片 29">
            <a:extLst>
              <a:ext uri="{FF2B5EF4-FFF2-40B4-BE49-F238E27FC236}">
                <a16:creationId xmlns:a16="http://schemas.microsoft.com/office/drawing/2014/main" id="{EBCF0598-E0E3-4667-9CA2-3888B70D8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5148" y="641197"/>
            <a:ext cx="2450592" cy="1376921"/>
          </a:xfrm>
          <a:prstGeom prst="rect">
            <a:avLst/>
          </a:prstGeom>
        </p:spPr>
      </p:pic>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36</a:t>
            </a:r>
            <a:endParaRPr lang="zh-TW" altLang="en-US" b="1" dirty="0">
              <a:solidFill>
                <a:schemeClr val="tx1"/>
              </a:solidFill>
            </a:endParaRPr>
          </a:p>
        </p:txBody>
      </p:sp>
    </p:spTree>
    <p:extLst>
      <p:ext uri="{BB962C8B-B14F-4D97-AF65-F5344CB8AC3E}">
        <p14:creationId xmlns:p14="http://schemas.microsoft.com/office/powerpoint/2010/main" val="6351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641197"/>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altLang="zh-TW"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Docker-compose</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24" name="流程圖: 程序 23">
            <a:extLst>
              <a:ext uri="{FF2B5EF4-FFF2-40B4-BE49-F238E27FC236}">
                <a16:creationId xmlns:a16="http://schemas.microsoft.com/office/drawing/2014/main" id="{BBA73AC0-A4F9-4F19-A85E-419B0AA6482D}"/>
              </a:ext>
            </a:extLst>
          </p:cNvPr>
          <p:cNvSpPr/>
          <p:nvPr/>
        </p:nvSpPr>
        <p:spPr>
          <a:xfrm>
            <a:off x="1552038" y="2928682"/>
            <a:ext cx="787916" cy="18553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C3A576DB-4E63-446F-8F07-6C61FCB3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558" y="1131683"/>
            <a:ext cx="3337729" cy="3156375"/>
          </a:xfrm>
          <a:prstGeom prst="rect">
            <a:avLst/>
          </a:prstGeom>
        </p:spPr>
      </p:pic>
      <p:sp>
        <p:nvSpPr>
          <p:cNvPr id="23" name="流程圖: 程序 22">
            <a:extLst>
              <a:ext uri="{FF2B5EF4-FFF2-40B4-BE49-F238E27FC236}">
                <a16:creationId xmlns:a16="http://schemas.microsoft.com/office/drawing/2014/main" id="{55F7CE04-5877-4B29-81C0-A9C26B25D292}"/>
              </a:ext>
            </a:extLst>
          </p:cNvPr>
          <p:cNvSpPr/>
          <p:nvPr/>
        </p:nvSpPr>
        <p:spPr>
          <a:xfrm>
            <a:off x="1193124" y="1190036"/>
            <a:ext cx="3337729" cy="564802"/>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6" name="流程圖: 程序 25">
            <a:extLst>
              <a:ext uri="{FF2B5EF4-FFF2-40B4-BE49-F238E27FC236}">
                <a16:creationId xmlns:a16="http://schemas.microsoft.com/office/drawing/2014/main" id="{4EDBAC36-F0EE-4591-8E26-C76055628572}"/>
              </a:ext>
            </a:extLst>
          </p:cNvPr>
          <p:cNvSpPr/>
          <p:nvPr/>
        </p:nvSpPr>
        <p:spPr>
          <a:xfrm>
            <a:off x="1193124" y="1791396"/>
            <a:ext cx="3337729" cy="1784397"/>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21" name="文字方塊 20">
            <a:extLst>
              <a:ext uri="{FF2B5EF4-FFF2-40B4-BE49-F238E27FC236}">
                <a16:creationId xmlns:a16="http://schemas.microsoft.com/office/drawing/2014/main" id="{AE7E290E-3281-4B2A-A034-E5E7B6A5071A}"/>
              </a:ext>
            </a:extLst>
          </p:cNvPr>
          <p:cNvSpPr txBox="1"/>
          <p:nvPr/>
        </p:nvSpPr>
        <p:spPr>
          <a:xfrm>
            <a:off x="3560772" y="1277838"/>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Python</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27" name="文字方塊 26">
            <a:extLst>
              <a:ext uri="{FF2B5EF4-FFF2-40B4-BE49-F238E27FC236}">
                <a16:creationId xmlns:a16="http://schemas.microsoft.com/office/drawing/2014/main" id="{053AF098-DE1D-46C5-B114-C4245203F84E}"/>
              </a:ext>
            </a:extLst>
          </p:cNvPr>
          <p:cNvSpPr txBox="1"/>
          <p:nvPr/>
        </p:nvSpPr>
        <p:spPr>
          <a:xfrm>
            <a:off x="3557384" y="1913802"/>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Kafka</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pic>
        <p:nvPicPr>
          <p:cNvPr id="28" name="圖片 27">
            <a:extLst>
              <a:ext uri="{FF2B5EF4-FFF2-40B4-BE49-F238E27FC236}">
                <a16:creationId xmlns:a16="http://schemas.microsoft.com/office/drawing/2014/main" id="{5836F8A5-832A-4A64-B435-5548A15A5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426" y="765917"/>
            <a:ext cx="2866303" cy="3482027"/>
          </a:xfrm>
          <a:prstGeom prst="rect">
            <a:avLst/>
          </a:prstGeom>
        </p:spPr>
      </p:pic>
      <p:sp>
        <p:nvSpPr>
          <p:cNvPr id="29" name="流程圖: 程序 28">
            <a:extLst>
              <a:ext uri="{FF2B5EF4-FFF2-40B4-BE49-F238E27FC236}">
                <a16:creationId xmlns:a16="http://schemas.microsoft.com/office/drawing/2014/main" id="{CBE0F680-7079-4CA7-A741-270C8FF9FFF9}"/>
              </a:ext>
            </a:extLst>
          </p:cNvPr>
          <p:cNvSpPr/>
          <p:nvPr/>
        </p:nvSpPr>
        <p:spPr>
          <a:xfrm>
            <a:off x="4870197" y="740953"/>
            <a:ext cx="3337729" cy="150779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0" name="流程圖: 程序 29">
            <a:extLst>
              <a:ext uri="{FF2B5EF4-FFF2-40B4-BE49-F238E27FC236}">
                <a16:creationId xmlns:a16="http://schemas.microsoft.com/office/drawing/2014/main" id="{F5F270E2-8A4F-40A7-97FF-B6B78164D0F0}"/>
              </a:ext>
            </a:extLst>
          </p:cNvPr>
          <p:cNvSpPr/>
          <p:nvPr/>
        </p:nvSpPr>
        <p:spPr>
          <a:xfrm>
            <a:off x="4870197" y="2289349"/>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1" name="流程圖: 程序 30">
            <a:extLst>
              <a:ext uri="{FF2B5EF4-FFF2-40B4-BE49-F238E27FC236}">
                <a16:creationId xmlns:a16="http://schemas.microsoft.com/office/drawing/2014/main" id="{68025BF9-CFEA-4FF9-B594-B73B348857AE}"/>
              </a:ext>
            </a:extLst>
          </p:cNvPr>
          <p:cNvSpPr/>
          <p:nvPr/>
        </p:nvSpPr>
        <p:spPr>
          <a:xfrm>
            <a:off x="4870196" y="3292866"/>
            <a:ext cx="3337729" cy="955078"/>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6969C0D5-C611-4CDB-8E2A-F8CAA1288B7B}"/>
              </a:ext>
            </a:extLst>
          </p:cNvPr>
          <p:cNvSpPr txBox="1"/>
          <p:nvPr/>
        </p:nvSpPr>
        <p:spPr>
          <a:xfrm>
            <a:off x="7130309" y="875067"/>
            <a:ext cx="904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Spark</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3" name="文字方塊 32">
            <a:extLst>
              <a:ext uri="{FF2B5EF4-FFF2-40B4-BE49-F238E27FC236}">
                <a16:creationId xmlns:a16="http://schemas.microsoft.com/office/drawing/2014/main" id="{7592D8D5-0843-4172-A00A-CD0D2A9310CA}"/>
              </a:ext>
            </a:extLst>
          </p:cNvPr>
          <p:cNvSpPr txBox="1"/>
          <p:nvPr/>
        </p:nvSpPr>
        <p:spPr>
          <a:xfrm>
            <a:off x="7071402" y="2402094"/>
            <a:ext cx="1022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MongoDB</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4" name="文字方塊 33">
            <a:extLst>
              <a:ext uri="{FF2B5EF4-FFF2-40B4-BE49-F238E27FC236}">
                <a16:creationId xmlns:a16="http://schemas.microsoft.com/office/drawing/2014/main" id="{20FD1C07-83B5-4200-8915-3BDBA6C5744A}"/>
              </a:ext>
            </a:extLst>
          </p:cNvPr>
          <p:cNvSpPr txBox="1"/>
          <p:nvPr/>
        </p:nvSpPr>
        <p:spPr>
          <a:xfrm>
            <a:off x="7095534" y="3678868"/>
            <a:ext cx="96329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MySQL</a:t>
            </a:r>
            <a:endParaRPr kumimoji="0" lang="zh-TW" altLang="en-US" sz="1400"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p:txBody>
      </p:sp>
      <p:sp>
        <p:nvSpPr>
          <p:cNvPr id="3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37</a:t>
            </a:r>
            <a:endParaRPr lang="zh-TW" altLang="en-US" b="1" dirty="0">
              <a:solidFill>
                <a:schemeClr val="tx1"/>
              </a:solidFill>
            </a:endParaRPr>
          </a:p>
        </p:txBody>
      </p:sp>
    </p:spTree>
    <p:extLst>
      <p:ext uri="{BB962C8B-B14F-4D97-AF65-F5344CB8AC3E}">
        <p14:creationId xmlns:p14="http://schemas.microsoft.com/office/powerpoint/2010/main" val="46450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報告人：林祥偉</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25" name="圖片 24">
            <a:extLst>
              <a:ext uri="{FF2B5EF4-FFF2-40B4-BE49-F238E27FC236}">
                <a16:creationId xmlns:a16="http://schemas.microsoft.com/office/drawing/2014/main" id="{D82A1D73-9B6B-4D24-AC4F-3B6A37EBE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127" y="880555"/>
            <a:ext cx="4843808" cy="1359363"/>
          </a:xfrm>
          <a:prstGeom prst="rect">
            <a:avLst/>
          </a:prstGeom>
        </p:spPr>
      </p:pic>
      <p:pic>
        <p:nvPicPr>
          <p:cNvPr id="26" name="圖片 25">
            <a:extLst>
              <a:ext uri="{FF2B5EF4-FFF2-40B4-BE49-F238E27FC236}">
                <a16:creationId xmlns:a16="http://schemas.microsoft.com/office/drawing/2014/main" id="{135B3349-BB77-4BA2-8984-9E2A5287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127" y="2498772"/>
            <a:ext cx="5755117" cy="1646498"/>
          </a:xfrm>
          <a:prstGeom prst="rect">
            <a:avLst/>
          </a:prstGeom>
        </p:spPr>
      </p:pic>
      <p:pic>
        <p:nvPicPr>
          <p:cNvPr id="27" name="圖片 26">
            <a:extLst>
              <a:ext uri="{FF2B5EF4-FFF2-40B4-BE49-F238E27FC236}">
                <a16:creationId xmlns:a16="http://schemas.microsoft.com/office/drawing/2014/main" id="{EBCF0598-E0E3-4667-9CA2-3888B70D8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8985" y="871775"/>
            <a:ext cx="2450592" cy="1376921"/>
          </a:xfrm>
          <a:prstGeom prst="rect">
            <a:avLst/>
          </a:prstGeom>
        </p:spPr>
      </p:pic>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38</a:t>
            </a:r>
            <a:endParaRPr lang="zh-TW" altLang="en-US" b="1" dirty="0">
              <a:solidFill>
                <a:schemeClr val="tx1"/>
              </a:solidFill>
            </a:endParaRPr>
          </a:p>
        </p:txBody>
      </p:sp>
    </p:spTree>
    <p:extLst>
      <p:ext uri="{BB962C8B-B14F-4D97-AF65-F5344CB8AC3E}">
        <p14:creationId xmlns:p14="http://schemas.microsoft.com/office/powerpoint/2010/main" val="27671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16743"/>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文字與影像處理－商品 </a:t>
            </a:r>
            <a:r>
              <a:rPr lang="en-US" altLang="zh-TW" sz="3000" dirty="0">
                <a:solidFill>
                  <a:srgbClr val="002060"/>
                </a:solidFill>
                <a:latin typeface="微軟正黑體" panose="020B0604030504040204" pitchFamily="34" charset="-120"/>
                <a:ea typeface="微軟正黑體" panose="020B0604030504040204" pitchFamily="34" charset="-120"/>
              </a:rPr>
              <a:t>ETL</a:t>
            </a:r>
            <a:r>
              <a:rPr lang="zh-TW" altLang="en-US" sz="3000" dirty="0">
                <a:solidFill>
                  <a:srgbClr val="002060"/>
                </a:solidFill>
                <a:latin typeface="微軟正黑體" panose="020B0604030504040204" pitchFamily="34" charset="-120"/>
                <a:ea typeface="微軟正黑體" panose="020B0604030504040204" pitchFamily="34" charset="-120"/>
              </a:rPr>
              <a:t>、分群推薦</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報告人｜陳怡霖  賴致傑</a:t>
            </a:r>
          </a:p>
        </p:txBody>
      </p:sp>
    </p:spTree>
    <p:extLst>
      <p:ext uri="{BB962C8B-B14F-4D97-AF65-F5344CB8AC3E}">
        <p14:creationId xmlns:p14="http://schemas.microsoft.com/office/powerpoint/2010/main" val="75407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089" name="CustomShape 1"/>
          <p:cNvSpPr/>
          <p:nvPr/>
        </p:nvSpPr>
        <p:spPr>
          <a:xfrm>
            <a:off x="0" y="153108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090"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dirty="0" err="1">
                <a:solidFill>
                  <a:srgbClr val="002060"/>
                </a:solidFill>
                <a:latin typeface="微軟正黑體"/>
                <a:ea typeface="微軟正黑體"/>
              </a:rPr>
              <a:t>專題發想</a:t>
            </a:r>
            <a:r>
              <a:rPr lang="en-US" sz="4500" b="0" strike="noStrike" spc="-1" dirty="0" err="1">
                <a:solidFill>
                  <a:srgbClr val="002060"/>
                </a:solidFill>
                <a:latin typeface="Arial"/>
                <a:ea typeface="DejaVu Sans"/>
              </a:rPr>
              <a:t>與功能介紹</a:t>
            </a:r>
            <a:endParaRPr lang="en-US" sz="4500" b="0" strike="noStrike" spc="-1" dirty="0">
              <a:latin typeface="Arial"/>
            </a:endParaRPr>
          </a:p>
        </p:txBody>
      </p:sp>
      <p:sp>
        <p:nvSpPr>
          <p:cNvPr id="1091"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陳怡霖</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000" kern="1200" spc="-1" dirty="0">
                <a:ea typeface="微軟正黑體" panose="020B0604030504040204" pitchFamily="34" charset="-120"/>
                <a:cs typeface="+mn-cs"/>
              </a:rPr>
              <a:t>MySQL</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40</a:t>
            </a:r>
            <a:endParaRPr lang="zh-TW" altLang="en-US" b="1" dirty="0">
              <a:solidFill>
                <a:schemeClr val="tx1"/>
              </a:solidFill>
            </a:endParaRPr>
          </a:p>
        </p:txBody>
      </p:sp>
      <p:sp>
        <p:nvSpPr>
          <p:cNvPr id="7" name="流程圖: 程序 6">
            <a:extLst>
              <a:ext uri="{FF2B5EF4-FFF2-40B4-BE49-F238E27FC236}">
                <a16:creationId xmlns:a16="http://schemas.microsoft.com/office/drawing/2014/main" id="{DAAEC339-1895-4C49-B554-BC0B5245F1D7}"/>
              </a:ext>
            </a:extLst>
          </p:cNvPr>
          <p:cNvSpPr/>
          <p:nvPr/>
        </p:nvSpPr>
        <p:spPr>
          <a:xfrm>
            <a:off x="1662175" y="3175802"/>
            <a:ext cx="4577627" cy="863743"/>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671" y="1614610"/>
            <a:ext cx="1329365" cy="1322020"/>
          </a:xfrm>
          <a:prstGeom prst="rect">
            <a:avLst/>
          </a:prstGeom>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4968" y="1627322"/>
            <a:ext cx="1323245" cy="1315934"/>
          </a:xfrm>
          <a:prstGeom prst="rect">
            <a:avLst/>
          </a:prstGeom>
        </p:spPr>
      </p:pic>
    </p:spTree>
    <p:extLst>
      <p:ext uri="{BB962C8B-B14F-4D97-AF65-F5344CB8AC3E}">
        <p14:creationId xmlns:p14="http://schemas.microsoft.com/office/powerpoint/2010/main" val="148583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商品資料 </a:t>
            </a:r>
            <a:r>
              <a:rPr lang="en-US" altLang="zh-TW" sz="3000" kern="1200" spc="-1" dirty="0">
                <a:ea typeface="微軟正黑體" panose="020B0604030504040204" pitchFamily="34" charset="-120"/>
                <a:cs typeface="+mn-cs"/>
              </a:rPr>
              <a:t>ETL</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5" name="Google Shape;200;p14">
            <a:extLst>
              <a:ext uri="{FF2B5EF4-FFF2-40B4-BE49-F238E27FC236}">
                <a16:creationId xmlns:a16="http://schemas.microsoft.com/office/drawing/2014/main" id="{E945F7BA-18A1-4308-9837-B6CEFD52FCF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陳怡霖</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資料來源</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商品、使用心得爬蟲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資料過濾清洗</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功能實現：熱門排行</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41</a:t>
            </a:r>
            <a:endParaRPr lang="zh-TW" altLang="en-US" b="1" dirty="0">
              <a:solidFill>
                <a:schemeClr val="tx1"/>
              </a:solidFill>
            </a:endParaRPr>
          </a:p>
        </p:txBody>
      </p:sp>
    </p:spTree>
    <p:extLst>
      <p:ext uri="{BB962C8B-B14F-4D97-AF65-F5344CB8AC3E}">
        <p14:creationId xmlns:p14="http://schemas.microsoft.com/office/powerpoint/2010/main" val="177505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023"/>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830284"/>
          </a:xfrm>
          <a:prstGeom prst="rect">
            <a:avLst/>
          </a:prstGeom>
          <a:noFill/>
          <a:ln>
            <a:noFill/>
          </a:ln>
        </p:spPr>
        <p:txBody>
          <a:bodyPr tIns="91440" bIns="91440">
            <a:noAutofit/>
          </a:bodyPr>
          <a:lstStyle/>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400" b="0" strike="noStrike" spc="-1" dirty="0">
              <a:solidFill>
                <a:srgbClr val="000000"/>
              </a:solidFill>
              <a:latin typeface="+mn-ea"/>
            </a:endParaRPr>
          </a:p>
          <a:p>
            <a:pPr>
              <a:lnSpc>
                <a:spcPts val="2000"/>
              </a:lnSpc>
              <a:spcBef>
                <a:spcPts val="601"/>
              </a:spcBef>
            </a:pPr>
            <a:endParaRPr lang="en-US" sz="1800" b="0" strike="noStrike" spc="-1" dirty="0">
              <a:solidFill>
                <a:srgbClr val="000000"/>
              </a:solidFill>
              <a:latin typeface="Arial"/>
            </a:endParaRPr>
          </a:p>
        </p:txBody>
      </p:sp>
      <p:pic>
        <p:nvPicPr>
          <p:cNvPr id="15" name="圖片 14">
            <a:extLst>
              <a:ext uri="{FF2B5EF4-FFF2-40B4-BE49-F238E27FC236}">
                <a16:creationId xmlns:a16="http://schemas.microsoft.com/office/drawing/2014/main" id="{BC015C06-2974-4964-9C4B-EE3FF26B2CC5}"/>
              </a:ext>
            </a:extLst>
          </p:cNvPr>
          <p:cNvPicPr>
            <a:picLocks noChangeAspect="1"/>
          </p:cNvPicPr>
          <p:nvPr/>
        </p:nvPicPr>
        <p:blipFill>
          <a:blip r:embed="rId3"/>
          <a:stretch>
            <a:fillRect/>
          </a:stretch>
        </p:blipFill>
        <p:spPr>
          <a:xfrm>
            <a:off x="5618294" y="3107422"/>
            <a:ext cx="2188269" cy="569656"/>
          </a:xfrm>
          <a:prstGeom prst="rect">
            <a:avLst/>
          </a:prstGeom>
          <a:ln w="12700">
            <a:noFill/>
          </a:ln>
        </p:spPr>
      </p:pic>
      <p:pic>
        <p:nvPicPr>
          <p:cNvPr id="16" name="Picture 4" descr="「MOMO購物網」的圖片搜尋結果">
            <a:extLst>
              <a:ext uri="{FF2B5EF4-FFF2-40B4-BE49-F238E27FC236}">
                <a16:creationId xmlns:a16="http://schemas.microsoft.com/office/drawing/2014/main" id="{A175BCBE-E2F6-48FE-B7CD-DAD592742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846" y="1301336"/>
            <a:ext cx="1280846" cy="12808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chome」的圖片搜尋結果">
            <a:extLst>
              <a:ext uri="{FF2B5EF4-FFF2-40B4-BE49-F238E27FC236}">
                <a16:creationId xmlns:a16="http://schemas.microsoft.com/office/drawing/2014/main" id="{4443238C-0300-4353-A455-6E50B5ADE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219" y="1491985"/>
            <a:ext cx="1413433" cy="878684"/>
          </a:xfrm>
          <a:prstGeom prst="rect">
            <a:avLst/>
          </a:prstGeom>
          <a:noFill/>
          <a:extLst>
            <a:ext uri="{909E8E84-426E-40DD-AFC4-6F175D3DCCD1}">
              <a14:hiddenFill xmlns:a14="http://schemas.microsoft.com/office/drawing/2010/main">
                <a:solidFill>
                  <a:srgbClr val="FFFFFF"/>
                </a:solidFill>
              </a14:hiddenFill>
            </a:ext>
          </a:extLst>
        </p:spPr>
      </p:pic>
      <p:sp>
        <p:nvSpPr>
          <p:cNvPr id="2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42</a:t>
            </a:r>
            <a:endParaRPr lang="zh-TW" altLang="en-US" b="1" dirty="0">
              <a:solidFill>
                <a:schemeClr val="tx1"/>
              </a:solidFill>
            </a:endParaRPr>
          </a:p>
        </p:txBody>
      </p:sp>
      <p:pic>
        <p:nvPicPr>
          <p:cNvPr id="3" name="圖片 2">
            <a:extLst>
              <a:ext uri="{FF2B5EF4-FFF2-40B4-BE49-F238E27FC236}">
                <a16:creationId xmlns:a16="http://schemas.microsoft.com/office/drawing/2014/main" id="{D1209BF7-A089-47FA-9090-E4CB57A508F5}"/>
              </a:ext>
            </a:extLst>
          </p:cNvPr>
          <p:cNvPicPr>
            <a:picLocks noChangeAspect="1"/>
          </p:cNvPicPr>
          <p:nvPr/>
        </p:nvPicPr>
        <p:blipFill>
          <a:blip r:embed="rId6"/>
          <a:stretch>
            <a:fillRect/>
          </a:stretch>
        </p:blipFill>
        <p:spPr>
          <a:xfrm>
            <a:off x="1157693" y="1218759"/>
            <a:ext cx="2911439" cy="346817"/>
          </a:xfrm>
          <a:prstGeom prst="rect">
            <a:avLst/>
          </a:prstGeom>
        </p:spPr>
      </p:pic>
      <p:pic>
        <p:nvPicPr>
          <p:cNvPr id="6" name="圖片 5">
            <a:extLst>
              <a:ext uri="{FF2B5EF4-FFF2-40B4-BE49-F238E27FC236}">
                <a16:creationId xmlns:a16="http://schemas.microsoft.com/office/drawing/2014/main" id="{714BB2F6-B039-4021-98C4-51D756114FD9}"/>
              </a:ext>
            </a:extLst>
          </p:cNvPr>
          <p:cNvPicPr>
            <a:picLocks noChangeAspect="1"/>
          </p:cNvPicPr>
          <p:nvPr/>
        </p:nvPicPr>
        <p:blipFill>
          <a:blip r:embed="rId7"/>
          <a:stretch>
            <a:fillRect/>
          </a:stretch>
        </p:blipFill>
        <p:spPr>
          <a:xfrm>
            <a:off x="1094962" y="1751482"/>
            <a:ext cx="3415743" cy="1028208"/>
          </a:xfrm>
          <a:prstGeom prst="rect">
            <a:avLst/>
          </a:prstGeom>
        </p:spPr>
      </p:pic>
      <p:pic>
        <p:nvPicPr>
          <p:cNvPr id="17" name="圖片 16">
            <a:extLst>
              <a:ext uri="{FF2B5EF4-FFF2-40B4-BE49-F238E27FC236}">
                <a16:creationId xmlns:a16="http://schemas.microsoft.com/office/drawing/2014/main" id="{898EFC3E-6588-4E4D-869B-AF06866C94D6}"/>
              </a:ext>
            </a:extLst>
          </p:cNvPr>
          <p:cNvPicPr>
            <a:picLocks noChangeAspect="1"/>
          </p:cNvPicPr>
          <p:nvPr/>
        </p:nvPicPr>
        <p:blipFill>
          <a:blip r:embed="rId8"/>
          <a:stretch>
            <a:fillRect/>
          </a:stretch>
        </p:blipFill>
        <p:spPr>
          <a:xfrm>
            <a:off x="1171787" y="3015860"/>
            <a:ext cx="3244402" cy="1001426"/>
          </a:xfrm>
          <a:prstGeom prst="rect">
            <a:avLst/>
          </a:prstGeom>
          <a:ln w="6350">
            <a:solidFill>
              <a:srgbClr val="960000"/>
            </a:solidFill>
          </a:ln>
        </p:spPr>
      </p:pic>
      <p:sp>
        <p:nvSpPr>
          <p:cNvPr id="24" name="矩形 23">
            <a:extLst>
              <a:ext uri="{FF2B5EF4-FFF2-40B4-BE49-F238E27FC236}">
                <a16:creationId xmlns:a16="http://schemas.microsoft.com/office/drawing/2014/main" id="{D0C77790-410C-4B7A-A1F0-9DFC2B1181C4}"/>
              </a:ext>
            </a:extLst>
          </p:cNvPr>
          <p:cNvSpPr/>
          <p:nvPr/>
        </p:nvSpPr>
        <p:spPr>
          <a:xfrm>
            <a:off x="5416832" y="2915860"/>
            <a:ext cx="2632205" cy="87868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5CDAD2E5-7229-42A6-95E8-6948DC49B4DC}"/>
              </a:ext>
            </a:extLst>
          </p:cNvPr>
          <p:cNvPicPr>
            <a:picLocks noChangeAspect="1"/>
          </p:cNvPicPr>
          <p:nvPr/>
        </p:nvPicPr>
        <p:blipFill>
          <a:blip r:embed="rId9"/>
          <a:stretch>
            <a:fillRect/>
          </a:stretch>
        </p:blipFill>
        <p:spPr>
          <a:xfrm>
            <a:off x="2914577" y="3034154"/>
            <a:ext cx="1026683" cy="500369"/>
          </a:xfrm>
          <a:prstGeom prst="rect">
            <a:avLst/>
          </a:prstGeom>
          <a:solidFill>
            <a:srgbClr val="FFFF00"/>
          </a:solidFill>
        </p:spPr>
      </p:pic>
    </p:spTree>
    <p:extLst>
      <p:ext uri="{BB962C8B-B14F-4D97-AF65-F5344CB8AC3E}">
        <p14:creationId xmlns:p14="http://schemas.microsoft.com/office/powerpoint/2010/main" val="31991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商品爬蟲</a:t>
            </a: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43</a:t>
            </a:r>
            <a:endParaRPr lang="zh-TW" altLang="en-US" b="1" dirty="0">
              <a:solidFill>
                <a:schemeClr val="tx1"/>
              </a:solidFill>
            </a:endParaRPr>
          </a:p>
        </p:txBody>
      </p:sp>
      <p:pic>
        <p:nvPicPr>
          <p:cNvPr id="5" name="圖片 4">
            <a:extLst>
              <a:ext uri="{FF2B5EF4-FFF2-40B4-BE49-F238E27FC236}">
                <a16:creationId xmlns:a16="http://schemas.microsoft.com/office/drawing/2014/main" id="{3179FA93-E6DE-450D-BCD2-041D350A81B1}"/>
              </a:ext>
            </a:extLst>
          </p:cNvPr>
          <p:cNvPicPr>
            <a:picLocks noChangeAspect="1"/>
          </p:cNvPicPr>
          <p:nvPr/>
        </p:nvPicPr>
        <p:blipFill>
          <a:blip r:embed="rId3"/>
          <a:stretch>
            <a:fillRect/>
          </a:stretch>
        </p:blipFill>
        <p:spPr>
          <a:xfrm>
            <a:off x="2852057" y="1310497"/>
            <a:ext cx="4791731" cy="2755866"/>
          </a:xfrm>
          <a:prstGeom prst="rect">
            <a:avLst/>
          </a:prstGeom>
        </p:spPr>
      </p:pic>
      <p:sp>
        <p:nvSpPr>
          <p:cNvPr id="10" name="文字方塊 9">
            <a:extLst>
              <a:ext uri="{FF2B5EF4-FFF2-40B4-BE49-F238E27FC236}">
                <a16:creationId xmlns:a16="http://schemas.microsoft.com/office/drawing/2014/main" id="{D452A046-E25E-47C4-B94D-67BBA153BD7E}"/>
              </a:ext>
            </a:extLst>
          </p:cNvPr>
          <p:cNvSpPr txBox="1"/>
          <p:nvPr/>
        </p:nvSpPr>
        <p:spPr>
          <a:xfrm>
            <a:off x="1500212" y="3206795"/>
            <a:ext cx="1387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a typeface="微軟正黑體" panose="020B0604030504040204" pitchFamily="34" charset="-120"/>
                <a:cs typeface="+mn-cs"/>
              </a:rPr>
              <a:t>l</a:t>
            </a:r>
            <a:r>
              <a:rPr kumimoji="0" lang="en-US" altLang="zh-TW" sz="1200" b="0" i="0" u="none" strike="noStrike" kern="1200" cap="none" spc="0" normalizeH="0" baseline="0" noProof="0" dirty="0" err="1">
                <a:ln>
                  <a:noFill/>
                </a:ln>
                <a:solidFill>
                  <a:schemeClr val="tx1"/>
                </a:solidFill>
                <a:effectLst/>
                <a:uLnTx/>
                <a:uFillTx/>
                <a:latin typeface="Arial" panose="020B0604020202020204"/>
                <a:ea typeface="微軟正黑體" panose="020B0604030504040204" pitchFamily="34" charset="-120"/>
                <a:cs typeface="+mn-cs"/>
              </a:rPr>
              <a:t>oc</a:t>
            </a:r>
            <a:r>
              <a:rPr kumimoji="0" lang="en-US" altLang="zh-TW" sz="12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 pandas</a:t>
            </a:r>
            <a:r>
              <a:rPr lang="en-US" altLang="zh-TW" sz="1200" kern="1200" dirty="0">
                <a:solidFill>
                  <a:schemeClr val="tx1"/>
                </a:solidFill>
                <a:ea typeface="微軟正黑體" panose="020B0604030504040204" pitchFamily="34" charset="-120"/>
                <a:cs typeface="+mn-cs"/>
              </a:rPr>
              <a:t>-index</a:t>
            </a:r>
            <a:endParaRPr kumimoji="0" lang="zh-TW" altLang="en-US" sz="1200" b="0" i="0" u="none" strike="noStrike" kern="1200" cap="none" spc="0" normalizeH="0" baseline="0" noProof="0" dirty="0">
              <a:ln>
                <a:noFill/>
              </a:ln>
              <a:solidFill>
                <a:schemeClr val="tx1"/>
              </a:solidFill>
              <a:effectLst/>
              <a:uLnTx/>
              <a:uFillTx/>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4EF452C2-9A3F-4D6A-ACF7-C52A0B57124C}"/>
              </a:ext>
            </a:extLst>
          </p:cNvPr>
          <p:cNvSpPr txBox="1"/>
          <p:nvPr/>
        </p:nvSpPr>
        <p:spPr>
          <a:xfrm>
            <a:off x="1486403" y="3583935"/>
            <a:ext cx="15893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商品筆數、頁碼迴圈</a:t>
            </a:r>
          </a:p>
        </p:txBody>
      </p:sp>
      <p:sp>
        <p:nvSpPr>
          <p:cNvPr id="9" name="右大括弧 8">
            <a:extLst>
              <a:ext uri="{FF2B5EF4-FFF2-40B4-BE49-F238E27FC236}">
                <a16:creationId xmlns:a16="http://schemas.microsoft.com/office/drawing/2014/main" id="{294A07E0-24E8-45AF-A410-38D20F7C43CF}"/>
              </a:ext>
            </a:extLst>
          </p:cNvPr>
          <p:cNvSpPr/>
          <p:nvPr/>
        </p:nvSpPr>
        <p:spPr>
          <a:xfrm>
            <a:off x="5199739" y="2830286"/>
            <a:ext cx="79830" cy="31924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5E96D74B-BB51-403A-A3BB-5151AFD503C7}"/>
              </a:ext>
            </a:extLst>
          </p:cNvPr>
          <p:cNvSpPr txBox="1"/>
          <p:nvPr/>
        </p:nvSpPr>
        <p:spPr>
          <a:xfrm>
            <a:off x="5403220" y="2701126"/>
            <a:ext cx="18166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rPr>
              <a:t>網址 </a:t>
            </a:r>
            <a:r>
              <a:rPr kumimoji="0" lang="en-US" altLang="zh-TW" sz="1600" b="0" i="0" u="none" strike="noStrike" kern="1200" cap="none" spc="0" normalizeH="0" baseline="0" noProof="0" dirty="0" err="1">
                <a:ln>
                  <a:noFill/>
                </a:ln>
                <a:solidFill>
                  <a:srgbClr val="FF0000"/>
                </a:solidFill>
                <a:effectLst/>
                <a:uLnTx/>
                <a:uFillTx/>
                <a:latin typeface="Arial" panose="020B0604020202020204"/>
                <a:ea typeface="微軟正黑體" panose="020B0604030504040204" pitchFamily="34" charset="-120"/>
                <a:cs typeface="+mn-cs"/>
              </a:rPr>
              <a:t>url</a:t>
            </a:r>
            <a:endParaRPr kumimoji="0" lang="en-US" altLang="zh-TW" sz="1600" b="0" i="0" u="none" strike="noStrike" kern="1200" cap="none" spc="0" normalizeH="0" baseline="0" noProof="0" dirty="0">
              <a:ln>
                <a:noFill/>
              </a:ln>
              <a:solidFill>
                <a:srgbClr val="FF0000"/>
              </a:solidFill>
              <a:effectLst/>
              <a:uLnTx/>
              <a:uFillTx/>
              <a:latin typeface="Arial" panose="020B0604020202020204"/>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FF0000"/>
                </a:solidFill>
                <a:ea typeface="微軟正黑體" panose="020B0604030504040204" pitchFamily="34" charset="-120"/>
                <a:cs typeface="+mn-cs"/>
              </a:rPr>
              <a:t>產品頁、購買頁</a:t>
            </a:r>
            <a:endParaRPr kumimoji="0" lang="zh-TW" altLang="en-US" sz="1600" b="0" i="0" u="none" strike="noStrike" kern="1200" cap="none" spc="0" normalizeH="0" baseline="0" noProof="0" dirty="0">
              <a:ln>
                <a:noFill/>
              </a:ln>
              <a:solidFill>
                <a:srgbClr val="FF0000"/>
              </a:solidFill>
              <a:effectLst/>
              <a:uLnTx/>
              <a:uFillTx/>
              <a:ea typeface="微軟正黑體" panose="020B0604030504040204" pitchFamily="34" charset="-120"/>
              <a:cs typeface="+mn-cs"/>
            </a:endParaRPr>
          </a:p>
        </p:txBody>
      </p:sp>
      <p:sp>
        <p:nvSpPr>
          <p:cNvPr id="14" name="左大括弧 13">
            <a:extLst>
              <a:ext uri="{FF2B5EF4-FFF2-40B4-BE49-F238E27FC236}">
                <a16:creationId xmlns:a16="http://schemas.microsoft.com/office/drawing/2014/main" id="{36A3F6E6-F86C-465C-BB37-B067A5E57416}"/>
              </a:ext>
            </a:extLst>
          </p:cNvPr>
          <p:cNvSpPr/>
          <p:nvPr/>
        </p:nvSpPr>
        <p:spPr>
          <a:xfrm>
            <a:off x="3306025" y="2274823"/>
            <a:ext cx="145143" cy="522515"/>
          </a:xfrm>
          <a:prstGeom prst="lef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A4D7216-0DB2-4CA0-A038-9F75EDC68132}"/>
              </a:ext>
            </a:extLst>
          </p:cNvPr>
          <p:cNvSpPr txBox="1"/>
          <p:nvPr/>
        </p:nvSpPr>
        <p:spPr>
          <a:xfrm>
            <a:off x="911771" y="2243692"/>
            <a:ext cx="24357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B050"/>
                </a:solidFill>
                <a:ea typeface="微軟正黑體" panose="020B0604030504040204" pitchFamily="34" charset="-120"/>
                <a:cs typeface="+mn-cs"/>
              </a:rPr>
              <a:t>數值型</a:t>
            </a:r>
            <a:endParaRPr lang="en-US" altLang="zh-TW" sz="1600" kern="1200" dirty="0">
              <a:solidFill>
                <a:srgbClr val="00B05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B050"/>
                </a:solidFill>
                <a:ea typeface="微軟正黑體" panose="020B0604030504040204" pitchFamily="34" charset="-120"/>
                <a:cs typeface="+mn-cs"/>
              </a:rPr>
              <a:t>價格、推薦指數、人氣</a:t>
            </a:r>
            <a:endParaRPr kumimoji="0" lang="zh-TW" altLang="en-US" sz="1600" b="0" i="0" u="none" strike="noStrike" kern="1200" cap="none" spc="0" normalizeH="0" baseline="0" noProof="0" dirty="0">
              <a:ln>
                <a:noFill/>
              </a:ln>
              <a:solidFill>
                <a:srgbClr val="00B050"/>
              </a:solidFill>
              <a:effectLst/>
              <a:uLnTx/>
              <a:uFillTx/>
              <a:ea typeface="微軟正黑體" panose="020B0604030504040204" pitchFamily="34" charset="-120"/>
              <a:cs typeface="+mn-cs"/>
            </a:endParaRPr>
          </a:p>
        </p:txBody>
      </p:sp>
      <p:sp>
        <p:nvSpPr>
          <p:cNvPr id="15" name="右大括弧 14">
            <a:extLst>
              <a:ext uri="{FF2B5EF4-FFF2-40B4-BE49-F238E27FC236}">
                <a16:creationId xmlns:a16="http://schemas.microsoft.com/office/drawing/2014/main" id="{4773FB06-C589-44C4-85E0-2D28A1C9F32E}"/>
              </a:ext>
            </a:extLst>
          </p:cNvPr>
          <p:cNvSpPr/>
          <p:nvPr/>
        </p:nvSpPr>
        <p:spPr>
          <a:xfrm>
            <a:off x="5455754" y="1431720"/>
            <a:ext cx="139503" cy="68736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7C2BDD9C-F481-4AEC-BE47-90C218515980}"/>
              </a:ext>
            </a:extLst>
          </p:cNvPr>
          <p:cNvSpPr txBox="1"/>
          <p:nvPr/>
        </p:nvSpPr>
        <p:spPr>
          <a:xfrm>
            <a:off x="5697859" y="1359904"/>
            <a:ext cx="243578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70C0"/>
                </a:solidFill>
                <a:ea typeface="微軟正黑體" panose="020B0604030504040204" pitchFamily="34" charset="-120"/>
                <a:cs typeface="+mn-cs"/>
              </a:rPr>
              <a:t>類別型</a:t>
            </a:r>
            <a:endParaRPr lang="en-US" altLang="zh-TW" sz="1600" kern="1200" dirty="0">
              <a:solidFill>
                <a:srgbClr val="0070C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rgbClr val="0070C0"/>
                </a:solidFill>
                <a:ea typeface="微軟正黑體" panose="020B0604030504040204" pitchFamily="34" charset="-120"/>
                <a:cs typeface="+mn-cs"/>
              </a:rPr>
              <a:t>部位、產品線、產品名稱</a:t>
            </a:r>
            <a:endParaRPr lang="en-US" altLang="zh-TW" sz="1600" kern="1200" dirty="0">
              <a:solidFill>
                <a:srgbClr val="0070C0"/>
              </a:solidFill>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70C0"/>
                </a:solidFill>
                <a:effectLst/>
                <a:uLnTx/>
                <a:uFillTx/>
                <a:ea typeface="微軟正黑體" panose="020B0604030504040204" pitchFamily="34" charset="-120"/>
                <a:cs typeface="+mn-cs"/>
              </a:rPr>
              <a:t>品牌名稱、推薦標籤</a:t>
            </a:r>
          </a:p>
        </p:txBody>
      </p:sp>
      <p:sp>
        <p:nvSpPr>
          <p:cNvPr id="19" name="流程圖: 程序 18">
            <a:extLst>
              <a:ext uri="{FF2B5EF4-FFF2-40B4-BE49-F238E27FC236}">
                <a16:creationId xmlns:a16="http://schemas.microsoft.com/office/drawing/2014/main" id="{9339A3BB-A4AF-44DF-A207-3EB189D43C06}"/>
              </a:ext>
            </a:extLst>
          </p:cNvPr>
          <p:cNvSpPr/>
          <p:nvPr/>
        </p:nvSpPr>
        <p:spPr>
          <a:xfrm>
            <a:off x="3075718" y="3175803"/>
            <a:ext cx="2055669" cy="685132"/>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026" name="Picture 2" descr="「pandas PYTHON」的圖片搜尋結果">
            <a:extLst>
              <a:ext uri="{FF2B5EF4-FFF2-40B4-BE49-F238E27FC236}">
                <a16:creationId xmlns:a16="http://schemas.microsoft.com/office/drawing/2014/main" id="{1490D45E-5054-4E83-A74F-C16638294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756" y="154010"/>
            <a:ext cx="1298299" cy="8091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8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P spid="16" grpId="0"/>
      <p:bldP spid="15" grpId="0" animBg="1"/>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使用心得爬蟲</a:t>
            </a:r>
          </a:p>
        </p:txBody>
      </p:sp>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44</a:t>
            </a:r>
            <a:endParaRPr lang="zh-TW" altLang="en-US" b="1" dirty="0">
              <a:solidFill>
                <a:schemeClr val="tx1"/>
              </a:solidFill>
            </a:endParaRPr>
          </a:p>
        </p:txBody>
      </p:sp>
      <p:pic>
        <p:nvPicPr>
          <p:cNvPr id="10" name="Picture 2" descr="「pandas PYTHON」的圖片搜尋結果">
            <a:extLst>
              <a:ext uri="{FF2B5EF4-FFF2-40B4-BE49-F238E27FC236}">
                <a16:creationId xmlns:a16="http://schemas.microsoft.com/office/drawing/2014/main" id="{F7881DC1-B6FE-4609-8EE2-6D907D375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850" y="130806"/>
            <a:ext cx="1298299" cy="80915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B7C7404E-F1CB-4B82-B2BC-30A66B79B7FB}"/>
              </a:ext>
            </a:extLst>
          </p:cNvPr>
          <p:cNvPicPr>
            <a:picLocks noChangeAspect="1"/>
          </p:cNvPicPr>
          <p:nvPr/>
        </p:nvPicPr>
        <p:blipFill>
          <a:blip r:embed="rId4"/>
          <a:stretch>
            <a:fillRect/>
          </a:stretch>
        </p:blipFill>
        <p:spPr>
          <a:xfrm>
            <a:off x="2067011" y="1132894"/>
            <a:ext cx="5145456" cy="3142985"/>
          </a:xfrm>
          <a:prstGeom prst="rect">
            <a:avLst/>
          </a:prstGeom>
        </p:spPr>
      </p:pic>
      <p:sp>
        <p:nvSpPr>
          <p:cNvPr id="12" name="流程圖: 程序 11">
            <a:extLst>
              <a:ext uri="{FF2B5EF4-FFF2-40B4-BE49-F238E27FC236}">
                <a16:creationId xmlns:a16="http://schemas.microsoft.com/office/drawing/2014/main" id="{72C2A541-605F-403B-BA0E-7358DFC8AC17}"/>
              </a:ext>
            </a:extLst>
          </p:cNvPr>
          <p:cNvSpPr/>
          <p:nvPr/>
        </p:nvSpPr>
        <p:spPr>
          <a:xfrm>
            <a:off x="1988457" y="3824514"/>
            <a:ext cx="1429657" cy="451365"/>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4B5F4638-02E7-4D89-98F2-226625FFE14E}"/>
              </a:ext>
            </a:extLst>
          </p:cNvPr>
          <p:cNvSpPr txBox="1"/>
          <p:nvPr/>
        </p:nvSpPr>
        <p:spPr>
          <a:xfrm>
            <a:off x="3496668" y="3891281"/>
            <a:ext cx="28388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無商品評論</a:t>
            </a:r>
            <a:r>
              <a:rPr kumimoji="0" lang="en-US" altLang="zh-TW"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 </a:t>
            </a:r>
            <a:r>
              <a:rPr kumimoji="0" lang="zh-TW" altLang="en-US" b="0" i="0" u="none" strike="noStrike" kern="1200" cap="none" spc="0" normalizeH="0" baseline="0" noProof="0" dirty="0">
                <a:ln>
                  <a:noFill/>
                </a:ln>
                <a:solidFill>
                  <a:schemeClr val="tx1"/>
                </a:solidFill>
                <a:effectLst/>
                <a:uLnTx/>
                <a:uFillTx/>
                <a:latin typeface="Arial" panose="020B0604020202020204"/>
                <a:ea typeface="微軟正黑體" panose="020B0604030504040204" pitchFamily="34" charset="-120"/>
                <a:cs typeface="+mn-cs"/>
              </a:rPr>
              <a:t>一開始就找不到標籤</a:t>
            </a:r>
          </a:p>
        </p:txBody>
      </p:sp>
      <p:sp>
        <p:nvSpPr>
          <p:cNvPr id="14" name="矩形 13">
            <a:extLst>
              <a:ext uri="{FF2B5EF4-FFF2-40B4-BE49-F238E27FC236}">
                <a16:creationId xmlns:a16="http://schemas.microsoft.com/office/drawing/2014/main" id="{8153E5BF-5C77-4CB7-A7DC-36F67C8D2A74}"/>
              </a:ext>
            </a:extLst>
          </p:cNvPr>
          <p:cNvSpPr/>
          <p:nvPr/>
        </p:nvSpPr>
        <p:spPr>
          <a:xfrm>
            <a:off x="2213426" y="1359816"/>
            <a:ext cx="5077595" cy="67047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5B650B46-3F32-4218-9C10-D021E2E5678A}"/>
              </a:ext>
            </a:extLst>
          </p:cNvPr>
          <p:cNvSpPr txBox="1"/>
          <p:nvPr/>
        </p:nvSpPr>
        <p:spPr>
          <a:xfrm>
            <a:off x="555809" y="2368305"/>
            <a:ext cx="2029008"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kern="1200" dirty="0">
                <a:solidFill>
                  <a:srgbClr val="0070C0"/>
                </a:solidFill>
                <a:ea typeface="微軟正黑體" panose="020B0604030504040204" pitchFamily="34" charset="-120"/>
                <a:cs typeface="+mn-cs"/>
              </a:rPr>
              <a:t>記錄</a:t>
            </a:r>
            <a:r>
              <a:rPr kumimoji="0" lang="zh-TW" altLang="en-US"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第一篇評論</a:t>
            </a:r>
            <a:endParaRPr kumimoji="0" lang="en-US" altLang="zh-TW"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srgbClr val="0070C0"/>
                </a:solidFill>
                <a:effectLst/>
                <a:uLnTx/>
                <a:uFillTx/>
                <a:latin typeface="Arial" panose="020B0604020202020204"/>
                <a:ea typeface="微軟正黑體" panose="020B0604030504040204" pitchFamily="34" charset="-120"/>
                <a:cs typeface="+mn-cs"/>
              </a:rPr>
              <a:t>後續逐篇做比較、覆蓋</a:t>
            </a:r>
          </a:p>
        </p:txBody>
      </p:sp>
      <p:sp>
        <p:nvSpPr>
          <p:cNvPr id="16" name="矩形 15">
            <a:extLst>
              <a:ext uri="{FF2B5EF4-FFF2-40B4-BE49-F238E27FC236}">
                <a16:creationId xmlns:a16="http://schemas.microsoft.com/office/drawing/2014/main" id="{908EF4CF-76EF-4AC2-8E99-A3127DC3EA77}"/>
              </a:ext>
            </a:extLst>
          </p:cNvPr>
          <p:cNvSpPr/>
          <p:nvPr/>
        </p:nvSpPr>
        <p:spPr>
          <a:xfrm>
            <a:off x="2663371" y="2392467"/>
            <a:ext cx="4627650" cy="69949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403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21"/>
          <p:cNvSpPr txBox="1">
            <a:spLocks noGrp="1"/>
          </p:cNvSpPr>
          <p:nvPr>
            <p:ph type="body" idx="4294967295"/>
          </p:nvPr>
        </p:nvSpPr>
        <p:spPr>
          <a:xfrm>
            <a:off x="1305000" y="1160304"/>
            <a:ext cx="2686050" cy="227717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欄位多值</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－筆蕊、筆管分開計價</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－多規格 </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組合販售</a:t>
            </a:r>
            <a:r>
              <a:rPr lang="en-US" altLang="zh-TW" sz="1400" dirty="0">
                <a:solidFill>
                  <a:schemeClr val="tx1"/>
                </a:solidFill>
                <a:latin typeface="微軟正黑體" panose="020B0604030504040204" pitchFamily="34" charset="-120"/>
                <a:ea typeface="微軟正黑體" panose="020B0604030504040204" pitchFamily="34" charset="-120"/>
              </a:rPr>
              <a:t>)</a:t>
            </a:r>
          </a:p>
          <a:p>
            <a:pPr marL="0" lvl="0" indent="0" algn="l" rtl="0">
              <a:spcBef>
                <a:spcPts val="1800"/>
              </a:spcBef>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2. </a:t>
            </a:r>
            <a:r>
              <a:rPr lang="zh-TW" altLang="en-US" sz="1400" dirty="0">
                <a:solidFill>
                  <a:schemeClr val="tx1"/>
                </a:solidFill>
                <a:latin typeface="微軟正黑體" panose="020B0604030504040204" pitchFamily="34" charset="-120"/>
                <a:ea typeface="微軟正黑體" panose="020B0604030504040204" pitchFamily="34" charset="-120"/>
              </a:rPr>
              <a:t>欄值錯誤</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r>
              <a:rPr lang="zh-TW" altLang="en-US" sz="1400" dirty="0">
                <a:solidFill>
                  <a:schemeClr val="tx1"/>
                </a:solidFill>
                <a:latin typeface="微軟正黑體" panose="020B0604030504040204" pitchFamily="34" charset="-120"/>
                <a:ea typeface="微軟正黑體" panose="020B0604030504040204" pitchFamily="34" charset="-120"/>
              </a:rPr>
              <a:t>－容量無單位、未統一</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Aft>
                <a:spcPts val="0"/>
              </a:spcAft>
              <a:buNone/>
            </a:pP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資料筆數 </a:t>
            </a:r>
            <a:r>
              <a:rPr lang="en-US" altLang="zh-TW" sz="1400" dirty="0">
                <a:solidFill>
                  <a:schemeClr val="tx1"/>
                </a:solidFill>
                <a:latin typeface="微軟正黑體" panose="020B0604030504040204" pitchFamily="34" charset="-120"/>
                <a:ea typeface="微軟正黑體" panose="020B0604030504040204" pitchFamily="34" charset="-120"/>
              </a:rPr>
              <a:t>7965</a:t>
            </a:r>
          </a:p>
          <a:p>
            <a:pPr marL="0" lvl="0" indent="0" algn="l" rtl="0">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600"/>
              </a:spcBef>
              <a:spcAft>
                <a:spcPts val="0"/>
              </a:spcAft>
              <a:buNone/>
            </a:pP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資料過濾清洗</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45</a:t>
            </a:r>
            <a:endParaRPr lang="zh-TW" altLang="en-US" b="1" dirty="0">
              <a:solidFill>
                <a:schemeClr val="tx1"/>
              </a:solidFill>
            </a:endParaRPr>
          </a:p>
        </p:txBody>
      </p:sp>
      <p:pic>
        <p:nvPicPr>
          <p:cNvPr id="3074" name="Picture 2" descr="「EXCEL」的圖片搜尋結果">
            <a:extLst>
              <a:ext uri="{FF2B5EF4-FFF2-40B4-BE49-F238E27FC236}">
                <a16:creationId xmlns:a16="http://schemas.microsoft.com/office/drawing/2014/main" id="{6BC58202-C941-4E01-8C8C-6D041930B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467" y="263212"/>
            <a:ext cx="1253065" cy="65887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65691D34-49D7-41B6-BB51-F44EBB64269F}"/>
              </a:ext>
            </a:extLst>
          </p:cNvPr>
          <p:cNvPicPr>
            <a:picLocks noChangeAspect="1"/>
          </p:cNvPicPr>
          <p:nvPr/>
        </p:nvPicPr>
        <p:blipFill>
          <a:blip r:embed="rId4"/>
          <a:stretch>
            <a:fillRect/>
          </a:stretch>
        </p:blipFill>
        <p:spPr>
          <a:xfrm>
            <a:off x="3772053" y="3247527"/>
            <a:ext cx="4066945" cy="813389"/>
          </a:xfrm>
          <a:prstGeom prst="rect">
            <a:avLst/>
          </a:prstGeom>
        </p:spPr>
      </p:pic>
      <p:cxnSp>
        <p:nvCxnSpPr>
          <p:cNvPr id="7" name="直線單箭頭接點 6">
            <a:extLst>
              <a:ext uri="{FF2B5EF4-FFF2-40B4-BE49-F238E27FC236}">
                <a16:creationId xmlns:a16="http://schemas.microsoft.com/office/drawing/2014/main" id="{C2168E72-3D12-4DA8-B952-D7F7543CB99A}"/>
              </a:ext>
            </a:extLst>
          </p:cNvPr>
          <p:cNvCxnSpPr/>
          <p:nvPr/>
        </p:nvCxnSpPr>
        <p:spPr>
          <a:xfrm>
            <a:off x="3570512" y="3316514"/>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A2ACA6A0-D2FF-4E6B-A64C-C90B7C7F6A0C}"/>
              </a:ext>
            </a:extLst>
          </p:cNvPr>
          <p:cNvCxnSpPr/>
          <p:nvPr/>
        </p:nvCxnSpPr>
        <p:spPr>
          <a:xfrm>
            <a:off x="3570510" y="3675992"/>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038A8A2D-867B-4864-8483-0321420C2E73}"/>
              </a:ext>
            </a:extLst>
          </p:cNvPr>
          <p:cNvCxnSpPr/>
          <p:nvPr/>
        </p:nvCxnSpPr>
        <p:spPr>
          <a:xfrm>
            <a:off x="3570511" y="3454400"/>
            <a:ext cx="20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09D34534-BD91-4B1F-BFA1-0A8744ACDFAC}"/>
              </a:ext>
            </a:extLst>
          </p:cNvPr>
          <p:cNvPicPr>
            <a:picLocks noChangeAspect="1"/>
          </p:cNvPicPr>
          <p:nvPr/>
        </p:nvPicPr>
        <p:blipFill>
          <a:blip r:embed="rId5"/>
          <a:stretch>
            <a:fillRect/>
          </a:stretch>
        </p:blipFill>
        <p:spPr>
          <a:xfrm>
            <a:off x="3772051" y="1372312"/>
            <a:ext cx="4066947" cy="1651781"/>
          </a:xfrm>
          <a:prstGeom prst="rect">
            <a:avLst/>
          </a:prstGeom>
        </p:spPr>
      </p:pic>
    </p:spTree>
    <p:extLst>
      <p:ext uri="{BB962C8B-B14F-4D97-AF65-F5344CB8AC3E}">
        <p14:creationId xmlns:p14="http://schemas.microsoft.com/office/powerpoint/2010/main" val="98477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資料過濾清洗</a:t>
            </a:r>
            <a:endParaRPr lang="zh-TW" altLang="en-US" sz="3000" spc="-1" dirty="0">
              <a:solidFill>
                <a:srgbClr val="000000"/>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050" y="1211590"/>
            <a:ext cx="3969647" cy="1325542"/>
          </a:xfrm>
          <a:prstGeom prst="rect">
            <a:avLst/>
          </a:prstGeom>
        </p:spPr>
      </p:pic>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46</a:t>
            </a:r>
            <a:endParaRPr lang="zh-TW" altLang="en-US" b="1" dirty="0">
              <a:solidFill>
                <a:schemeClr val="tx1"/>
              </a:solidFill>
            </a:endParaRPr>
          </a:p>
        </p:txBody>
      </p:sp>
      <p:pic>
        <p:nvPicPr>
          <p:cNvPr id="2050" name="Picture 2" descr="「R語言」的圖片搜尋結果">
            <a:extLst>
              <a:ext uri="{FF2B5EF4-FFF2-40B4-BE49-F238E27FC236}">
                <a16:creationId xmlns:a16="http://schemas.microsoft.com/office/drawing/2014/main" id="{3FA93C79-E2B9-40F5-B541-9A5A2455B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580" y="265736"/>
            <a:ext cx="970271" cy="67325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64;p21">
            <a:extLst>
              <a:ext uri="{FF2B5EF4-FFF2-40B4-BE49-F238E27FC236}">
                <a16:creationId xmlns:a16="http://schemas.microsoft.com/office/drawing/2014/main" id="{2FF06249-C8B7-4DBA-9E23-23C2AEDB53B4}"/>
              </a:ext>
            </a:extLst>
          </p:cNvPr>
          <p:cNvSpPr txBox="1">
            <a:spLocks/>
          </p:cNvSpPr>
          <p:nvPr/>
        </p:nvSpPr>
        <p:spPr>
          <a:xfrm>
            <a:off x="1305000" y="1160304"/>
            <a:ext cx="2686050" cy="2822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欄值缺漏</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－推薦指數、推薦標籤</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－價格</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lnSpc>
                <a:spcPts val="1000"/>
              </a:lnSpc>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資料筆數 </a:t>
            </a:r>
            <a:r>
              <a:rPr lang="en-US" altLang="zh-TW" sz="1400" dirty="0">
                <a:solidFill>
                  <a:schemeClr val="tx1"/>
                </a:solidFill>
                <a:latin typeface="微軟正黑體" panose="020B0604030504040204" pitchFamily="34" charset="-120"/>
                <a:ea typeface="微軟正黑體" panose="020B0604030504040204" pitchFamily="34" charset="-120"/>
              </a:rPr>
              <a:t>4850</a:t>
            </a:r>
          </a:p>
          <a:p>
            <a:pPr marL="0" indent="0">
              <a:lnSpc>
                <a:spcPts val="1000"/>
              </a:lnSpc>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en-US" altLang="zh-TW" sz="1400" dirty="0">
                <a:solidFill>
                  <a:schemeClr val="tx1"/>
                </a:solidFill>
                <a:latin typeface="微軟正黑體" panose="020B0604030504040204" pitchFamily="34" charset="-120"/>
                <a:ea typeface="微軟正黑體" panose="020B0604030504040204" pitchFamily="34" charset="-120"/>
              </a:rPr>
              <a:t>2. </a:t>
            </a:r>
            <a:r>
              <a:rPr lang="zh-TW" altLang="en-US" sz="1400" dirty="0">
                <a:solidFill>
                  <a:schemeClr val="tx1"/>
                </a:solidFill>
                <a:latin typeface="微軟正黑體" panose="020B0604030504040204" pitchFamily="34" charset="-120"/>
                <a:ea typeface="微軟正黑體" panose="020B0604030504040204" pitchFamily="34" charset="-120"/>
              </a:rPr>
              <a:t>資料重整</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－分類合併</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r>
              <a:rPr lang="zh-TW" altLang="en-US" sz="1400" dirty="0">
                <a:solidFill>
                  <a:schemeClr val="tx1"/>
                </a:solidFill>
                <a:latin typeface="微軟正黑體" panose="020B0604030504040204" pitchFamily="34" charset="-120"/>
                <a:ea typeface="微軟正黑體" panose="020B0604030504040204" pitchFamily="34" charset="-120"/>
              </a:rPr>
              <a:t>－型態轉換</a:t>
            </a: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6D2F90A1-4B27-4174-846A-9B4A20C97CA1}"/>
              </a:ext>
            </a:extLst>
          </p:cNvPr>
          <p:cNvPicPr>
            <a:picLocks noChangeAspect="1"/>
          </p:cNvPicPr>
          <p:nvPr/>
        </p:nvPicPr>
        <p:blipFill>
          <a:blip r:embed="rId5"/>
          <a:stretch>
            <a:fillRect/>
          </a:stretch>
        </p:blipFill>
        <p:spPr>
          <a:xfrm>
            <a:off x="3991050" y="2957523"/>
            <a:ext cx="3227118" cy="1025673"/>
          </a:xfrm>
          <a:prstGeom prst="rect">
            <a:avLst/>
          </a:prstGeom>
        </p:spPr>
      </p:pic>
      <p:sp>
        <p:nvSpPr>
          <p:cNvPr id="14" name="矩形 13">
            <a:extLst>
              <a:ext uri="{FF2B5EF4-FFF2-40B4-BE49-F238E27FC236}">
                <a16:creationId xmlns:a16="http://schemas.microsoft.com/office/drawing/2014/main" id="{E9E197CC-0C8E-4FB0-8CF0-8822EC0FDB0E}"/>
              </a:ext>
            </a:extLst>
          </p:cNvPr>
          <p:cNvSpPr/>
          <p:nvPr/>
        </p:nvSpPr>
        <p:spPr>
          <a:xfrm>
            <a:off x="5791200" y="2366186"/>
            <a:ext cx="1325526" cy="2055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02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報告人：陳怡霖</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47</a:t>
            </a:r>
            <a:endParaRPr lang="zh-TW" altLang="en-US" b="1" dirty="0">
              <a:solidFill>
                <a:schemeClr val="tx1"/>
              </a:solidFill>
            </a:endParaRPr>
          </a:p>
        </p:txBody>
      </p:sp>
      <p:pic>
        <p:nvPicPr>
          <p:cNvPr id="5" name="圖片 4">
            <a:extLst>
              <a:ext uri="{FF2B5EF4-FFF2-40B4-BE49-F238E27FC236}">
                <a16:creationId xmlns:a16="http://schemas.microsoft.com/office/drawing/2014/main" id="{DBE16F5B-7554-4EFF-A00A-385E29585802}"/>
              </a:ext>
            </a:extLst>
          </p:cNvPr>
          <p:cNvPicPr>
            <a:picLocks noChangeAspect="1"/>
          </p:cNvPicPr>
          <p:nvPr/>
        </p:nvPicPr>
        <p:blipFill>
          <a:blip r:embed="rId3"/>
          <a:stretch>
            <a:fillRect/>
          </a:stretch>
        </p:blipFill>
        <p:spPr>
          <a:xfrm>
            <a:off x="1305000" y="1127826"/>
            <a:ext cx="3026216" cy="358850"/>
          </a:xfrm>
          <a:prstGeom prst="rect">
            <a:avLst/>
          </a:prstGeom>
        </p:spPr>
      </p:pic>
      <p:pic>
        <p:nvPicPr>
          <p:cNvPr id="9" name="圖片 8">
            <a:extLst>
              <a:ext uri="{FF2B5EF4-FFF2-40B4-BE49-F238E27FC236}">
                <a16:creationId xmlns:a16="http://schemas.microsoft.com/office/drawing/2014/main" id="{32753342-9103-46DE-9963-3D5CF450AC3E}"/>
              </a:ext>
            </a:extLst>
          </p:cNvPr>
          <p:cNvPicPr>
            <a:picLocks noChangeAspect="1"/>
          </p:cNvPicPr>
          <p:nvPr/>
        </p:nvPicPr>
        <p:blipFill>
          <a:blip r:embed="rId4"/>
          <a:stretch>
            <a:fillRect/>
          </a:stretch>
        </p:blipFill>
        <p:spPr>
          <a:xfrm>
            <a:off x="1305001" y="1466850"/>
            <a:ext cx="3026216" cy="1104900"/>
          </a:xfrm>
          <a:prstGeom prst="rect">
            <a:avLst/>
          </a:prstGeom>
        </p:spPr>
      </p:pic>
      <p:pic>
        <p:nvPicPr>
          <p:cNvPr id="13" name="圖片 12">
            <a:extLst>
              <a:ext uri="{FF2B5EF4-FFF2-40B4-BE49-F238E27FC236}">
                <a16:creationId xmlns:a16="http://schemas.microsoft.com/office/drawing/2014/main" id="{7FDAB84B-8799-4644-A069-AA1B1AFF177D}"/>
              </a:ext>
            </a:extLst>
          </p:cNvPr>
          <p:cNvPicPr>
            <a:picLocks noChangeAspect="1"/>
          </p:cNvPicPr>
          <p:nvPr/>
        </p:nvPicPr>
        <p:blipFill>
          <a:blip r:embed="rId5"/>
          <a:stretch>
            <a:fillRect/>
          </a:stretch>
        </p:blipFill>
        <p:spPr>
          <a:xfrm>
            <a:off x="1305001" y="2571750"/>
            <a:ext cx="3026216" cy="1141695"/>
          </a:xfrm>
          <a:prstGeom prst="rect">
            <a:avLst/>
          </a:prstGeom>
        </p:spPr>
      </p:pic>
      <p:pic>
        <p:nvPicPr>
          <p:cNvPr id="16" name="圖片 15">
            <a:extLst>
              <a:ext uri="{FF2B5EF4-FFF2-40B4-BE49-F238E27FC236}">
                <a16:creationId xmlns:a16="http://schemas.microsoft.com/office/drawing/2014/main" id="{E2BBD842-CC4D-4AAC-A9BB-91D69BB1ECE0}"/>
              </a:ext>
            </a:extLst>
          </p:cNvPr>
          <p:cNvPicPr>
            <a:picLocks noChangeAspect="1"/>
          </p:cNvPicPr>
          <p:nvPr/>
        </p:nvPicPr>
        <p:blipFill>
          <a:blip r:embed="rId6"/>
          <a:stretch>
            <a:fillRect/>
          </a:stretch>
        </p:blipFill>
        <p:spPr>
          <a:xfrm>
            <a:off x="1300192" y="3713445"/>
            <a:ext cx="3026216" cy="367511"/>
          </a:xfrm>
          <a:prstGeom prst="rect">
            <a:avLst/>
          </a:prstGeom>
        </p:spPr>
      </p:pic>
      <p:pic>
        <p:nvPicPr>
          <p:cNvPr id="22" name="圖片 21">
            <a:extLst>
              <a:ext uri="{FF2B5EF4-FFF2-40B4-BE49-F238E27FC236}">
                <a16:creationId xmlns:a16="http://schemas.microsoft.com/office/drawing/2014/main" id="{B9B1A9F6-050E-4B0B-BAB6-3DE78F86182F}"/>
              </a:ext>
            </a:extLst>
          </p:cNvPr>
          <p:cNvPicPr>
            <a:picLocks noChangeAspect="1"/>
          </p:cNvPicPr>
          <p:nvPr/>
        </p:nvPicPr>
        <p:blipFill rotWithShape="1">
          <a:blip r:embed="rId7"/>
          <a:srcRect l="1930"/>
          <a:stretch/>
        </p:blipFill>
        <p:spPr>
          <a:xfrm>
            <a:off x="6581126" y="2019300"/>
            <a:ext cx="1438772" cy="1758970"/>
          </a:xfrm>
          <a:prstGeom prst="rect">
            <a:avLst/>
          </a:prstGeom>
        </p:spPr>
      </p:pic>
      <p:pic>
        <p:nvPicPr>
          <p:cNvPr id="18" name="圖片 17">
            <a:extLst>
              <a:ext uri="{FF2B5EF4-FFF2-40B4-BE49-F238E27FC236}">
                <a16:creationId xmlns:a16="http://schemas.microsoft.com/office/drawing/2014/main" id="{24E95459-1F96-4731-86FE-8E0720D8D4FC}"/>
              </a:ext>
            </a:extLst>
          </p:cNvPr>
          <p:cNvPicPr>
            <a:picLocks noChangeAspect="1"/>
          </p:cNvPicPr>
          <p:nvPr/>
        </p:nvPicPr>
        <p:blipFill rotWithShape="1">
          <a:blip r:embed="rId8"/>
          <a:srcRect t="1052" b="-1"/>
          <a:stretch/>
        </p:blipFill>
        <p:spPr>
          <a:xfrm>
            <a:off x="4962417" y="2019300"/>
            <a:ext cx="1618709" cy="1758970"/>
          </a:xfrm>
          <a:prstGeom prst="rect">
            <a:avLst/>
          </a:prstGeom>
        </p:spPr>
      </p:pic>
      <p:pic>
        <p:nvPicPr>
          <p:cNvPr id="24" name="圖片 23">
            <a:extLst>
              <a:ext uri="{FF2B5EF4-FFF2-40B4-BE49-F238E27FC236}">
                <a16:creationId xmlns:a16="http://schemas.microsoft.com/office/drawing/2014/main" id="{9632BA34-85F2-4498-976B-F2BC83A8105E}"/>
              </a:ext>
            </a:extLst>
          </p:cNvPr>
          <p:cNvPicPr>
            <a:picLocks noChangeAspect="1"/>
          </p:cNvPicPr>
          <p:nvPr/>
        </p:nvPicPr>
        <p:blipFill>
          <a:blip r:embed="rId9"/>
          <a:stretch>
            <a:fillRect/>
          </a:stretch>
        </p:blipFill>
        <p:spPr>
          <a:xfrm>
            <a:off x="5195763" y="366170"/>
            <a:ext cx="1152015" cy="1145649"/>
          </a:xfrm>
          <a:prstGeom prst="rect">
            <a:avLst/>
          </a:prstGeom>
        </p:spPr>
      </p:pic>
    </p:spTree>
    <p:extLst>
      <p:ext uri="{BB962C8B-B14F-4D97-AF65-F5344CB8AC3E}">
        <p14:creationId xmlns:p14="http://schemas.microsoft.com/office/powerpoint/2010/main" val="427075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dirty="0">
                <a:ea typeface="微軟正黑體" panose="020B0604030504040204" pitchFamily="34" charset="-120"/>
                <a:cs typeface="+mn-cs"/>
              </a:rPr>
              <a:t>分群推薦</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5" name="Google Shape;200;p14">
            <a:extLst>
              <a:ext uri="{FF2B5EF4-FFF2-40B4-BE49-F238E27FC236}">
                <a16:creationId xmlns:a16="http://schemas.microsoft.com/office/drawing/2014/main" id="{E945F7BA-18A1-4308-9837-B6CEFD52FCF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商品資料處理</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en-US" altLang="zh-TW" sz="1800" dirty="0">
                <a:solidFill>
                  <a:schemeClr val="tx1"/>
                </a:solidFill>
                <a:latin typeface="微軟正黑體" panose="020B0604030504040204" pitchFamily="34" charset="-120"/>
                <a:ea typeface="微軟正黑體" panose="020B0604030504040204" pitchFamily="34" charset="-120"/>
              </a:rPr>
              <a:t>TF-IDF</a:t>
            </a: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商品資料分群</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功能實現：我的推薦</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48</a:t>
            </a:r>
            <a:endParaRPr lang="zh-TW" altLang="en-US" b="1" dirty="0">
              <a:solidFill>
                <a:schemeClr val="tx1"/>
              </a:solidFill>
            </a:endParaRPr>
          </a:p>
        </p:txBody>
      </p:sp>
    </p:spTree>
    <p:extLst>
      <p:ext uri="{BB962C8B-B14F-4D97-AF65-F5344CB8AC3E}">
        <p14:creationId xmlns:p14="http://schemas.microsoft.com/office/powerpoint/2010/main" val="12550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圖片 2">
            <a:extLst>
              <a:ext uri="{FF2B5EF4-FFF2-40B4-BE49-F238E27FC236}">
                <a16:creationId xmlns:a16="http://schemas.microsoft.com/office/drawing/2014/main" id="{9D160F07-B68F-9C4E-988F-671A75D88A72}"/>
              </a:ext>
            </a:extLst>
          </p:cNvPr>
          <p:cNvPicPr>
            <a:picLocks noChangeAspect="1"/>
          </p:cNvPicPr>
          <p:nvPr/>
        </p:nvPicPr>
        <p:blipFill>
          <a:blip r:embed="rId3"/>
          <a:stretch>
            <a:fillRect/>
          </a:stretch>
        </p:blipFill>
        <p:spPr>
          <a:xfrm>
            <a:off x="1305000" y="1743780"/>
            <a:ext cx="6174506" cy="2213858"/>
          </a:xfrm>
          <a:prstGeom prst="rect">
            <a:avLst/>
          </a:prstGeom>
        </p:spPr>
      </p:pic>
      <p:sp>
        <p:nvSpPr>
          <p:cNvPr id="5" name="矩形 4">
            <a:extLst>
              <a:ext uri="{FF2B5EF4-FFF2-40B4-BE49-F238E27FC236}">
                <a16:creationId xmlns:a16="http://schemas.microsoft.com/office/drawing/2014/main" id="{3D75505F-D5A8-934B-98C4-9E7193F30156}"/>
              </a:ext>
            </a:extLst>
          </p:cNvPr>
          <p:cNvSpPr/>
          <p:nvPr/>
        </p:nvSpPr>
        <p:spPr>
          <a:xfrm>
            <a:off x="1664494" y="3064668"/>
            <a:ext cx="5815012" cy="821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商品資料處理</a:t>
            </a:r>
            <a:endParaRPr lang="zh-TW" altLang="en-US" sz="3000" spc="-1" dirty="0">
              <a:solidFill>
                <a:srgbClr val="000000"/>
              </a:solidFill>
            </a:endParaRPr>
          </a:p>
        </p:txBody>
      </p:sp>
      <p:sp>
        <p:nvSpPr>
          <p:cNvPr id="9" name="CustomShape 13">
            <a:extLst>
              <a:ext uri="{FF2B5EF4-FFF2-40B4-BE49-F238E27FC236}">
                <a16:creationId xmlns:a16="http://schemas.microsoft.com/office/drawing/2014/main" id="{0B8D833F-BAEF-4A6F-89DC-A4399318036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b="0" strike="noStrike" spc="-1" dirty="0">
                <a:solidFill>
                  <a:srgbClr val="000000"/>
                </a:solidFill>
                <a:latin typeface="DejaVu Sans"/>
                <a:ea typeface="DejaVu Sans"/>
              </a:rPr>
              <a:t>網站資料結構</a:t>
            </a:r>
            <a:endParaRPr lang="en-US" sz="1600" b="0" strike="noStrike" spc="-1" dirty="0">
              <a:latin typeface="Arial"/>
            </a:endParaRP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49</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13920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微軟正黑體"/>
                <a:ea typeface="微軟正黑體"/>
              </a:rPr>
              <a:t>專題發想</a:t>
            </a:r>
            <a:endParaRPr lang="en-US" sz="3000" b="0" strike="noStrike" spc="-1">
              <a:latin typeface="Arial"/>
            </a:endParaRPr>
          </a:p>
        </p:txBody>
      </p:sp>
      <p:sp>
        <p:nvSpPr>
          <p:cNvPr id="1094" name="CustomShape 3"/>
          <p:cNvSpPr/>
          <p:nvPr/>
        </p:nvSpPr>
        <p:spPr>
          <a:xfrm>
            <a:off x="4354560" y="1325520"/>
            <a:ext cx="3563614" cy="2793600"/>
          </a:xfrm>
          <a:prstGeom prst="rect">
            <a:avLst/>
          </a:prstGeom>
          <a:solidFill>
            <a:schemeClr val="lt1"/>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ts val="2001"/>
              </a:lnSpc>
              <a:spcBef>
                <a:spcPts val="601"/>
              </a:spcBef>
              <a:buClr>
                <a:srgbClr val="000000"/>
              </a:buClr>
              <a:buFont typeface="Arial"/>
              <a:buChar char="•"/>
            </a:pPr>
            <a:r>
              <a:rPr lang="en-US" sz="1400" b="0" strike="noStrike" spc="-1" dirty="0" err="1">
                <a:solidFill>
                  <a:srgbClr val="000000"/>
                </a:solidFill>
                <a:latin typeface="Arial"/>
                <a:ea typeface="DejaVu Sans"/>
              </a:rPr>
              <a:t>愛美是人的天性，化妝品業更不受景氣影響，根據市場研究諮詢機構之調查，台灣化妝品市場產值達</a:t>
            </a:r>
            <a:r>
              <a:rPr lang="en-US" sz="1400" b="0" strike="noStrike" spc="-1" dirty="0">
                <a:solidFill>
                  <a:srgbClr val="000000"/>
                </a:solidFill>
                <a:latin typeface="Arial"/>
                <a:ea typeface="DejaVu Sans"/>
              </a:rPr>
              <a:t> 1200 </a:t>
            </a:r>
            <a:r>
              <a:rPr lang="en-US" sz="1400" b="0" strike="noStrike" spc="-1" dirty="0" err="1">
                <a:solidFill>
                  <a:srgbClr val="000000"/>
                </a:solidFill>
                <a:latin typeface="Arial"/>
                <a:ea typeface="DejaVu Sans"/>
              </a:rPr>
              <a:t>億左右。但是，</a:t>
            </a:r>
            <a:r>
              <a:rPr lang="en-US" sz="1400" b="1" strike="noStrike" spc="-1" dirty="0" err="1">
                <a:solidFill>
                  <a:srgbClr val="FFC000"/>
                </a:solidFill>
                <a:latin typeface="Arial"/>
                <a:ea typeface="DejaVu Sans"/>
              </a:rPr>
              <a:t>商品太多，無從選擇</a:t>
            </a:r>
            <a:r>
              <a:rPr lang="en-US" sz="1400" b="0" strike="noStrike" spc="-1" dirty="0">
                <a:solidFill>
                  <a:srgbClr val="000000"/>
                </a:solidFill>
                <a:latin typeface="Arial"/>
                <a:ea typeface="DejaVu Sans"/>
              </a:rPr>
              <a:t>。</a:t>
            </a:r>
            <a:endParaRPr lang="en-US" sz="1400" b="0" strike="noStrike" spc="-1" dirty="0">
              <a:latin typeface="Arial"/>
            </a:endParaRPr>
          </a:p>
          <a:p>
            <a:pPr marL="228600" indent="-227160">
              <a:lnSpc>
                <a:spcPts val="2001"/>
              </a:lnSpc>
              <a:spcBef>
                <a:spcPts val="601"/>
              </a:spcBef>
              <a:buClr>
                <a:srgbClr val="000000"/>
              </a:buClr>
              <a:buFont typeface="Arial"/>
              <a:buChar char="•"/>
            </a:pPr>
            <a:r>
              <a:rPr lang="en-US" sz="1400" b="0" strike="noStrike" spc="-1" dirty="0">
                <a:solidFill>
                  <a:srgbClr val="000000"/>
                </a:solidFill>
                <a:latin typeface="Arial"/>
                <a:ea typeface="DejaVu Sans"/>
              </a:rPr>
              <a:t>網路上從買了什麼產品、膚質、年齡、保養行為，在分享心得裡都鉅細彌遺，而且更棒的是這些資訊都是消費者主動提供。但是，</a:t>
            </a:r>
            <a:r>
              <a:rPr lang="en-US" sz="1400" b="1" strike="noStrike" spc="-1" dirty="0">
                <a:solidFill>
                  <a:srgbClr val="FFC000"/>
                </a:solidFill>
                <a:latin typeface="Arial"/>
                <a:ea typeface="DejaVu Sans"/>
              </a:rPr>
              <a:t>來源複雜，無人整理</a:t>
            </a:r>
            <a:r>
              <a:rPr lang="en-US" sz="1400" b="0" strike="noStrike" spc="-1" dirty="0">
                <a:solidFill>
                  <a:srgbClr val="000000"/>
                </a:solidFill>
                <a:latin typeface="Arial"/>
                <a:ea typeface="DejaVu Sans"/>
              </a:rPr>
              <a:t>。</a:t>
            </a:r>
            <a:endParaRPr lang="en-US" sz="1400" b="0" strike="noStrike" spc="-1" dirty="0">
              <a:latin typeface="Arial"/>
            </a:endParaRPr>
          </a:p>
        </p:txBody>
      </p:sp>
      <p:sp>
        <p:nvSpPr>
          <p:cNvPr id="1102" name="CustomShape 11"/>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03" name="CustomShape 12"/>
          <p:cNvSpPr/>
          <p:nvPr/>
        </p:nvSpPr>
        <p:spPr>
          <a:xfrm>
            <a:off x="1171800" y="1248840"/>
            <a:ext cx="2564280" cy="2503080"/>
          </a:xfrm>
          <a:prstGeom prst="ellipse">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清理標籤</a:t>
            </a:r>
            <a:r>
              <a:rPr lang="en-US" altLang="zh-TW" sz="3000" spc="-1" dirty="0">
                <a:solidFill>
                  <a:srgbClr val="000000"/>
                </a:solidFill>
              </a:rPr>
              <a:t>+</a:t>
            </a:r>
            <a:r>
              <a:rPr lang="zh-TW" altLang="en-US" sz="3000" spc="-1" dirty="0">
                <a:solidFill>
                  <a:srgbClr val="000000"/>
                </a:solidFill>
              </a:rPr>
              <a:t>設定停用字</a:t>
            </a:r>
          </a:p>
        </p:txBody>
      </p:sp>
      <p:sp>
        <p:nvSpPr>
          <p:cNvPr id="9" name="CustomShape 13">
            <a:extLst>
              <a:ext uri="{FF2B5EF4-FFF2-40B4-BE49-F238E27FC236}">
                <a16:creationId xmlns:a16="http://schemas.microsoft.com/office/drawing/2014/main" id="{0B8D833F-BAEF-4A6F-89DC-A4399318036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spc="-1" dirty="0">
                <a:latin typeface="DejaVu Sans"/>
              </a:rPr>
              <a:t>運用詞頻設定停用字典，將標籤清洗乾淨。</a:t>
            </a:r>
            <a:endParaRPr lang="en-US" sz="1600" b="0" strike="noStrike" spc="-1" dirty="0">
              <a:latin typeface="Arial"/>
            </a:endParaRP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50</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2" name="圖片 11">
            <a:extLst>
              <a:ext uri="{FF2B5EF4-FFF2-40B4-BE49-F238E27FC236}">
                <a16:creationId xmlns:a16="http://schemas.microsoft.com/office/drawing/2014/main" id="{241FBD99-696B-7E45-91D4-71A62E5DBAF9}"/>
              </a:ext>
            </a:extLst>
          </p:cNvPr>
          <p:cNvPicPr>
            <a:picLocks noChangeAspect="1"/>
          </p:cNvPicPr>
          <p:nvPr/>
        </p:nvPicPr>
        <p:blipFill>
          <a:blip r:embed="rId3"/>
          <a:stretch>
            <a:fillRect/>
          </a:stretch>
        </p:blipFill>
        <p:spPr>
          <a:xfrm>
            <a:off x="1533495" y="1620720"/>
            <a:ext cx="1291733" cy="2632028"/>
          </a:xfrm>
          <a:prstGeom prst="rect">
            <a:avLst/>
          </a:prstGeom>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003" y="1620720"/>
            <a:ext cx="1033084" cy="2632028"/>
          </a:xfrm>
          <a:prstGeom prst="rect">
            <a:avLst/>
          </a:prstGeom>
        </p:spPr>
      </p:pic>
      <p:pic>
        <p:nvPicPr>
          <p:cNvPr id="8" name="圖片 7">
            <a:extLst>
              <a:ext uri="{FF2B5EF4-FFF2-40B4-BE49-F238E27FC236}">
                <a16:creationId xmlns:a16="http://schemas.microsoft.com/office/drawing/2014/main" id="{5D4DFD14-34F9-4A9E-9310-3A4FB370E26F}"/>
              </a:ext>
            </a:extLst>
          </p:cNvPr>
          <p:cNvPicPr>
            <a:picLocks noChangeAspect="1"/>
          </p:cNvPicPr>
          <p:nvPr/>
        </p:nvPicPr>
        <p:blipFill>
          <a:blip r:embed="rId5"/>
          <a:stretch>
            <a:fillRect/>
          </a:stretch>
        </p:blipFill>
        <p:spPr>
          <a:xfrm>
            <a:off x="4084770" y="1620720"/>
            <a:ext cx="3754230" cy="2772376"/>
          </a:xfrm>
          <a:prstGeom prst="rect">
            <a:avLst/>
          </a:prstGeom>
        </p:spPr>
      </p:pic>
    </p:spTree>
    <p:extLst>
      <p:ext uri="{BB962C8B-B14F-4D97-AF65-F5344CB8AC3E}">
        <p14:creationId xmlns:p14="http://schemas.microsoft.com/office/powerpoint/2010/main" val="160128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69" y="1828799"/>
            <a:ext cx="5651254" cy="2244169"/>
          </a:xfrm>
          <a:prstGeom prst="rect">
            <a:avLst/>
          </a:prstGeom>
        </p:spPr>
      </p:pic>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TF-</a:t>
            </a:r>
            <a:r>
              <a:rPr lang="en-US" altLang="zh-TW" sz="3000" spc="-1" dirty="0"/>
              <a:t>IDF</a:t>
            </a:r>
            <a:endParaRPr lang="zh-TW" altLang="en-US" sz="3000" spc="-1" dirty="0">
              <a:solidFill>
                <a:srgbClr val="000000"/>
              </a:solidFill>
            </a:endParaRPr>
          </a:p>
        </p:txBody>
      </p:sp>
      <p:sp>
        <p:nvSpPr>
          <p:cNvPr id="7" name="CustomShape 13">
            <a:extLst>
              <a:ext uri="{FF2B5EF4-FFF2-40B4-BE49-F238E27FC236}">
                <a16:creationId xmlns:a16="http://schemas.microsoft.com/office/drawing/2014/main" id="{18AEAAEE-CA27-4059-B5A5-1734E2295AF5}"/>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1600" spc="-1" dirty="0">
                <a:latin typeface="DejaVu Sans"/>
              </a:rPr>
              <a:t>選用原因</a:t>
            </a:r>
            <a:r>
              <a:rPr lang="zh-TW" altLang="en-US" sz="1600" spc="-1" dirty="0">
                <a:latin typeface="Arial"/>
              </a:rPr>
              <a:t>：去除數量過多的標籤，使分群結果更清晰。</a:t>
            </a:r>
            <a:endParaRPr lang="en-US" altLang="zh-TW" sz="1600" spc="-1" dirty="0">
              <a:latin typeface="DejaVu Sans"/>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9" name="投影片編號版面配置區 3">
            <a:extLst>
              <a:ext uri="{FF2B5EF4-FFF2-40B4-BE49-F238E27FC236}">
                <a16:creationId xmlns:a16="http://schemas.microsoft.com/office/drawing/2014/main" id="{6684CCAA-D998-41D5-8267-362FCF32D76D}"/>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51</a:t>
            </a:r>
            <a:endParaRPr lang="zh-TW" altLang="en-US" b="1" dirty="0">
              <a:solidFill>
                <a:schemeClr val="tx1"/>
              </a:solidFill>
            </a:endParaRPr>
          </a:p>
        </p:txBody>
      </p:sp>
    </p:spTree>
    <p:extLst>
      <p:ext uri="{BB962C8B-B14F-4D97-AF65-F5344CB8AC3E}">
        <p14:creationId xmlns:p14="http://schemas.microsoft.com/office/powerpoint/2010/main" val="164592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商品資料分群</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graphicFrame>
        <p:nvGraphicFramePr>
          <p:cNvPr id="9" name="表格 8">
            <a:extLst>
              <a:ext uri="{FF2B5EF4-FFF2-40B4-BE49-F238E27FC236}">
                <a16:creationId xmlns:a16="http://schemas.microsoft.com/office/drawing/2014/main" id="{E68CD2DC-F8AA-4BC3-9B03-5228AB81465F}"/>
              </a:ext>
            </a:extLst>
          </p:cNvPr>
          <p:cNvGraphicFramePr>
            <a:graphicFrameLocks noGrp="1"/>
          </p:cNvGraphicFramePr>
          <p:nvPr>
            <p:extLst>
              <p:ext uri="{D42A27DB-BD31-4B8C-83A1-F6EECF244321}">
                <p14:modId xmlns:p14="http://schemas.microsoft.com/office/powerpoint/2010/main" val="3079119101"/>
              </p:ext>
            </p:extLst>
          </p:nvPr>
        </p:nvGraphicFramePr>
        <p:xfrm>
          <a:off x="1875235" y="1735933"/>
          <a:ext cx="5393529" cy="1971674"/>
        </p:xfrm>
        <a:graphic>
          <a:graphicData uri="http://schemas.openxmlformats.org/drawingml/2006/table">
            <a:tbl>
              <a:tblPr firstRow="1" bandRow="1"/>
              <a:tblGrid>
                <a:gridCol w="1797843">
                  <a:extLst>
                    <a:ext uri="{9D8B030D-6E8A-4147-A177-3AD203B41FA5}">
                      <a16:colId xmlns:a16="http://schemas.microsoft.com/office/drawing/2014/main" val="200885115"/>
                    </a:ext>
                  </a:extLst>
                </a:gridCol>
                <a:gridCol w="1797843">
                  <a:extLst>
                    <a:ext uri="{9D8B030D-6E8A-4147-A177-3AD203B41FA5}">
                      <a16:colId xmlns:a16="http://schemas.microsoft.com/office/drawing/2014/main" val="1655091"/>
                    </a:ext>
                  </a:extLst>
                </a:gridCol>
                <a:gridCol w="1797843">
                  <a:extLst>
                    <a:ext uri="{9D8B030D-6E8A-4147-A177-3AD203B41FA5}">
                      <a16:colId xmlns:a16="http://schemas.microsoft.com/office/drawing/2014/main" val="2221587326"/>
                    </a:ext>
                  </a:extLst>
                </a:gridCol>
              </a:tblGrid>
              <a:tr h="458719">
                <a:tc>
                  <a:txBody>
                    <a:bodyPr/>
                    <a:lstStyle/>
                    <a:p>
                      <a:pPr algn="ctr"/>
                      <a:r>
                        <a:rPr lang="en-US" altLang="zh-TW" sz="1600" b="0" i="0" u="none" strike="noStrike" cap="none" dirty="0">
                          <a:solidFill>
                            <a:srgbClr val="000000"/>
                          </a:solidFill>
                          <a:effectLst/>
                          <a:latin typeface="+mj-lt"/>
                          <a:ea typeface="Arial"/>
                          <a:cs typeface="Arial"/>
                          <a:sym typeface="Arial"/>
                        </a:rPr>
                        <a:t>K-Means</a:t>
                      </a:r>
                      <a:endParaRPr lang="zh-TW" altLang="en-US" sz="1600" dirty="0">
                        <a:latin typeface="+mj-lt"/>
                      </a:endParaRPr>
                    </a:p>
                  </a:txBody>
                  <a:tcPr anchor="ctr"/>
                </a:tc>
                <a:tc>
                  <a:txBody>
                    <a:bodyPr/>
                    <a:lstStyle/>
                    <a:p>
                      <a:pPr algn="ctr">
                        <a:spcAft>
                          <a:spcPts val="0"/>
                        </a:spcAft>
                      </a:pPr>
                      <a:r>
                        <a:rPr lang="en-US" sz="1600" kern="100" dirty="0">
                          <a:effectLst/>
                          <a:latin typeface="+mj-lt"/>
                          <a:ea typeface="新細明體" panose="02020500000000000000" pitchFamily="18" charset="-120"/>
                          <a:cs typeface="Times New Roman" panose="02020603050405020304" pitchFamily="18" charset="0"/>
                        </a:rPr>
                        <a:t>K-Means++</a:t>
                      </a:r>
                      <a:endParaRPr lang="zh-TW" sz="1600" kern="100" dirty="0">
                        <a:effectLst/>
                        <a:latin typeface="+mj-lt"/>
                        <a:ea typeface="新細明體" panose="02020500000000000000" pitchFamily="18" charset="-120"/>
                        <a:cs typeface="Times New Roman" panose="02020603050405020304" pitchFamily="18" charset="0"/>
                      </a:endParaRPr>
                    </a:p>
                  </a:txBody>
                  <a:tcPr anchor="ctr"/>
                </a:tc>
                <a:tc>
                  <a:txBody>
                    <a:bodyPr/>
                    <a:lstStyle/>
                    <a:p>
                      <a:pPr algn="ctr"/>
                      <a:r>
                        <a:rPr lang="en-US" altLang="zh-TW" sz="1600" dirty="0">
                          <a:latin typeface="+mj-lt"/>
                        </a:rPr>
                        <a:t>ISODATA</a:t>
                      </a:r>
                      <a:endParaRPr lang="zh-TW" altLang="en-US" sz="1600" dirty="0">
                        <a:latin typeface="+mj-lt"/>
                      </a:endParaRPr>
                    </a:p>
                  </a:txBody>
                  <a:tcPr anchor="ctr"/>
                </a:tc>
                <a:extLst>
                  <a:ext uri="{0D108BD9-81ED-4DB2-BD59-A6C34878D82A}">
                    <a16:rowId xmlns:a16="http://schemas.microsoft.com/office/drawing/2014/main" val="3196800136"/>
                  </a:ext>
                </a:extLst>
              </a:tr>
              <a:tr h="1512955">
                <a:tc>
                  <a:txBody>
                    <a:bodyPr/>
                    <a:lstStyle/>
                    <a:p>
                      <a:pPr algn="l"/>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隨機抓取與分群數目相同的中心點。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確認分群數目</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隨機選取第</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一</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Arial" panose="020B0604020202020204" pitchFamily="34" charset="0"/>
                          <a:sym typeface="Arial"/>
                        </a:rPr>
                        <a:t>個點，選擇與第一點距離最遙遠的為第二中心點。</a:t>
                      </a:r>
                      <a:endPar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tc>
                <a:tc>
                  <a:txBody>
                    <a:bodyPr/>
                    <a:lstStyle/>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在 </a:t>
                      </a:r>
                      <a:r>
                        <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K-Means </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基礎上</a:t>
                      </a:r>
                      <a:endParaRPr lang="en-US" altLang="zh-TW"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p>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針對分群結果進行</a:t>
                      </a: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「合併」和「分裂」操作</a:t>
                      </a:r>
                      <a:r>
                        <a:rPr lang="zh-TW" altLang="en-US" sz="1400" b="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a:t>
                      </a:r>
                    </a:p>
                  </a:txBody>
                  <a:tcPr anchor="ctr"/>
                </a:tc>
                <a:extLst>
                  <a:ext uri="{0D108BD9-81ED-4DB2-BD59-A6C34878D82A}">
                    <a16:rowId xmlns:a16="http://schemas.microsoft.com/office/drawing/2014/main" val="3508911295"/>
                  </a:ext>
                </a:extLst>
              </a:tr>
            </a:tbl>
          </a:graphicData>
        </a:graphic>
      </p:graphicFrame>
      <p:sp>
        <p:nvSpPr>
          <p:cNvPr id="12" name="矩形 11">
            <a:extLst>
              <a:ext uri="{FF2B5EF4-FFF2-40B4-BE49-F238E27FC236}">
                <a16:creationId xmlns:a16="http://schemas.microsoft.com/office/drawing/2014/main" id="{FD695D9E-AC1F-4F7B-B651-4BE757195A2D}"/>
              </a:ext>
            </a:extLst>
          </p:cNvPr>
          <p:cNvSpPr/>
          <p:nvPr/>
        </p:nvSpPr>
        <p:spPr>
          <a:xfrm>
            <a:off x="3663904" y="1482601"/>
            <a:ext cx="1816188" cy="2478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52</a:t>
            </a:r>
            <a:endParaRPr lang="zh-TW" altLang="en-US" b="1" dirty="0">
              <a:solidFill>
                <a:schemeClr val="tx1"/>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057" y="812007"/>
            <a:ext cx="6431087" cy="3324977"/>
          </a:xfrm>
          <a:prstGeom prst="rect">
            <a:avLst/>
          </a:prstGeom>
        </p:spPr>
      </p:pic>
      <p:sp>
        <p:nvSpPr>
          <p:cNvPr id="14" name="TextShape 1">
            <a:extLst>
              <a:ext uri="{FF2B5EF4-FFF2-40B4-BE49-F238E27FC236}">
                <a16:creationId xmlns:a16="http://schemas.microsoft.com/office/drawing/2014/main" id="{14DCDD5D-BD1F-43CB-8CC5-C00777357ACC}"/>
              </a:ext>
            </a:extLst>
          </p:cNvPr>
          <p:cNvSpPr txBox="1"/>
          <p:nvPr/>
        </p:nvSpPr>
        <p:spPr>
          <a:xfrm>
            <a:off x="1408077" y="298788"/>
            <a:ext cx="2255435" cy="628004"/>
          </a:xfrm>
          <a:prstGeom prst="rect">
            <a:avLst/>
          </a:prstGeom>
          <a:noFill/>
          <a:ln>
            <a:noFill/>
          </a:ln>
        </p:spPr>
        <p:txBody>
          <a:bodyPr tIns="91440" bIns="91440" anchor="b">
            <a:noAutofit/>
          </a:bodyPr>
          <a:lstStyle/>
          <a:p>
            <a:r>
              <a:rPr lang="en-US" altLang="zh-TW" sz="3000" spc="-1" dirty="0"/>
              <a:t>K-means++</a:t>
            </a:r>
            <a:endParaRPr lang="zh-TW" altLang="en-US" sz="3000" spc="-1" dirty="0">
              <a:solidFill>
                <a:srgbClr val="000000"/>
              </a:solidFill>
            </a:endParaRPr>
          </a:p>
        </p:txBody>
      </p:sp>
      <p:pic>
        <p:nvPicPr>
          <p:cNvPr id="16" name="圖片 15"/>
          <p:cNvPicPr>
            <a:picLocks noChangeAspect="1"/>
          </p:cNvPicPr>
          <p:nvPr/>
        </p:nvPicPr>
        <p:blipFill>
          <a:blip r:embed="rId4"/>
          <a:stretch>
            <a:fillRect/>
          </a:stretch>
        </p:blipFill>
        <p:spPr>
          <a:xfrm>
            <a:off x="2635033" y="812007"/>
            <a:ext cx="3873929" cy="3493292"/>
          </a:xfrm>
          <a:prstGeom prst="rect">
            <a:avLst/>
          </a:prstGeom>
        </p:spPr>
      </p:pic>
      <p:sp>
        <p:nvSpPr>
          <p:cNvPr id="18" name="TextShape 1">
            <a:extLst>
              <a:ext uri="{FF2B5EF4-FFF2-40B4-BE49-F238E27FC236}">
                <a16:creationId xmlns:a16="http://schemas.microsoft.com/office/drawing/2014/main" id="{14DCDD5D-BD1F-43CB-8CC5-C00777357ACC}"/>
              </a:ext>
            </a:extLst>
          </p:cNvPr>
          <p:cNvSpPr txBox="1"/>
          <p:nvPr/>
        </p:nvSpPr>
        <p:spPr>
          <a:xfrm>
            <a:off x="1305000" y="308627"/>
            <a:ext cx="2255435" cy="628004"/>
          </a:xfrm>
          <a:prstGeom prst="rect">
            <a:avLst/>
          </a:prstGeom>
          <a:noFill/>
          <a:ln>
            <a:noFill/>
          </a:ln>
        </p:spPr>
        <p:txBody>
          <a:bodyPr tIns="91440" bIns="91440" anchor="b">
            <a:noAutofit/>
          </a:bodyPr>
          <a:lstStyle/>
          <a:p>
            <a:r>
              <a:rPr lang="en-US" altLang="zh-TW" sz="3000" spc="-1" dirty="0"/>
              <a:t>ISODATA</a:t>
            </a:r>
            <a:endParaRPr lang="zh-TW" altLang="en-US" sz="3000" spc="-1" dirty="0">
              <a:solidFill>
                <a:srgbClr val="000000"/>
              </a:solidFill>
            </a:endParaRPr>
          </a:p>
        </p:txBody>
      </p:sp>
    </p:spTree>
    <p:extLst>
      <p:ext uri="{BB962C8B-B14F-4D97-AF65-F5344CB8AC3E}">
        <p14:creationId xmlns:p14="http://schemas.microsoft.com/office/powerpoint/2010/main" val="313690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animBg="1"/>
      <p:bldP spid="14" grpId="0"/>
      <p:bldP spid="14" grpId="1"/>
      <p:bldP spid="18" grpId="0"/>
      <p:bldP spid="1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商品資料分群</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53</a:t>
            </a:r>
            <a:endParaRPr lang="zh-TW" altLang="en-US" b="1" dirty="0">
              <a:solidFill>
                <a:schemeClr val="tx1"/>
              </a:solidFill>
            </a:endParaRPr>
          </a:p>
        </p:txBody>
      </p:sp>
      <p:pic>
        <p:nvPicPr>
          <p:cNvPr id="14" name="圖片 13">
            <a:extLst>
              <a:ext uri="{FF2B5EF4-FFF2-40B4-BE49-F238E27FC236}">
                <a16:creationId xmlns:a16="http://schemas.microsoft.com/office/drawing/2014/main" id="{CA649810-AC11-408B-A433-B5CC4F8DEC32}"/>
              </a:ext>
            </a:extLst>
          </p:cNvPr>
          <p:cNvPicPr>
            <a:picLocks noChangeAspect="1"/>
          </p:cNvPicPr>
          <p:nvPr/>
        </p:nvPicPr>
        <p:blipFill>
          <a:blip r:embed="rId3"/>
          <a:stretch>
            <a:fillRect/>
          </a:stretch>
        </p:blipFill>
        <p:spPr>
          <a:xfrm>
            <a:off x="2394942" y="939104"/>
            <a:ext cx="4354116" cy="3265292"/>
          </a:xfrm>
          <a:prstGeom prst="rect">
            <a:avLst/>
          </a:prstGeom>
        </p:spPr>
      </p:pic>
      <p:pic>
        <p:nvPicPr>
          <p:cNvPr id="15" name="圖片 14">
            <a:extLst>
              <a:ext uri="{FF2B5EF4-FFF2-40B4-BE49-F238E27FC236}">
                <a16:creationId xmlns:a16="http://schemas.microsoft.com/office/drawing/2014/main" id="{36568E8D-0300-4AED-92B5-290C32202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4942" y="2030308"/>
            <a:ext cx="4354116" cy="2174088"/>
          </a:xfrm>
          <a:prstGeom prst="rect">
            <a:avLst/>
          </a:prstGeom>
        </p:spPr>
      </p:pic>
    </p:spTree>
    <p:extLst>
      <p:ext uri="{BB962C8B-B14F-4D97-AF65-F5344CB8AC3E}">
        <p14:creationId xmlns:p14="http://schemas.microsoft.com/office/powerpoint/2010/main" val="25906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TextShape 1">
            <a:extLst>
              <a:ext uri="{FF2B5EF4-FFF2-40B4-BE49-F238E27FC236}">
                <a16:creationId xmlns:a16="http://schemas.microsoft.com/office/drawing/2014/main" id="{14DCDD5D-BD1F-43CB-8CC5-C00777357ACC}"/>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分群結果觀察－文字雲</a:t>
            </a:r>
            <a:endParaRPr lang="zh-TW" altLang="en-US" sz="3000" spc="-1" dirty="0">
              <a:solidFill>
                <a:srgbClr val="000000"/>
              </a:solidFill>
            </a:endParaRPr>
          </a:p>
        </p:txBody>
      </p:sp>
      <p:sp>
        <p:nvSpPr>
          <p:cNvPr id="8" name="Google Shape;200;p14">
            <a:extLst>
              <a:ext uri="{FF2B5EF4-FFF2-40B4-BE49-F238E27FC236}">
                <a16:creationId xmlns:a16="http://schemas.microsoft.com/office/drawing/2014/main" id="{F6170F03-7BDB-4323-9AC9-3CC80B8BFBCC}"/>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報告人：賴致傑</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3" name="投影片編號版面配置區 3">
            <a:extLst>
              <a:ext uri="{FF2B5EF4-FFF2-40B4-BE49-F238E27FC236}">
                <a16:creationId xmlns:a16="http://schemas.microsoft.com/office/drawing/2014/main" id="{630890C2-E9A8-495A-82F2-C9588A290A70}"/>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54</a:t>
            </a:r>
            <a:endParaRPr lang="zh-TW" altLang="en-US" b="1" dirty="0">
              <a:solidFill>
                <a:schemeClr val="tx1"/>
              </a:solidFill>
            </a:endParaRPr>
          </a:p>
        </p:txBody>
      </p:sp>
      <p:pic>
        <p:nvPicPr>
          <p:cNvPr id="9" name="圖片 8">
            <a:extLst>
              <a:ext uri="{FF2B5EF4-FFF2-40B4-BE49-F238E27FC236}">
                <a16:creationId xmlns:a16="http://schemas.microsoft.com/office/drawing/2014/main" id="{E66EE424-B787-4D70-A285-6AD05731B3BC}"/>
              </a:ext>
            </a:extLst>
          </p:cNvPr>
          <p:cNvPicPr>
            <a:picLocks noChangeAspect="1"/>
          </p:cNvPicPr>
          <p:nvPr/>
        </p:nvPicPr>
        <p:blipFill>
          <a:blip r:embed="rId3"/>
          <a:stretch>
            <a:fillRect/>
          </a:stretch>
        </p:blipFill>
        <p:spPr>
          <a:xfrm>
            <a:off x="795762" y="1251442"/>
            <a:ext cx="2589835" cy="2640616"/>
          </a:xfrm>
          <a:prstGeom prst="rect">
            <a:avLst/>
          </a:prstGeom>
        </p:spPr>
      </p:pic>
      <p:pic>
        <p:nvPicPr>
          <p:cNvPr id="10" name="圖片 9">
            <a:extLst>
              <a:ext uri="{FF2B5EF4-FFF2-40B4-BE49-F238E27FC236}">
                <a16:creationId xmlns:a16="http://schemas.microsoft.com/office/drawing/2014/main" id="{215759EB-538C-49EB-961B-BD0936D38CD2}"/>
              </a:ext>
            </a:extLst>
          </p:cNvPr>
          <p:cNvPicPr>
            <a:picLocks noChangeAspect="1"/>
          </p:cNvPicPr>
          <p:nvPr/>
        </p:nvPicPr>
        <p:blipFill>
          <a:blip r:embed="rId4"/>
          <a:stretch>
            <a:fillRect/>
          </a:stretch>
        </p:blipFill>
        <p:spPr>
          <a:xfrm>
            <a:off x="3293007" y="1256280"/>
            <a:ext cx="2574195" cy="2635778"/>
          </a:xfrm>
          <a:prstGeom prst="rect">
            <a:avLst/>
          </a:prstGeom>
        </p:spPr>
      </p:pic>
      <p:pic>
        <p:nvPicPr>
          <p:cNvPr id="11" name="圖片 10">
            <a:extLst>
              <a:ext uri="{FF2B5EF4-FFF2-40B4-BE49-F238E27FC236}">
                <a16:creationId xmlns:a16="http://schemas.microsoft.com/office/drawing/2014/main" id="{2542D3E6-320D-4264-A0AB-2E9424D66995}"/>
              </a:ext>
            </a:extLst>
          </p:cNvPr>
          <p:cNvPicPr>
            <a:picLocks noChangeAspect="1"/>
          </p:cNvPicPr>
          <p:nvPr/>
        </p:nvPicPr>
        <p:blipFill>
          <a:blip r:embed="rId5"/>
          <a:stretch>
            <a:fillRect/>
          </a:stretch>
        </p:blipFill>
        <p:spPr>
          <a:xfrm>
            <a:off x="5867202" y="1251442"/>
            <a:ext cx="2685387" cy="2554847"/>
          </a:xfrm>
          <a:prstGeom prst="rect">
            <a:avLst/>
          </a:prstGeom>
        </p:spPr>
      </p:pic>
      <p:sp>
        <p:nvSpPr>
          <p:cNvPr id="12" name="矩形 11">
            <a:extLst>
              <a:ext uri="{FF2B5EF4-FFF2-40B4-BE49-F238E27FC236}">
                <a16:creationId xmlns:a16="http://schemas.microsoft.com/office/drawing/2014/main" id="{68DA7947-A2BE-4FFD-8CDC-7C6765468C2B}"/>
              </a:ext>
            </a:extLst>
          </p:cNvPr>
          <p:cNvSpPr/>
          <p:nvPr/>
        </p:nvSpPr>
        <p:spPr>
          <a:xfrm>
            <a:off x="1078706" y="1738255"/>
            <a:ext cx="343966" cy="990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6" name="矩形 15">
            <a:extLst>
              <a:ext uri="{FF2B5EF4-FFF2-40B4-BE49-F238E27FC236}">
                <a16:creationId xmlns:a16="http://schemas.microsoft.com/office/drawing/2014/main" id="{8E093659-B0B9-4165-924E-DE8C4803A049}"/>
              </a:ext>
            </a:extLst>
          </p:cNvPr>
          <p:cNvSpPr/>
          <p:nvPr/>
        </p:nvSpPr>
        <p:spPr>
          <a:xfrm>
            <a:off x="2886075" y="2507455"/>
            <a:ext cx="264319" cy="585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7" name="矩形 16">
            <a:extLst>
              <a:ext uri="{FF2B5EF4-FFF2-40B4-BE49-F238E27FC236}">
                <a16:creationId xmlns:a16="http://schemas.microsoft.com/office/drawing/2014/main" id="{A8C9D3A5-2230-4B53-B854-B708866A97A1}"/>
              </a:ext>
            </a:extLst>
          </p:cNvPr>
          <p:cNvSpPr/>
          <p:nvPr/>
        </p:nvSpPr>
        <p:spPr>
          <a:xfrm>
            <a:off x="1839506" y="1678781"/>
            <a:ext cx="939413" cy="359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TW" altLang="en-US" sz="2400"/>
          </a:p>
        </p:txBody>
      </p:sp>
      <p:sp>
        <p:nvSpPr>
          <p:cNvPr id="18" name="矩形 17">
            <a:extLst>
              <a:ext uri="{FF2B5EF4-FFF2-40B4-BE49-F238E27FC236}">
                <a16:creationId xmlns:a16="http://schemas.microsoft.com/office/drawing/2014/main" id="{F049EBC9-2803-4F5D-8C63-DF95F1BCD439}"/>
              </a:ext>
            </a:extLst>
          </p:cNvPr>
          <p:cNvSpPr/>
          <p:nvPr/>
        </p:nvSpPr>
        <p:spPr>
          <a:xfrm>
            <a:off x="4343400" y="1871662"/>
            <a:ext cx="1250156" cy="40719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19" name="矩形 18">
            <a:extLst>
              <a:ext uri="{FF2B5EF4-FFF2-40B4-BE49-F238E27FC236}">
                <a16:creationId xmlns:a16="http://schemas.microsoft.com/office/drawing/2014/main" id="{B4CF64DE-E115-459D-AA3B-D76E3191E295}"/>
              </a:ext>
            </a:extLst>
          </p:cNvPr>
          <p:cNvSpPr/>
          <p:nvPr/>
        </p:nvSpPr>
        <p:spPr>
          <a:xfrm>
            <a:off x="3424040" y="2428875"/>
            <a:ext cx="288161" cy="42862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p>
        </p:txBody>
      </p:sp>
      <p:sp>
        <p:nvSpPr>
          <p:cNvPr id="20" name="矩形 19">
            <a:extLst>
              <a:ext uri="{FF2B5EF4-FFF2-40B4-BE49-F238E27FC236}">
                <a16:creationId xmlns:a16="http://schemas.microsoft.com/office/drawing/2014/main" id="{F802B327-2E6A-4701-92E7-A10B22C955BB}"/>
              </a:ext>
            </a:extLst>
          </p:cNvPr>
          <p:cNvSpPr/>
          <p:nvPr/>
        </p:nvSpPr>
        <p:spPr>
          <a:xfrm>
            <a:off x="7358063" y="1871662"/>
            <a:ext cx="480937" cy="24938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800">
              <a:solidFill>
                <a:srgbClr val="FFFF00"/>
              </a:solidFill>
            </a:endParaRPr>
          </a:p>
        </p:txBody>
      </p:sp>
    </p:spTree>
    <p:extLst>
      <p:ext uri="{BB962C8B-B14F-4D97-AF65-F5344CB8AC3E}">
        <p14:creationId xmlns:p14="http://schemas.microsoft.com/office/powerpoint/2010/main" val="4078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19"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報告人：賴致傑</a:t>
            </a:r>
            <a:endParaRPr lang="en-US" sz="1200" dirty="0">
              <a:solidFill>
                <a:schemeClr val="tx1"/>
              </a:solidFill>
            </a:endParaRPr>
          </a:p>
        </p:txBody>
      </p:sp>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55</a:t>
            </a:r>
            <a:endParaRPr lang="zh-TW" altLang="en-US" b="1" dirty="0">
              <a:solidFill>
                <a:schemeClr val="tx1"/>
              </a:solidFill>
            </a:endParaRPr>
          </a:p>
        </p:txBody>
      </p:sp>
      <p:pic>
        <p:nvPicPr>
          <p:cNvPr id="14" name="圖片 13">
            <a:extLst>
              <a:ext uri="{FF2B5EF4-FFF2-40B4-BE49-F238E27FC236}">
                <a16:creationId xmlns:a16="http://schemas.microsoft.com/office/drawing/2014/main" id="{138C0EEE-1B7F-4A2E-8962-F75BD0C5F701}"/>
              </a:ext>
            </a:extLst>
          </p:cNvPr>
          <p:cNvPicPr>
            <a:picLocks noChangeAspect="1"/>
          </p:cNvPicPr>
          <p:nvPr/>
        </p:nvPicPr>
        <p:blipFill>
          <a:blip r:embed="rId3"/>
          <a:stretch>
            <a:fillRect/>
          </a:stretch>
        </p:blipFill>
        <p:spPr>
          <a:xfrm>
            <a:off x="5195762" y="366170"/>
            <a:ext cx="1150389" cy="1144033"/>
          </a:xfrm>
          <a:prstGeom prst="rect">
            <a:avLst/>
          </a:prstGeom>
        </p:spPr>
      </p:pic>
      <p:pic>
        <p:nvPicPr>
          <p:cNvPr id="3" name="圖片 2">
            <a:extLst>
              <a:ext uri="{FF2B5EF4-FFF2-40B4-BE49-F238E27FC236}">
                <a16:creationId xmlns:a16="http://schemas.microsoft.com/office/drawing/2014/main" id="{BA4C40D0-4AB9-4F1F-9BB4-1B75C04C553D}"/>
              </a:ext>
            </a:extLst>
          </p:cNvPr>
          <p:cNvPicPr>
            <a:picLocks noChangeAspect="1"/>
          </p:cNvPicPr>
          <p:nvPr/>
        </p:nvPicPr>
        <p:blipFill>
          <a:blip r:embed="rId4"/>
          <a:stretch>
            <a:fillRect/>
          </a:stretch>
        </p:blipFill>
        <p:spPr>
          <a:xfrm>
            <a:off x="1304998" y="1079457"/>
            <a:ext cx="2764201" cy="1441516"/>
          </a:xfrm>
          <a:prstGeom prst="rect">
            <a:avLst/>
          </a:prstGeom>
        </p:spPr>
      </p:pic>
      <p:pic>
        <p:nvPicPr>
          <p:cNvPr id="7" name="圖片 6">
            <a:extLst>
              <a:ext uri="{FF2B5EF4-FFF2-40B4-BE49-F238E27FC236}">
                <a16:creationId xmlns:a16="http://schemas.microsoft.com/office/drawing/2014/main" id="{54625C5C-1A3E-4B00-A4A8-A17542A3B195}"/>
              </a:ext>
            </a:extLst>
          </p:cNvPr>
          <p:cNvPicPr>
            <a:picLocks noChangeAspect="1"/>
          </p:cNvPicPr>
          <p:nvPr/>
        </p:nvPicPr>
        <p:blipFill>
          <a:blip r:embed="rId5"/>
          <a:stretch>
            <a:fillRect/>
          </a:stretch>
        </p:blipFill>
        <p:spPr>
          <a:xfrm>
            <a:off x="1304998" y="2717755"/>
            <a:ext cx="2764201" cy="1047952"/>
          </a:xfrm>
          <a:prstGeom prst="rect">
            <a:avLst/>
          </a:prstGeom>
        </p:spPr>
      </p:pic>
      <p:pic>
        <p:nvPicPr>
          <p:cNvPr id="15" name="圖片 14">
            <a:extLst>
              <a:ext uri="{FF2B5EF4-FFF2-40B4-BE49-F238E27FC236}">
                <a16:creationId xmlns:a16="http://schemas.microsoft.com/office/drawing/2014/main" id="{8AE8EE28-A494-411D-B360-AA6298E73AB9}"/>
              </a:ext>
            </a:extLst>
          </p:cNvPr>
          <p:cNvPicPr>
            <a:picLocks noChangeAspect="1"/>
          </p:cNvPicPr>
          <p:nvPr/>
        </p:nvPicPr>
        <p:blipFill>
          <a:blip r:embed="rId6"/>
          <a:stretch>
            <a:fillRect/>
          </a:stretch>
        </p:blipFill>
        <p:spPr>
          <a:xfrm>
            <a:off x="1304998" y="3765707"/>
            <a:ext cx="2764202" cy="402401"/>
          </a:xfrm>
          <a:prstGeom prst="rect">
            <a:avLst/>
          </a:prstGeom>
        </p:spPr>
      </p:pic>
      <p:pic>
        <p:nvPicPr>
          <p:cNvPr id="19" name="圖片 18">
            <a:extLst>
              <a:ext uri="{FF2B5EF4-FFF2-40B4-BE49-F238E27FC236}">
                <a16:creationId xmlns:a16="http://schemas.microsoft.com/office/drawing/2014/main" id="{908B3998-348B-490A-B318-F1222DD43779}"/>
              </a:ext>
            </a:extLst>
          </p:cNvPr>
          <p:cNvPicPr>
            <a:picLocks noChangeAspect="1"/>
          </p:cNvPicPr>
          <p:nvPr/>
        </p:nvPicPr>
        <p:blipFill>
          <a:blip r:embed="rId7"/>
          <a:stretch>
            <a:fillRect/>
          </a:stretch>
        </p:blipFill>
        <p:spPr>
          <a:xfrm>
            <a:off x="4900967" y="2028824"/>
            <a:ext cx="1588243" cy="1850221"/>
          </a:xfrm>
          <a:prstGeom prst="rect">
            <a:avLst/>
          </a:prstGeom>
        </p:spPr>
      </p:pic>
      <p:pic>
        <p:nvPicPr>
          <p:cNvPr id="25" name="圖片 24">
            <a:extLst>
              <a:ext uri="{FF2B5EF4-FFF2-40B4-BE49-F238E27FC236}">
                <a16:creationId xmlns:a16="http://schemas.microsoft.com/office/drawing/2014/main" id="{B86D76EA-4F91-412B-B14B-B468B1DAB7F3}"/>
              </a:ext>
            </a:extLst>
          </p:cNvPr>
          <p:cNvPicPr>
            <a:picLocks noChangeAspect="1"/>
          </p:cNvPicPr>
          <p:nvPr/>
        </p:nvPicPr>
        <p:blipFill>
          <a:blip r:embed="rId8"/>
          <a:stretch>
            <a:fillRect/>
          </a:stretch>
        </p:blipFill>
        <p:spPr>
          <a:xfrm>
            <a:off x="6489211" y="2028824"/>
            <a:ext cx="1633284" cy="1850221"/>
          </a:xfrm>
          <a:prstGeom prst="rect">
            <a:avLst/>
          </a:prstGeom>
        </p:spPr>
      </p:pic>
    </p:spTree>
    <p:extLst>
      <p:ext uri="{BB962C8B-B14F-4D97-AF65-F5344CB8AC3E}">
        <p14:creationId xmlns:p14="http://schemas.microsoft.com/office/powerpoint/2010/main" val="140834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2999" y="975122"/>
            <a:ext cx="7007087" cy="1596628"/>
          </a:xfrm>
        </p:spPr>
        <p:txBody>
          <a:bodyPr/>
          <a:lstStyle/>
          <a:p>
            <a:pPr lvl="0"/>
            <a:r>
              <a:rPr lang="zh-TW" altLang="en-US" sz="3000" dirty="0">
                <a:solidFill>
                  <a:srgbClr val="002060"/>
                </a:solidFill>
                <a:latin typeface="微軟正黑體" panose="020B0604030504040204" pitchFamily="34" charset="-120"/>
                <a:ea typeface="微軟正黑體" panose="020B0604030504040204" pitchFamily="34" charset="-120"/>
              </a:rPr>
              <a:t>文字與</a:t>
            </a:r>
            <a:r>
              <a:rPr lang="zh-TW" altLang="en-US" sz="3000">
                <a:solidFill>
                  <a:srgbClr val="002060"/>
                </a:solidFill>
                <a:latin typeface="微軟正黑體" panose="020B0604030504040204" pitchFamily="34" charset="-120"/>
                <a:ea typeface="微軟正黑體" panose="020B0604030504040204" pitchFamily="34" charset="-120"/>
              </a:rPr>
              <a:t>影像處理－圖文爬蟲</a:t>
            </a:r>
            <a:r>
              <a:rPr lang="zh-TW" altLang="en-US" sz="3000" dirty="0">
                <a:solidFill>
                  <a:srgbClr val="002060"/>
                </a:solidFill>
                <a:latin typeface="微軟正黑體" panose="020B0604030504040204" pitchFamily="34" charset="-120"/>
                <a:ea typeface="微軟正黑體" panose="020B0604030504040204" pitchFamily="34" charset="-120"/>
              </a:rPr>
              <a:t>、文字探勘</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報告人｜鄭潔姒  張元宇</a:t>
            </a:r>
          </a:p>
        </p:txBody>
      </p:sp>
    </p:spTree>
    <p:extLst>
      <p:ext uri="{BB962C8B-B14F-4D97-AF65-F5344CB8AC3E}">
        <p14:creationId xmlns:p14="http://schemas.microsoft.com/office/powerpoint/2010/main" val="180991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報告人：鄭潔姒</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7"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000" kern="1200" spc="-1" dirty="0">
                <a:ea typeface="微軟正黑體" panose="020B0604030504040204" pitchFamily="34" charset="-120"/>
                <a:cs typeface="+mn-cs"/>
              </a:rPr>
              <a:t>MongoDB, HDFS</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495A46E1-3D6C-48BC-9353-BC802AECE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24" y="1201027"/>
            <a:ext cx="5281022" cy="2785510"/>
          </a:xfrm>
          <a:prstGeom prst="rect">
            <a:avLst/>
          </a:prstGeom>
        </p:spPr>
      </p:pic>
      <p:pic>
        <p:nvPicPr>
          <p:cNvPr id="10" name="圖片 9">
            <a:extLst>
              <a:ext uri="{FF2B5EF4-FFF2-40B4-BE49-F238E27FC236}">
                <a16:creationId xmlns:a16="http://schemas.microsoft.com/office/drawing/2014/main" id="{2611BEE2-F34B-4FF0-82E2-1E8FCCC42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48" y="3082911"/>
            <a:ext cx="1238782" cy="726361"/>
          </a:xfrm>
          <a:prstGeom prst="rect">
            <a:avLst/>
          </a:prstGeom>
        </p:spPr>
      </p:pic>
      <p:sp>
        <p:nvSpPr>
          <p:cNvPr id="11"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57</a:t>
            </a:r>
            <a:endParaRPr lang="zh-TW" altLang="en-US" b="1" dirty="0">
              <a:solidFill>
                <a:schemeClr val="tx1"/>
              </a:solidFill>
            </a:endParaRPr>
          </a:p>
        </p:txBody>
      </p:sp>
      <p:sp>
        <p:nvSpPr>
          <p:cNvPr id="12" name="流程圖: 程序 11">
            <a:extLst>
              <a:ext uri="{FF2B5EF4-FFF2-40B4-BE49-F238E27FC236}">
                <a16:creationId xmlns:a16="http://schemas.microsoft.com/office/drawing/2014/main" id="{853F8812-4F54-4D13-8A4B-8C88FC3B8234}"/>
              </a:ext>
            </a:extLst>
          </p:cNvPr>
          <p:cNvSpPr/>
          <p:nvPr/>
        </p:nvSpPr>
        <p:spPr>
          <a:xfrm>
            <a:off x="1700213" y="2657406"/>
            <a:ext cx="3993356" cy="726361"/>
          </a:xfrm>
          <a:prstGeom prst="flowChartProcess">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3" name="圖片 12">
            <a:extLst>
              <a:ext uri="{FF2B5EF4-FFF2-40B4-BE49-F238E27FC236}">
                <a16:creationId xmlns:a16="http://schemas.microsoft.com/office/drawing/2014/main" id="{2FC4C2B6-2DC2-41CC-A610-C760E0D60D33}"/>
              </a:ext>
            </a:extLst>
          </p:cNvPr>
          <p:cNvPicPr>
            <a:picLocks noChangeAspect="1"/>
          </p:cNvPicPr>
          <p:nvPr/>
        </p:nvPicPr>
        <p:blipFill>
          <a:blip r:embed="rId5"/>
          <a:stretch>
            <a:fillRect/>
          </a:stretch>
        </p:blipFill>
        <p:spPr>
          <a:xfrm>
            <a:off x="5811288" y="2795899"/>
            <a:ext cx="1274714" cy="1304018"/>
          </a:xfrm>
          <a:prstGeom prst="rect">
            <a:avLst/>
          </a:prstGeom>
        </p:spPr>
      </p:pic>
      <p:pic>
        <p:nvPicPr>
          <p:cNvPr id="15" name="圖片 14">
            <a:extLst>
              <a:ext uri="{FF2B5EF4-FFF2-40B4-BE49-F238E27FC236}">
                <a16:creationId xmlns:a16="http://schemas.microsoft.com/office/drawing/2014/main" id="{321E0225-925E-4617-916C-E35B7B10289D}"/>
              </a:ext>
            </a:extLst>
          </p:cNvPr>
          <p:cNvPicPr>
            <a:picLocks noChangeAspect="1"/>
          </p:cNvPicPr>
          <p:nvPr/>
        </p:nvPicPr>
        <p:blipFill>
          <a:blip r:embed="rId6"/>
          <a:stretch>
            <a:fillRect/>
          </a:stretch>
        </p:blipFill>
        <p:spPr>
          <a:xfrm>
            <a:off x="7235434" y="2794990"/>
            <a:ext cx="1295085" cy="1302201"/>
          </a:xfrm>
          <a:prstGeom prst="rect">
            <a:avLst/>
          </a:prstGeom>
        </p:spPr>
      </p:pic>
      <p:sp>
        <p:nvSpPr>
          <p:cNvPr id="16" name="流程圖: 程序 15">
            <a:extLst>
              <a:ext uri="{FF2B5EF4-FFF2-40B4-BE49-F238E27FC236}">
                <a16:creationId xmlns:a16="http://schemas.microsoft.com/office/drawing/2014/main" id="{318BA1A9-6235-4FCC-AEC2-EAE43C962905}"/>
              </a:ext>
            </a:extLst>
          </p:cNvPr>
          <p:cNvSpPr/>
          <p:nvPr/>
        </p:nvSpPr>
        <p:spPr>
          <a:xfrm>
            <a:off x="2050256" y="1180471"/>
            <a:ext cx="1400175" cy="526885"/>
          </a:xfrm>
          <a:prstGeom prst="flowChartProcess">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w="38100">
                <a:solidFill>
                  <a:prstClr val="black"/>
                </a:solidFill>
              </a:ln>
              <a:solidFill>
                <a:srgbClr val="F79646"/>
              </a:solidFill>
              <a:effectLst/>
              <a:uLnTx/>
              <a:uFillTx/>
              <a:latin typeface="Arial" panose="020B0604020202020204"/>
              <a:ea typeface="微軟正黑體" panose="020B0604030504040204" pitchFamily="34" charset="-120"/>
              <a:cs typeface="+mn-cs"/>
            </a:endParaRPr>
          </a:p>
        </p:txBody>
      </p:sp>
      <p:pic>
        <p:nvPicPr>
          <p:cNvPr id="17" name="圖片 16">
            <a:extLst>
              <a:ext uri="{FF2B5EF4-FFF2-40B4-BE49-F238E27FC236}">
                <a16:creationId xmlns:a16="http://schemas.microsoft.com/office/drawing/2014/main" id="{88BE5EEC-21C2-4815-AC5E-9D060AA6CEA5}"/>
              </a:ext>
            </a:extLst>
          </p:cNvPr>
          <p:cNvPicPr>
            <a:picLocks noChangeAspect="1"/>
          </p:cNvPicPr>
          <p:nvPr/>
        </p:nvPicPr>
        <p:blipFill>
          <a:blip r:embed="rId7"/>
          <a:stretch>
            <a:fillRect/>
          </a:stretch>
        </p:blipFill>
        <p:spPr>
          <a:xfrm>
            <a:off x="572751" y="1243642"/>
            <a:ext cx="1338373" cy="1302201"/>
          </a:xfrm>
          <a:prstGeom prst="rect">
            <a:avLst/>
          </a:prstGeom>
        </p:spPr>
      </p:pic>
    </p:spTree>
    <p:extLst>
      <p:ext uri="{BB962C8B-B14F-4D97-AF65-F5344CB8AC3E}">
        <p14:creationId xmlns:p14="http://schemas.microsoft.com/office/powerpoint/2010/main" val="244419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noProof="0" dirty="0">
                <a:ea typeface="微軟正黑體" panose="020B0604030504040204" pitchFamily="34" charset="-120"/>
                <a:cs typeface="+mn-cs"/>
              </a:rPr>
              <a:t>文章、圖片</a:t>
            </a: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資料爬蟲</a:t>
            </a: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資料來源</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動態網頁爬蟲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圖片爬蟲</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58</a:t>
            </a:r>
            <a:endParaRPr lang="zh-TW" altLang="en-US" b="1" dirty="0">
              <a:solidFill>
                <a:schemeClr val="tx1"/>
              </a:solidFill>
            </a:endParaRPr>
          </a:p>
        </p:txBody>
      </p:sp>
      <p:sp>
        <p:nvSpPr>
          <p:cNvPr id="8" name="Google Shape;200;p14">
            <a:extLst>
              <a:ext uri="{FF2B5EF4-FFF2-40B4-BE49-F238E27FC236}">
                <a16:creationId xmlns:a16="http://schemas.microsoft.com/office/drawing/2014/main" id="{EA74A82B-A458-4064-9303-83ECD5D2AF3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報告人：鄭潔姒</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326603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需要哪些資料</a:t>
            </a:r>
            <a:r>
              <a:rPr lang="zh-TW" altLang="en-US" sz="3000" spc="-1" dirty="0"/>
              <a:t>？</a:t>
            </a:r>
            <a:endParaRPr lang="zh-TW" altLang="en-US" sz="3000" spc="-1" dirty="0">
              <a:solidFill>
                <a:srgbClr val="000000"/>
              </a:solidFill>
            </a:endParaRP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256388" y="1489027"/>
            <a:ext cx="2584098" cy="1285621"/>
          </a:xfrm>
          <a:prstGeom prst="rect">
            <a:avLst/>
          </a:prstGeom>
          <a:noFill/>
          <a:ln>
            <a:noFill/>
          </a:ln>
        </p:spPr>
        <p:txBody>
          <a:bodyPr tIns="91440" bIns="91440">
            <a:noAutofit/>
          </a:bodyPr>
          <a:lstStyle/>
          <a:p>
            <a:pPr marL="230400" lvl="0" indent="-230400">
              <a:lnSpc>
                <a:spcPct val="150000"/>
              </a:lnSpc>
              <a:buFont typeface="Arial" panose="020B0604020202020204" pitchFamily="34" charset="0"/>
              <a:buChar char="•"/>
            </a:pPr>
            <a:r>
              <a:rPr lang="zh-TW" altLang="en-US" sz="1600" dirty="0">
                <a:solidFill>
                  <a:srgbClr val="C0504D">
                    <a:lumMod val="50000"/>
                  </a:srgbClr>
                </a:solidFill>
              </a:rPr>
              <a:t>上妝教學：教學文章</a:t>
            </a:r>
            <a:endParaRPr lang="en-US" altLang="zh-TW" sz="1600" dirty="0">
              <a:solidFill>
                <a:srgbClr val="C0504D">
                  <a:lumMod val="50000"/>
                </a:srgbClr>
              </a:solidFill>
            </a:endParaRPr>
          </a:p>
          <a:p>
            <a:pPr marL="230400" lvl="0" indent="-230400">
              <a:lnSpc>
                <a:spcPct val="150000"/>
              </a:lnSpc>
              <a:buFont typeface="Arial" panose="020B0604020202020204" pitchFamily="34" charset="0"/>
              <a:buChar char="•"/>
            </a:pPr>
            <a:r>
              <a:rPr lang="zh-TW" altLang="en-US" sz="1600" dirty="0">
                <a:solidFill>
                  <a:srgbClr val="C0504D">
                    <a:lumMod val="50000"/>
                  </a:srgbClr>
                </a:solidFill>
              </a:rPr>
              <a:t>情境推薦：論壇文章</a:t>
            </a:r>
            <a:endParaRPr lang="en-US" altLang="zh-TW" sz="1600" dirty="0">
              <a:solidFill>
                <a:srgbClr val="C0504D">
                  <a:lumMod val="50000"/>
                </a:srgbClr>
              </a:solidFill>
            </a:endParaRPr>
          </a:p>
          <a:p>
            <a:pPr marL="230400" lvl="0" indent="-230400">
              <a:lnSpc>
                <a:spcPct val="150000"/>
              </a:lnSpc>
              <a:buFont typeface="Arial" panose="020B0604020202020204" pitchFamily="34" charset="0"/>
              <a:buChar char="•"/>
            </a:pPr>
            <a:r>
              <a:rPr lang="zh-TW" altLang="en-US" sz="1600" dirty="0">
                <a:solidFill>
                  <a:srgbClr val="C0504D">
                    <a:lumMod val="50000"/>
                  </a:srgbClr>
                </a:solidFill>
              </a:rPr>
              <a:t>模擬上妝：美妝圖片</a:t>
            </a:r>
            <a:endParaRPr lang="en-US" sz="1600" strike="noStrike" spc="-1" dirty="0">
              <a:solidFill>
                <a:srgbClr val="000000"/>
              </a:solidFill>
              <a:latin typeface="Arial"/>
            </a:endParaRPr>
          </a:p>
        </p:txBody>
      </p:sp>
      <p:grpSp>
        <p:nvGrpSpPr>
          <p:cNvPr id="15" name="群組 14">
            <a:extLst>
              <a:ext uri="{FF2B5EF4-FFF2-40B4-BE49-F238E27FC236}">
                <a16:creationId xmlns:a16="http://schemas.microsoft.com/office/drawing/2014/main" id="{A8B8B507-5D8C-4C94-8A46-2193503A0760}"/>
              </a:ext>
            </a:extLst>
          </p:cNvPr>
          <p:cNvGrpSpPr/>
          <p:nvPr/>
        </p:nvGrpSpPr>
        <p:grpSpPr>
          <a:xfrm>
            <a:off x="5241048" y="938995"/>
            <a:ext cx="1180718" cy="2893882"/>
            <a:chOff x="3452813" y="278487"/>
            <a:chExt cx="3451236" cy="10352465"/>
          </a:xfrm>
        </p:grpSpPr>
        <p:sp>
          <p:nvSpPr>
            <p:cNvPr id="16" name="Freeform 550">
              <a:extLst>
                <a:ext uri="{FF2B5EF4-FFF2-40B4-BE49-F238E27FC236}">
                  <a16:creationId xmlns:a16="http://schemas.microsoft.com/office/drawing/2014/main" id="{8E4AB1AE-F628-44FA-B807-2C2E20374036}"/>
                </a:ext>
              </a:extLst>
            </p:cNvPr>
            <p:cNvSpPr>
              <a:spLocks/>
            </p:cNvSpPr>
            <p:nvPr/>
          </p:nvSpPr>
          <p:spPr bwMode="auto">
            <a:xfrm>
              <a:off x="4320595" y="1292971"/>
              <a:ext cx="1715672" cy="2096104"/>
            </a:xfrm>
            <a:custGeom>
              <a:avLst/>
              <a:gdLst>
                <a:gd name="T0" fmla="*/ 253 w 584"/>
                <a:gd name="T1" fmla="*/ 653 h 713"/>
                <a:gd name="T2" fmla="*/ 230 w 584"/>
                <a:gd name="T3" fmla="*/ 591 h 713"/>
                <a:gd name="T4" fmla="*/ 4 w 584"/>
                <a:gd name="T5" fmla="*/ 313 h 713"/>
                <a:gd name="T6" fmla="*/ 260 w 584"/>
                <a:gd name="T7" fmla="*/ 4 h 713"/>
                <a:gd name="T8" fmla="*/ 575 w 584"/>
                <a:gd name="T9" fmla="*/ 357 h 713"/>
                <a:gd name="T10" fmla="*/ 457 w 584"/>
                <a:gd name="T11" fmla="*/ 579 h 713"/>
                <a:gd name="T12" fmla="*/ 449 w 584"/>
                <a:gd name="T13" fmla="*/ 645 h 713"/>
                <a:gd name="T14" fmla="*/ 253 w 584"/>
                <a:gd name="T15" fmla="*/ 653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 h="713">
                  <a:moveTo>
                    <a:pt x="253" y="653"/>
                  </a:moveTo>
                  <a:cubicBezTo>
                    <a:pt x="230" y="591"/>
                    <a:pt x="230" y="591"/>
                    <a:pt x="230" y="591"/>
                  </a:cubicBezTo>
                  <a:cubicBezTo>
                    <a:pt x="230" y="591"/>
                    <a:pt x="0" y="509"/>
                    <a:pt x="4" y="313"/>
                  </a:cubicBezTo>
                  <a:cubicBezTo>
                    <a:pt x="8" y="117"/>
                    <a:pt x="174" y="8"/>
                    <a:pt x="260" y="4"/>
                  </a:cubicBezTo>
                  <a:cubicBezTo>
                    <a:pt x="346" y="0"/>
                    <a:pt x="584" y="28"/>
                    <a:pt x="575" y="357"/>
                  </a:cubicBezTo>
                  <a:cubicBezTo>
                    <a:pt x="575" y="357"/>
                    <a:pt x="553" y="488"/>
                    <a:pt x="457" y="579"/>
                  </a:cubicBezTo>
                  <a:cubicBezTo>
                    <a:pt x="449" y="645"/>
                    <a:pt x="449" y="645"/>
                    <a:pt x="449" y="645"/>
                  </a:cubicBezTo>
                  <a:cubicBezTo>
                    <a:pt x="449" y="645"/>
                    <a:pt x="375" y="713"/>
                    <a:pt x="253" y="653"/>
                  </a:cubicBezTo>
                  <a:close/>
                </a:path>
              </a:pathLst>
            </a:custGeom>
            <a:solidFill>
              <a:srgbClr val="FF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51">
              <a:extLst>
                <a:ext uri="{FF2B5EF4-FFF2-40B4-BE49-F238E27FC236}">
                  <a16:creationId xmlns:a16="http://schemas.microsoft.com/office/drawing/2014/main" id="{C47FCC28-D1DB-4743-99D1-3CE927FA8143}"/>
                </a:ext>
              </a:extLst>
            </p:cNvPr>
            <p:cNvSpPr>
              <a:spLocks/>
            </p:cNvSpPr>
            <p:nvPr/>
          </p:nvSpPr>
          <p:spPr bwMode="auto">
            <a:xfrm>
              <a:off x="4417567" y="1375025"/>
              <a:ext cx="1215889" cy="672593"/>
            </a:xfrm>
            <a:custGeom>
              <a:avLst/>
              <a:gdLst>
                <a:gd name="T0" fmla="*/ 324 w 414"/>
                <a:gd name="T1" fmla="*/ 41 h 229"/>
                <a:gd name="T2" fmla="*/ 414 w 414"/>
                <a:gd name="T3" fmla="*/ 54 h 229"/>
                <a:gd name="T4" fmla="*/ 231 w 414"/>
                <a:gd name="T5" fmla="*/ 2 h 229"/>
                <a:gd name="T6" fmla="*/ 0 w 414"/>
                <a:gd name="T7" fmla="*/ 229 h 229"/>
                <a:gd name="T8" fmla="*/ 324 w 414"/>
                <a:gd name="T9" fmla="*/ 41 h 229"/>
              </a:gdLst>
              <a:ahLst/>
              <a:cxnLst>
                <a:cxn ang="0">
                  <a:pos x="T0" y="T1"/>
                </a:cxn>
                <a:cxn ang="0">
                  <a:pos x="T2" y="T3"/>
                </a:cxn>
                <a:cxn ang="0">
                  <a:pos x="T4" y="T5"/>
                </a:cxn>
                <a:cxn ang="0">
                  <a:pos x="T6" y="T7"/>
                </a:cxn>
                <a:cxn ang="0">
                  <a:pos x="T8" y="T9"/>
                </a:cxn>
              </a:cxnLst>
              <a:rect l="0" t="0" r="r" b="b"/>
              <a:pathLst>
                <a:path w="414" h="229">
                  <a:moveTo>
                    <a:pt x="324" y="41"/>
                  </a:moveTo>
                  <a:cubicBezTo>
                    <a:pt x="355" y="42"/>
                    <a:pt x="386" y="46"/>
                    <a:pt x="414" y="54"/>
                  </a:cubicBezTo>
                  <a:cubicBezTo>
                    <a:pt x="349" y="6"/>
                    <a:pt x="272" y="0"/>
                    <a:pt x="231" y="2"/>
                  </a:cubicBezTo>
                  <a:cubicBezTo>
                    <a:pt x="162" y="5"/>
                    <a:pt x="38" y="85"/>
                    <a:pt x="0" y="229"/>
                  </a:cubicBezTo>
                  <a:cubicBezTo>
                    <a:pt x="69" y="116"/>
                    <a:pt x="190" y="40"/>
                    <a:pt x="324" y="41"/>
                  </a:cubicBez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52">
              <a:extLst>
                <a:ext uri="{FF2B5EF4-FFF2-40B4-BE49-F238E27FC236}">
                  <a16:creationId xmlns:a16="http://schemas.microsoft.com/office/drawing/2014/main" id="{D3286C03-F346-45A4-996E-4D8803C1D14B}"/>
                </a:ext>
              </a:extLst>
            </p:cNvPr>
            <p:cNvSpPr>
              <a:spLocks/>
            </p:cNvSpPr>
            <p:nvPr/>
          </p:nvSpPr>
          <p:spPr bwMode="auto">
            <a:xfrm>
              <a:off x="4320595" y="1730591"/>
              <a:ext cx="1719402" cy="1658483"/>
            </a:xfrm>
            <a:custGeom>
              <a:avLst/>
              <a:gdLst>
                <a:gd name="T0" fmla="*/ 535 w 585"/>
                <a:gd name="T1" fmla="*/ 0 h 564"/>
                <a:gd name="T2" fmla="*/ 564 w 585"/>
                <a:gd name="T3" fmla="*/ 124 h 564"/>
                <a:gd name="T4" fmla="*/ 286 w 585"/>
                <a:gd name="T5" fmla="*/ 394 h 564"/>
                <a:gd name="T6" fmla="*/ 15 w 585"/>
                <a:gd name="T7" fmla="*/ 117 h 564"/>
                <a:gd name="T8" fmla="*/ 21 w 585"/>
                <a:gd name="T9" fmla="*/ 67 h 564"/>
                <a:gd name="T10" fmla="*/ 4 w 585"/>
                <a:gd name="T11" fmla="*/ 164 h 564"/>
                <a:gd name="T12" fmla="*/ 230 w 585"/>
                <a:gd name="T13" fmla="*/ 442 h 564"/>
                <a:gd name="T14" fmla="*/ 253 w 585"/>
                <a:gd name="T15" fmla="*/ 504 h 564"/>
                <a:gd name="T16" fmla="*/ 449 w 585"/>
                <a:gd name="T17" fmla="*/ 496 h 564"/>
                <a:gd name="T18" fmla="*/ 457 w 585"/>
                <a:gd name="T19" fmla="*/ 430 h 564"/>
                <a:gd name="T20" fmla="*/ 575 w 585"/>
                <a:gd name="T21" fmla="*/ 208 h 564"/>
                <a:gd name="T22" fmla="*/ 535 w 585"/>
                <a:gd name="T23"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5" h="564">
                  <a:moveTo>
                    <a:pt x="535" y="0"/>
                  </a:moveTo>
                  <a:cubicBezTo>
                    <a:pt x="554" y="38"/>
                    <a:pt x="564" y="80"/>
                    <a:pt x="564" y="124"/>
                  </a:cubicBezTo>
                  <a:cubicBezTo>
                    <a:pt x="562" y="273"/>
                    <a:pt x="436" y="396"/>
                    <a:pt x="286" y="394"/>
                  </a:cubicBezTo>
                  <a:cubicBezTo>
                    <a:pt x="137" y="393"/>
                    <a:pt x="14" y="267"/>
                    <a:pt x="15" y="117"/>
                  </a:cubicBezTo>
                  <a:cubicBezTo>
                    <a:pt x="15" y="100"/>
                    <a:pt x="17" y="84"/>
                    <a:pt x="21" y="67"/>
                  </a:cubicBezTo>
                  <a:cubicBezTo>
                    <a:pt x="11" y="97"/>
                    <a:pt x="5" y="129"/>
                    <a:pt x="4" y="164"/>
                  </a:cubicBezTo>
                  <a:cubicBezTo>
                    <a:pt x="0" y="360"/>
                    <a:pt x="230" y="442"/>
                    <a:pt x="230" y="442"/>
                  </a:cubicBezTo>
                  <a:cubicBezTo>
                    <a:pt x="253" y="504"/>
                    <a:pt x="253" y="504"/>
                    <a:pt x="253" y="504"/>
                  </a:cubicBezTo>
                  <a:cubicBezTo>
                    <a:pt x="375" y="564"/>
                    <a:pt x="449" y="496"/>
                    <a:pt x="449" y="496"/>
                  </a:cubicBezTo>
                  <a:cubicBezTo>
                    <a:pt x="457" y="430"/>
                    <a:pt x="457" y="430"/>
                    <a:pt x="457" y="430"/>
                  </a:cubicBezTo>
                  <a:cubicBezTo>
                    <a:pt x="562" y="341"/>
                    <a:pt x="575" y="208"/>
                    <a:pt x="575" y="208"/>
                  </a:cubicBezTo>
                  <a:cubicBezTo>
                    <a:pt x="585" y="108"/>
                    <a:pt x="562" y="51"/>
                    <a:pt x="535" y="0"/>
                  </a:cubicBezTo>
                  <a:close/>
                </a:path>
              </a:pathLst>
            </a:custGeom>
            <a:solidFill>
              <a:srgbClr val="EFB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53">
              <a:extLst>
                <a:ext uri="{FF2B5EF4-FFF2-40B4-BE49-F238E27FC236}">
                  <a16:creationId xmlns:a16="http://schemas.microsoft.com/office/drawing/2014/main" id="{71F960B9-B52A-4FD4-98F5-887C61B1D0A3}"/>
                </a:ext>
              </a:extLst>
            </p:cNvPr>
            <p:cNvSpPr>
              <a:spLocks/>
            </p:cNvSpPr>
            <p:nvPr/>
          </p:nvSpPr>
          <p:spPr bwMode="auto">
            <a:xfrm>
              <a:off x="4967080" y="2127185"/>
              <a:ext cx="663891" cy="1064214"/>
            </a:xfrm>
            <a:custGeom>
              <a:avLst/>
              <a:gdLst>
                <a:gd name="T0" fmla="*/ 205 w 226"/>
                <a:gd name="T1" fmla="*/ 140 h 362"/>
                <a:gd name="T2" fmla="*/ 138 w 226"/>
                <a:gd name="T3" fmla="*/ 137 h 362"/>
                <a:gd name="T4" fmla="*/ 122 w 226"/>
                <a:gd name="T5" fmla="*/ 175 h 362"/>
                <a:gd name="T6" fmla="*/ 172 w 226"/>
                <a:gd name="T7" fmla="*/ 177 h 362"/>
                <a:gd name="T8" fmla="*/ 171 w 226"/>
                <a:gd name="T9" fmla="*/ 260 h 362"/>
                <a:gd name="T10" fmla="*/ 169 w 226"/>
                <a:gd name="T11" fmla="*/ 338 h 362"/>
                <a:gd name="T12" fmla="*/ 186 w 226"/>
                <a:gd name="T13" fmla="*/ 339 h 362"/>
                <a:gd name="T14" fmla="*/ 188 w 226"/>
                <a:gd name="T15" fmla="*/ 222 h 362"/>
                <a:gd name="T16" fmla="*/ 189 w 226"/>
                <a:gd name="T17" fmla="*/ 179 h 362"/>
                <a:gd name="T18" fmla="*/ 211 w 226"/>
                <a:gd name="T19" fmla="*/ 163 h 362"/>
                <a:gd name="T20" fmla="*/ 222 w 226"/>
                <a:gd name="T21" fmla="*/ 135 h 362"/>
                <a:gd name="T22" fmla="*/ 210 w 226"/>
                <a:gd name="T23" fmla="*/ 42 h 362"/>
                <a:gd name="T24" fmla="*/ 182 w 226"/>
                <a:gd name="T25" fmla="*/ 17 h 362"/>
                <a:gd name="T26" fmla="*/ 163 w 226"/>
                <a:gd name="T27" fmla="*/ 51 h 362"/>
                <a:gd name="T28" fmla="*/ 110 w 226"/>
                <a:gd name="T29" fmla="*/ 14 h 362"/>
                <a:gd name="T30" fmla="*/ 81 w 226"/>
                <a:gd name="T31" fmla="*/ 68 h 362"/>
                <a:gd name="T32" fmla="*/ 37 w 226"/>
                <a:gd name="T33" fmla="*/ 25 h 362"/>
                <a:gd name="T34" fmla="*/ 3 w 226"/>
                <a:gd name="T35" fmla="*/ 78 h 362"/>
                <a:gd name="T36" fmla="*/ 20 w 226"/>
                <a:gd name="T37" fmla="*/ 156 h 362"/>
                <a:gd name="T38" fmla="*/ 54 w 226"/>
                <a:gd name="T39" fmla="*/ 218 h 362"/>
                <a:gd name="T40" fmla="*/ 109 w 226"/>
                <a:gd name="T41" fmla="*/ 232 h 362"/>
                <a:gd name="T42" fmla="*/ 121 w 226"/>
                <a:gd name="T43" fmla="*/ 249 h 362"/>
                <a:gd name="T44" fmla="*/ 123 w 226"/>
                <a:gd name="T45" fmla="*/ 278 h 362"/>
                <a:gd name="T46" fmla="*/ 127 w 226"/>
                <a:gd name="T47" fmla="*/ 338 h 362"/>
                <a:gd name="T48" fmla="*/ 141 w 226"/>
                <a:gd name="T49" fmla="*/ 300 h 362"/>
                <a:gd name="T50" fmla="*/ 142 w 226"/>
                <a:gd name="T51" fmla="*/ 243 h 362"/>
                <a:gd name="T52" fmla="*/ 137 w 226"/>
                <a:gd name="T53" fmla="*/ 214 h 362"/>
                <a:gd name="T54" fmla="*/ 109 w 226"/>
                <a:gd name="T55" fmla="*/ 219 h 362"/>
                <a:gd name="T56" fmla="*/ 33 w 226"/>
                <a:gd name="T57" fmla="*/ 149 h 362"/>
                <a:gd name="T58" fmla="*/ 49 w 226"/>
                <a:gd name="T59" fmla="*/ 47 h 362"/>
                <a:gd name="T60" fmla="*/ 75 w 226"/>
                <a:gd name="T61" fmla="*/ 91 h 362"/>
                <a:gd name="T62" fmla="*/ 107 w 226"/>
                <a:gd name="T63" fmla="*/ 68 h 362"/>
                <a:gd name="T64" fmla="*/ 130 w 226"/>
                <a:gd name="T65" fmla="*/ 33 h 362"/>
                <a:gd name="T66" fmla="*/ 169 w 226"/>
                <a:gd name="T67" fmla="*/ 77 h 362"/>
                <a:gd name="T68" fmla="*/ 187 w 226"/>
                <a:gd name="T69" fmla="*/ 45 h 362"/>
                <a:gd name="T70" fmla="*/ 204 w 226"/>
                <a:gd name="T71" fmla="*/ 76 h 362"/>
                <a:gd name="T72" fmla="*/ 208 w 226"/>
                <a:gd name="T73" fmla="*/ 122 h 362"/>
                <a:gd name="T74" fmla="*/ 205 w 226"/>
                <a:gd name="T75" fmla="*/ 14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6" h="362">
                  <a:moveTo>
                    <a:pt x="205" y="140"/>
                  </a:moveTo>
                  <a:cubicBezTo>
                    <a:pt x="183" y="134"/>
                    <a:pt x="160" y="131"/>
                    <a:pt x="138" y="137"/>
                  </a:cubicBezTo>
                  <a:cubicBezTo>
                    <a:pt x="122" y="142"/>
                    <a:pt x="101" y="161"/>
                    <a:pt x="122" y="175"/>
                  </a:cubicBezTo>
                  <a:cubicBezTo>
                    <a:pt x="125" y="177"/>
                    <a:pt x="172" y="180"/>
                    <a:pt x="172" y="177"/>
                  </a:cubicBezTo>
                  <a:cubicBezTo>
                    <a:pt x="170" y="202"/>
                    <a:pt x="171" y="260"/>
                    <a:pt x="171" y="260"/>
                  </a:cubicBezTo>
                  <a:cubicBezTo>
                    <a:pt x="171" y="260"/>
                    <a:pt x="168" y="310"/>
                    <a:pt x="169" y="338"/>
                  </a:cubicBezTo>
                  <a:cubicBezTo>
                    <a:pt x="172" y="339"/>
                    <a:pt x="183" y="341"/>
                    <a:pt x="186" y="339"/>
                  </a:cubicBezTo>
                  <a:cubicBezTo>
                    <a:pt x="189" y="301"/>
                    <a:pt x="187" y="261"/>
                    <a:pt x="188" y="222"/>
                  </a:cubicBezTo>
                  <a:cubicBezTo>
                    <a:pt x="188" y="212"/>
                    <a:pt x="184" y="188"/>
                    <a:pt x="189" y="179"/>
                  </a:cubicBezTo>
                  <a:cubicBezTo>
                    <a:pt x="194" y="171"/>
                    <a:pt x="204" y="169"/>
                    <a:pt x="211" y="163"/>
                  </a:cubicBezTo>
                  <a:cubicBezTo>
                    <a:pt x="219" y="156"/>
                    <a:pt x="221" y="145"/>
                    <a:pt x="222" y="135"/>
                  </a:cubicBezTo>
                  <a:cubicBezTo>
                    <a:pt x="226" y="103"/>
                    <a:pt x="222" y="72"/>
                    <a:pt x="210" y="42"/>
                  </a:cubicBezTo>
                  <a:cubicBezTo>
                    <a:pt x="206" y="31"/>
                    <a:pt x="197" y="11"/>
                    <a:pt x="182" y="17"/>
                  </a:cubicBezTo>
                  <a:cubicBezTo>
                    <a:pt x="170" y="22"/>
                    <a:pt x="168" y="41"/>
                    <a:pt x="163" y="51"/>
                  </a:cubicBezTo>
                  <a:cubicBezTo>
                    <a:pt x="158" y="27"/>
                    <a:pt x="136" y="0"/>
                    <a:pt x="110" y="14"/>
                  </a:cubicBezTo>
                  <a:cubicBezTo>
                    <a:pt x="96" y="21"/>
                    <a:pt x="85" y="53"/>
                    <a:pt x="81" y="68"/>
                  </a:cubicBezTo>
                  <a:cubicBezTo>
                    <a:pt x="74" y="50"/>
                    <a:pt x="61" y="22"/>
                    <a:pt x="37" y="25"/>
                  </a:cubicBezTo>
                  <a:cubicBezTo>
                    <a:pt x="18" y="27"/>
                    <a:pt x="5" y="60"/>
                    <a:pt x="3" y="78"/>
                  </a:cubicBezTo>
                  <a:cubicBezTo>
                    <a:pt x="0" y="105"/>
                    <a:pt x="7" y="130"/>
                    <a:pt x="20" y="156"/>
                  </a:cubicBezTo>
                  <a:cubicBezTo>
                    <a:pt x="30" y="176"/>
                    <a:pt x="36" y="203"/>
                    <a:pt x="54" y="218"/>
                  </a:cubicBezTo>
                  <a:cubicBezTo>
                    <a:pt x="70" y="232"/>
                    <a:pt x="88" y="229"/>
                    <a:pt x="109" y="232"/>
                  </a:cubicBezTo>
                  <a:cubicBezTo>
                    <a:pt x="121" y="234"/>
                    <a:pt x="120" y="237"/>
                    <a:pt x="121" y="249"/>
                  </a:cubicBezTo>
                  <a:cubicBezTo>
                    <a:pt x="122" y="259"/>
                    <a:pt x="122" y="269"/>
                    <a:pt x="123" y="278"/>
                  </a:cubicBezTo>
                  <a:cubicBezTo>
                    <a:pt x="125" y="294"/>
                    <a:pt x="118" y="325"/>
                    <a:pt x="127" y="338"/>
                  </a:cubicBezTo>
                  <a:cubicBezTo>
                    <a:pt x="142" y="362"/>
                    <a:pt x="141" y="308"/>
                    <a:pt x="141" y="300"/>
                  </a:cubicBezTo>
                  <a:cubicBezTo>
                    <a:pt x="142" y="281"/>
                    <a:pt x="142" y="262"/>
                    <a:pt x="142" y="243"/>
                  </a:cubicBezTo>
                  <a:cubicBezTo>
                    <a:pt x="142" y="236"/>
                    <a:pt x="144" y="218"/>
                    <a:pt x="137" y="214"/>
                  </a:cubicBezTo>
                  <a:cubicBezTo>
                    <a:pt x="131" y="210"/>
                    <a:pt x="116" y="218"/>
                    <a:pt x="109" y="219"/>
                  </a:cubicBezTo>
                  <a:cubicBezTo>
                    <a:pt x="68" y="221"/>
                    <a:pt x="44" y="181"/>
                    <a:pt x="33" y="149"/>
                  </a:cubicBezTo>
                  <a:cubicBezTo>
                    <a:pt x="28" y="134"/>
                    <a:pt x="6" y="29"/>
                    <a:pt x="49" y="47"/>
                  </a:cubicBezTo>
                  <a:cubicBezTo>
                    <a:pt x="63" y="54"/>
                    <a:pt x="66" y="79"/>
                    <a:pt x="75" y="91"/>
                  </a:cubicBezTo>
                  <a:cubicBezTo>
                    <a:pt x="92" y="111"/>
                    <a:pt x="101" y="82"/>
                    <a:pt x="107" y="68"/>
                  </a:cubicBezTo>
                  <a:cubicBezTo>
                    <a:pt x="111" y="60"/>
                    <a:pt x="114" y="38"/>
                    <a:pt x="130" y="33"/>
                  </a:cubicBezTo>
                  <a:cubicBezTo>
                    <a:pt x="146" y="29"/>
                    <a:pt x="156" y="82"/>
                    <a:pt x="169" y="77"/>
                  </a:cubicBezTo>
                  <a:cubicBezTo>
                    <a:pt x="185" y="71"/>
                    <a:pt x="180" y="56"/>
                    <a:pt x="187" y="45"/>
                  </a:cubicBezTo>
                  <a:cubicBezTo>
                    <a:pt x="200" y="25"/>
                    <a:pt x="203" y="64"/>
                    <a:pt x="204" y="76"/>
                  </a:cubicBezTo>
                  <a:cubicBezTo>
                    <a:pt x="206" y="92"/>
                    <a:pt x="208" y="107"/>
                    <a:pt x="208" y="122"/>
                  </a:cubicBezTo>
                  <a:lnTo>
                    <a:pt x="205" y="140"/>
                  </a:lnTo>
                  <a:close/>
                </a:path>
              </a:pathLst>
            </a:custGeom>
            <a:solidFill>
              <a:srgbClr val="FFD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54">
              <a:extLst>
                <a:ext uri="{FF2B5EF4-FFF2-40B4-BE49-F238E27FC236}">
                  <a16:creationId xmlns:a16="http://schemas.microsoft.com/office/drawing/2014/main" id="{43439505-B345-4B1C-91B5-DE17E00B4B15}"/>
                </a:ext>
              </a:extLst>
            </p:cNvPr>
            <p:cNvSpPr>
              <a:spLocks/>
            </p:cNvSpPr>
            <p:nvPr/>
          </p:nvSpPr>
          <p:spPr bwMode="auto">
            <a:xfrm>
              <a:off x="5257998" y="2130915"/>
              <a:ext cx="185243" cy="134270"/>
            </a:xfrm>
            <a:custGeom>
              <a:avLst/>
              <a:gdLst>
                <a:gd name="T0" fmla="*/ 28 w 63"/>
                <a:gd name="T1" fmla="*/ 10 h 46"/>
                <a:gd name="T2" fmla="*/ 52 w 63"/>
                <a:gd name="T3" fmla="*/ 31 h 46"/>
                <a:gd name="T4" fmla="*/ 63 w 63"/>
                <a:gd name="T5" fmla="*/ 46 h 46"/>
                <a:gd name="T6" fmla="*/ 11 w 63"/>
                <a:gd name="T7" fmla="*/ 13 h 46"/>
                <a:gd name="T8" fmla="*/ 0 w 63"/>
                <a:gd name="T9" fmla="*/ 23 h 46"/>
                <a:gd name="T10" fmla="*/ 28 w 63"/>
                <a:gd name="T11" fmla="*/ 10 h 46"/>
              </a:gdLst>
              <a:ahLst/>
              <a:cxnLst>
                <a:cxn ang="0">
                  <a:pos x="T0" y="T1"/>
                </a:cxn>
                <a:cxn ang="0">
                  <a:pos x="T2" y="T3"/>
                </a:cxn>
                <a:cxn ang="0">
                  <a:pos x="T4" y="T5"/>
                </a:cxn>
                <a:cxn ang="0">
                  <a:pos x="T6" y="T7"/>
                </a:cxn>
                <a:cxn ang="0">
                  <a:pos x="T8" y="T9"/>
                </a:cxn>
                <a:cxn ang="0">
                  <a:pos x="T10" y="T11"/>
                </a:cxn>
              </a:cxnLst>
              <a:rect l="0" t="0" r="r" b="b"/>
              <a:pathLst>
                <a:path w="63" h="46">
                  <a:moveTo>
                    <a:pt x="28" y="10"/>
                  </a:moveTo>
                  <a:cubicBezTo>
                    <a:pt x="42" y="11"/>
                    <a:pt x="47" y="20"/>
                    <a:pt x="52" y="31"/>
                  </a:cubicBezTo>
                  <a:cubicBezTo>
                    <a:pt x="53" y="32"/>
                    <a:pt x="58" y="44"/>
                    <a:pt x="63" y="46"/>
                  </a:cubicBezTo>
                  <a:cubicBezTo>
                    <a:pt x="57" y="24"/>
                    <a:pt x="36" y="0"/>
                    <a:pt x="11" y="13"/>
                  </a:cubicBezTo>
                  <a:cubicBezTo>
                    <a:pt x="7" y="15"/>
                    <a:pt x="3" y="18"/>
                    <a:pt x="0" y="23"/>
                  </a:cubicBezTo>
                  <a:cubicBezTo>
                    <a:pt x="8" y="15"/>
                    <a:pt x="18" y="10"/>
                    <a:pt x="28" y="10"/>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55">
              <a:extLst>
                <a:ext uri="{FF2B5EF4-FFF2-40B4-BE49-F238E27FC236}">
                  <a16:creationId xmlns:a16="http://schemas.microsoft.com/office/drawing/2014/main" id="{5D846BAC-B054-41A5-B245-39F43B742256}"/>
                </a:ext>
              </a:extLst>
            </p:cNvPr>
            <p:cNvSpPr>
              <a:spLocks/>
            </p:cNvSpPr>
            <p:nvPr/>
          </p:nvSpPr>
          <p:spPr bwMode="auto">
            <a:xfrm>
              <a:off x="5448214" y="2154537"/>
              <a:ext cx="144216" cy="119351"/>
            </a:xfrm>
            <a:custGeom>
              <a:avLst/>
              <a:gdLst>
                <a:gd name="T0" fmla="*/ 4 w 49"/>
                <a:gd name="T1" fmla="*/ 34 h 41"/>
                <a:gd name="T2" fmla="*/ 7 w 49"/>
                <a:gd name="T3" fmla="*/ 25 h 41"/>
                <a:gd name="T4" fmla="*/ 13 w 49"/>
                <a:gd name="T5" fmla="*/ 15 h 41"/>
                <a:gd name="T6" fmla="*/ 49 w 49"/>
                <a:gd name="T7" fmla="*/ 41 h 41"/>
                <a:gd name="T8" fmla="*/ 46 w 49"/>
                <a:gd name="T9" fmla="*/ 33 h 41"/>
                <a:gd name="T10" fmla="*/ 18 w 49"/>
                <a:gd name="T11" fmla="*/ 8 h 41"/>
                <a:gd name="T12" fmla="*/ 0 w 49"/>
                <a:gd name="T13" fmla="*/ 39 h 41"/>
                <a:gd name="T14" fmla="*/ 4 w 49"/>
                <a:gd name="T15" fmla="*/ 3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1">
                  <a:moveTo>
                    <a:pt x="4" y="34"/>
                  </a:moveTo>
                  <a:cubicBezTo>
                    <a:pt x="5" y="31"/>
                    <a:pt x="6" y="28"/>
                    <a:pt x="7" y="25"/>
                  </a:cubicBezTo>
                  <a:cubicBezTo>
                    <a:pt x="8" y="21"/>
                    <a:pt x="10" y="18"/>
                    <a:pt x="13" y="15"/>
                  </a:cubicBezTo>
                  <a:cubicBezTo>
                    <a:pt x="29" y="0"/>
                    <a:pt x="43" y="25"/>
                    <a:pt x="49" y="41"/>
                  </a:cubicBezTo>
                  <a:cubicBezTo>
                    <a:pt x="48" y="38"/>
                    <a:pt x="47" y="36"/>
                    <a:pt x="46" y="33"/>
                  </a:cubicBezTo>
                  <a:cubicBezTo>
                    <a:pt x="42" y="22"/>
                    <a:pt x="33" y="2"/>
                    <a:pt x="18" y="8"/>
                  </a:cubicBezTo>
                  <a:cubicBezTo>
                    <a:pt x="7" y="12"/>
                    <a:pt x="4" y="28"/>
                    <a:pt x="0" y="39"/>
                  </a:cubicBezTo>
                  <a:cubicBezTo>
                    <a:pt x="2" y="39"/>
                    <a:pt x="3" y="37"/>
                    <a:pt x="4" y="34"/>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56">
              <a:extLst>
                <a:ext uri="{FF2B5EF4-FFF2-40B4-BE49-F238E27FC236}">
                  <a16:creationId xmlns:a16="http://schemas.microsoft.com/office/drawing/2014/main" id="{151F625E-8A7C-484D-A421-FA89EA324828}"/>
                </a:ext>
              </a:extLst>
            </p:cNvPr>
            <p:cNvSpPr>
              <a:spLocks/>
            </p:cNvSpPr>
            <p:nvPr/>
          </p:nvSpPr>
          <p:spPr bwMode="auto">
            <a:xfrm>
              <a:off x="4967080" y="2191834"/>
              <a:ext cx="416486" cy="999566"/>
            </a:xfrm>
            <a:custGeom>
              <a:avLst/>
              <a:gdLst>
                <a:gd name="T0" fmla="*/ 142 w 142"/>
                <a:gd name="T1" fmla="*/ 235 h 340"/>
                <a:gd name="T2" fmla="*/ 140 w 142"/>
                <a:gd name="T3" fmla="*/ 233 h 340"/>
                <a:gd name="T4" fmla="*/ 124 w 142"/>
                <a:gd name="T5" fmla="*/ 201 h 340"/>
                <a:gd name="T6" fmla="*/ 91 w 142"/>
                <a:gd name="T7" fmla="*/ 198 h 340"/>
                <a:gd name="T8" fmla="*/ 46 w 142"/>
                <a:gd name="T9" fmla="*/ 178 h 340"/>
                <a:gd name="T10" fmla="*/ 21 w 142"/>
                <a:gd name="T11" fmla="*/ 122 h 340"/>
                <a:gd name="T12" fmla="*/ 9 w 142"/>
                <a:gd name="T13" fmla="*/ 75 h 340"/>
                <a:gd name="T14" fmla="*/ 8 w 142"/>
                <a:gd name="T15" fmla="*/ 74 h 340"/>
                <a:gd name="T16" fmla="*/ 29 w 142"/>
                <a:gd name="T17" fmla="*/ 14 h 340"/>
                <a:gd name="T18" fmla="*/ 77 w 142"/>
                <a:gd name="T19" fmla="*/ 38 h 340"/>
                <a:gd name="T20" fmla="*/ 77 w 142"/>
                <a:gd name="T21" fmla="*/ 37 h 340"/>
                <a:gd name="T22" fmla="*/ 37 w 142"/>
                <a:gd name="T23" fmla="*/ 3 h 340"/>
                <a:gd name="T24" fmla="*/ 3 w 142"/>
                <a:gd name="T25" fmla="*/ 56 h 340"/>
                <a:gd name="T26" fmla="*/ 20 w 142"/>
                <a:gd name="T27" fmla="*/ 134 h 340"/>
                <a:gd name="T28" fmla="*/ 54 w 142"/>
                <a:gd name="T29" fmla="*/ 196 h 340"/>
                <a:gd name="T30" fmla="*/ 109 w 142"/>
                <a:gd name="T31" fmla="*/ 210 h 340"/>
                <a:gd name="T32" fmla="*/ 121 w 142"/>
                <a:gd name="T33" fmla="*/ 227 h 340"/>
                <a:gd name="T34" fmla="*/ 123 w 142"/>
                <a:gd name="T35" fmla="*/ 256 h 340"/>
                <a:gd name="T36" fmla="*/ 127 w 142"/>
                <a:gd name="T37" fmla="*/ 316 h 340"/>
                <a:gd name="T38" fmla="*/ 141 w 142"/>
                <a:gd name="T39" fmla="*/ 278 h 340"/>
                <a:gd name="T40" fmla="*/ 142 w 142"/>
                <a:gd name="T41" fmla="*/ 23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340">
                  <a:moveTo>
                    <a:pt x="142" y="235"/>
                  </a:moveTo>
                  <a:cubicBezTo>
                    <a:pt x="141" y="235"/>
                    <a:pt x="140" y="234"/>
                    <a:pt x="140" y="233"/>
                  </a:cubicBezTo>
                  <a:cubicBezTo>
                    <a:pt x="138" y="222"/>
                    <a:pt x="138" y="205"/>
                    <a:pt x="124" y="201"/>
                  </a:cubicBezTo>
                  <a:cubicBezTo>
                    <a:pt x="113" y="199"/>
                    <a:pt x="102" y="199"/>
                    <a:pt x="91" y="198"/>
                  </a:cubicBezTo>
                  <a:cubicBezTo>
                    <a:pt x="74" y="196"/>
                    <a:pt x="56" y="193"/>
                    <a:pt x="46" y="178"/>
                  </a:cubicBezTo>
                  <a:cubicBezTo>
                    <a:pt x="33" y="161"/>
                    <a:pt x="28" y="142"/>
                    <a:pt x="21" y="122"/>
                  </a:cubicBezTo>
                  <a:cubicBezTo>
                    <a:pt x="16" y="107"/>
                    <a:pt x="10" y="91"/>
                    <a:pt x="9" y="75"/>
                  </a:cubicBezTo>
                  <a:cubicBezTo>
                    <a:pt x="8" y="75"/>
                    <a:pt x="8" y="74"/>
                    <a:pt x="8" y="74"/>
                  </a:cubicBezTo>
                  <a:cubicBezTo>
                    <a:pt x="8" y="53"/>
                    <a:pt x="5" y="23"/>
                    <a:pt x="29" y="14"/>
                  </a:cubicBezTo>
                  <a:cubicBezTo>
                    <a:pt x="54" y="5"/>
                    <a:pt x="62" y="24"/>
                    <a:pt x="77" y="38"/>
                  </a:cubicBezTo>
                  <a:cubicBezTo>
                    <a:pt x="77" y="38"/>
                    <a:pt x="77" y="37"/>
                    <a:pt x="77" y="37"/>
                  </a:cubicBezTo>
                  <a:cubicBezTo>
                    <a:pt x="70" y="20"/>
                    <a:pt x="57" y="0"/>
                    <a:pt x="37" y="3"/>
                  </a:cubicBezTo>
                  <a:cubicBezTo>
                    <a:pt x="18" y="5"/>
                    <a:pt x="5" y="38"/>
                    <a:pt x="3" y="56"/>
                  </a:cubicBezTo>
                  <a:cubicBezTo>
                    <a:pt x="0" y="83"/>
                    <a:pt x="7" y="108"/>
                    <a:pt x="20" y="134"/>
                  </a:cubicBezTo>
                  <a:cubicBezTo>
                    <a:pt x="30" y="154"/>
                    <a:pt x="36" y="181"/>
                    <a:pt x="54" y="196"/>
                  </a:cubicBezTo>
                  <a:cubicBezTo>
                    <a:pt x="70" y="210"/>
                    <a:pt x="88" y="207"/>
                    <a:pt x="109" y="210"/>
                  </a:cubicBezTo>
                  <a:cubicBezTo>
                    <a:pt x="121" y="212"/>
                    <a:pt x="120" y="215"/>
                    <a:pt x="121" y="227"/>
                  </a:cubicBezTo>
                  <a:cubicBezTo>
                    <a:pt x="122" y="237"/>
                    <a:pt x="122" y="247"/>
                    <a:pt x="123" y="256"/>
                  </a:cubicBezTo>
                  <a:cubicBezTo>
                    <a:pt x="125" y="272"/>
                    <a:pt x="118" y="303"/>
                    <a:pt x="127" y="316"/>
                  </a:cubicBezTo>
                  <a:cubicBezTo>
                    <a:pt x="142" y="340"/>
                    <a:pt x="141" y="286"/>
                    <a:pt x="141" y="278"/>
                  </a:cubicBezTo>
                  <a:cubicBezTo>
                    <a:pt x="142" y="264"/>
                    <a:pt x="142" y="249"/>
                    <a:pt x="142" y="235"/>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57">
              <a:extLst>
                <a:ext uri="{FF2B5EF4-FFF2-40B4-BE49-F238E27FC236}">
                  <a16:creationId xmlns:a16="http://schemas.microsoft.com/office/drawing/2014/main" id="{CF1CA8AD-EC79-4C97-9948-227AB8EFD1B1}"/>
                </a:ext>
              </a:extLst>
            </p:cNvPr>
            <p:cNvSpPr>
              <a:spLocks/>
            </p:cNvSpPr>
            <p:nvPr/>
          </p:nvSpPr>
          <p:spPr bwMode="auto">
            <a:xfrm>
              <a:off x="5460646" y="2551130"/>
              <a:ext cx="152919" cy="578107"/>
            </a:xfrm>
            <a:custGeom>
              <a:avLst/>
              <a:gdLst>
                <a:gd name="T0" fmla="*/ 8 w 52"/>
                <a:gd name="T1" fmla="*/ 33 h 197"/>
                <a:gd name="T2" fmla="*/ 4 w 52"/>
                <a:gd name="T3" fmla="*/ 34 h 197"/>
                <a:gd name="T4" fmla="*/ 4 w 52"/>
                <a:gd name="T5" fmla="*/ 37 h 197"/>
                <a:gd name="T6" fmla="*/ 8 w 52"/>
                <a:gd name="T7" fmla="*/ 41 h 197"/>
                <a:gd name="T8" fmla="*/ 10 w 52"/>
                <a:gd name="T9" fmla="*/ 153 h 197"/>
                <a:gd name="T10" fmla="*/ 2 w 52"/>
                <a:gd name="T11" fmla="*/ 153 h 197"/>
                <a:gd name="T12" fmla="*/ 2 w 52"/>
                <a:gd name="T13" fmla="*/ 134 h 197"/>
                <a:gd name="T14" fmla="*/ 1 w 52"/>
                <a:gd name="T15" fmla="*/ 194 h 197"/>
                <a:gd name="T16" fmla="*/ 18 w 52"/>
                <a:gd name="T17" fmla="*/ 195 h 197"/>
                <a:gd name="T18" fmla="*/ 20 w 52"/>
                <a:gd name="T19" fmla="*/ 78 h 197"/>
                <a:gd name="T20" fmla="*/ 21 w 52"/>
                <a:gd name="T21" fmla="*/ 35 h 197"/>
                <a:gd name="T22" fmla="*/ 43 w 52"/>
                <a:gd name="T23" fmla="*/ 19 h 197"/>
                <a:gd name="T24" fmla="*/ 52 w 52"/>
                <a:gd name="T25" fmla="*/ 0 h 197"/>
                <a:gd name="T26" fmla="*/ 8 w 52"/>
                <a:gd name="T27" fmla="*/ 3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97">
                  <a:moveTo>
                    <a:pt x="8" y="33"/>
                  </a:moveTo>
                  <a:cubicBezTo>
                    <a:pt x="7" y="33"/>
                    <a:pt x="5" y="34"/>
                    <a:pt x="4" y="34"/>
                  </a:cubicBezTo>
                  <a:cubicBezTo>
                    <a:pt x="4" y="35"/>
                    <a:pt x="4" y="36"/>
                    <a:pt x="4" y="37"/>
                  </a:cubicBezTo>
                  <a:cubicBezTo>
                    <a:pt x="6" y="37"/>
                    <a:pt x="8" y="39"/>
                    <a:pt x="8" y="41"/>
                  </a:cubicBezTo>
                  <a:cubicBezTo>
                    <a:pt x="7" y="79"/>
                    <a:pt x="10" y="116"/>
                    <a:pt x="10" y="153"/>
                  </a:cubicBezTo>
                  <a:cubicBezTo>
                    <a:pt x="10" y="158"/>
                    <a:pt x="2" y="158"/>
                    <a:pt x="2" y="153"/>
                  </a:cubicBezTo>
                  <a:cubicBezTo>
                    <a:pt x="2" y="147"/>
                    <a:pt x="2" y="140"/>
                    <a:pt x="2" y="134"/>
                  </a:cubicBezTo>
                  <a:cubicBezTo>
                    <a:pt x="1" y="150"/>
                    <a:pt x="0" y="176"/>
                    <a:pt x="1" y="194"/>
                  </a:cubicBezTo>
                  <a:cubicBezTo>
                    <a:pt x="4" y="195"/>
                    <a:pt x="15" y="197"/>
                    <a:pt x="18" y="195"/>
                  </a:cubicBezTo>
                  <a:cubicBezTo>
                    <a:pt x="21" y="157"/>
                    <a:pt x="19" y="117"/>
                    <a:pt x="20" y="78"/>
                  </a:cubicBezTo>
                  <a:cubicBezTo>
                    <a:pt x="20" y="68"/>
                    <a:pt x="16" y="44"/>
                    <a:pt x="21" y="35"/>
                  </a:cubicBezTo>
                  <a:cubicBezTo>
                    <a:pt x="26" y="27"/>
                    <a:pt x="36" y="25"/>
                    <a:pt x="43" y="19"/>
                  </a:cubicBezTo>
                  <a:cubicBezTo>
                    <a:pt x="48" y="14"/>
                    <a:pt x="51" y="7"/>
                    <a:pt x="52" y="0"/>
                  </a:cubicBezTo>
                  <a:cubicBezTo>
                    <a:pt x="46" y="17"/>
                    <a:pt x="32" y="30"/>
                    <a:pt x="8" y="33"/>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58">
              <a:extLst>
                <a:ext uri="{FF2B5EF4-FFF2-40B4-BE49-F238E27FC236}">
                  <a16:creationId xmlns:a16="http://schemas.microsoft.com/office/drawing/2014/main" id="{CBC90792-AE62-48D6-8B22-7F7ACAF99950}"/>
                </a:ext>
              </a:extLst>
            </p:cNvPr>
            <p:cNvSpPr>
              <a:spLocks/>
            </p:cNvSpPr>
            <p:nvPr/>
          </p:nvSpPr>
          <p:spPr bwMode="auto">
            <a:xfrm>
              <a:off x="5328863" y="2751292"/>
              <a:ext cx="54703" cy="49730"/>
            </a:xfrm>
            <a:custGeom>
              <a:avLst/>
              <a:gdLst>
                <a:gd name="T0" fmla="*/ 19 w 19"/>
                <a:gd name="T1" fmla="*/ 17 h 17"/>
                <a:gd name="T2" fmla="*/ 14 w 19"/>
                <a:gd name="T3" fmla="*/ 2 h 17"/>
                <a:gd name="T4" fmla="*/ 0 w 19"/>
                <a:gd name="T5" fmla="*/ 3 h 17"/>
                <a:gd name="T6" fmla="*/ 11 w 19"/>
                <a:gd name="T7" fmla="*/ 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cubicBezTo>
                    <a:pt x="19" y="11"/>
                    <a:pt x="18" y="4"/>
                    <a:pt x="14" y="2"/>
                  </a:cubicBezTo>
                  <a:cubicBezTo>
                    <a:pt x="11" y="0"/>
                    <a:pt x="5" y="1"/>
                    <a:pt x="0" y="3"/>
                  </a:cubicBezTo>
                  <a:cubicBezTo>
                    <a:pt x="4" y="4"/>
                    <a:pt x="7" y="5"/>
                    <a:pt x="11" y="7"/>
                  </a:cubicBezTo>
                  <a:cubicBezTo>
                    <a:pt x="15" y="9"/>
                    <a:pt x="17" y="13"/>
                    <a:pt x="19" y="17"/>
                  </a:cubicBezTo>
                  <a:close/>
                </a:path>
              </a:pathLst>
            </a:custGeom>
            <a:solidFill>
              <a:srgbClr val="EFC6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59">
              <a:extLst>
                <a:ext uri="{FF2B5EF4-FFF2-40B4-BE49-F238E27FC236}">
                  <a16:creationId xmlns:a16="http://schemas.microsoft.com/office/drawing/2014/main" id="{FC881222-520A-4E43-A38A-4301E995BC03}"/>
                </a:ext>
              </a:extLst>
            </p:cNvPr>
            <p:cNvSpPr>
              <a:spLocks/>
            </p:cNvSpPr>
            <p:nvPr/>
          </p:nvSpPr>
          <p:spPr bwMode="auto">
            <a:xfrm>
              <a:off x="4952161" y="2958913"/>
              <a:ext cx="793188" cy="540810"/>
            </a:xfrm>
            <a:custGeom>
              <a:avLst/>
              <a:gdLst>
                <a:gd name="T0" fmla="*/ 15 w 270"/>
                <a:gd name="T1" fmla="*/ 24 h 184"/>
                <a:gd name="T2" fmla="*/ 17 w 270"/>
                <a:gd name="T3" fmla="*/ 48 h 184"/>
                <a:gd name="T4" fmla="*/ 10 w 270"/>
                <a:gd name="T5" fmla="*/ 57 h 184"/>
                <a:gd name="T6" fmla="*/ 24 w 270"/>
                <a:gd name="T7" fmla="*/ 78 h 184"/>
                <a:gd name="T8" fmla="*/ 28 w 270"/>
                <a:gd name="T9" fmla="*/ 106 h 184"/>
                <a:gd name="T10" fmla="*/ 23 w 270"/>
                <a:gd name="T11" fmla="*/ 134 h 184"/>
                <a:gd name="T12" fmla="*/ 49 w 270"/>
                <a:gd name="T13" fmla="*/ 171 h 184"/>
                <a:gd name="T14" fmla="*/ 112 w 270"/>
                <a:gd name="T15" fmla="*/ 178 h 184"/>
                <a:gd name="T16" fmla="*/ 235 w 270"/>
                <a:gd name="T17" fmla="*/ 161 h 184"/>
                <a:gd name="T18" fmla="*/ 242 w 270"/>
                <a:gd name="T19" fmla="*/ 121 h 184"/>
                <a:gd name="T20" fmla="*/ 246 w 270"/>
                <a:gd name="T21" fmla="*/ 93 h 184"/>
                <a:gd name="T22" fmla="*/ 244 w 270"/>
                <a:gd name="T23" fmla="*/ 61 h 184"/>
                <a:gd name="T24" fmla="*/ 246 w 270"/>
                <a:gd name="T25" fmla="*/ 26 h 184"/>
                <a:gd name="T26" fmla="*/ 253 w 270"/>
                <a:gd name="T27" fmla="*/ 1 h 184"/>
                <a:gd name="T28" fmla="*/ 15 w 270"/>
                <a:gd name="T29" fmla="*/ 2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0" h="184">
                  <a:moveTo>
                    <a:pt x="15" y="24"/>
                  </a:moveTo>
                  <a:cubicBezTo>
                    <a:pt x="0" y="21"/>
                    <a:pt x="5" y="44"/>
                    <a:pt x="17" y="48"/>
                  </a:cubicBezTo>
                  <a:cubicBezTo>
                    <a:pt x="15" y="48"/>
                    <a:pt x="11" y="52"/>
                    <a:pt x="10" y="57"/>
                  </a:cubicBezTo>
                  <a:cubicBezTo>
                    <a:pt x="10" y="62"/>
                    <a:pt x="9" y="79"/>
                    <a:pt x="24" y="78"/>
                  </a:cubicBezTo>
                  <a:cubicBezTo>
                    <a:pt x="9" y="83"/>
                    <a:pt x="17" y="101"/>
                    <a:pt x="28" y="106"/>
                  </a:cubicBezTo>
                  <a:cubicBezTo>
                    <a:pt x="14" y="108"/>
                    <a:pt x="12" y="126"/>
                    <a:pt x="23" y="134"/>
                  </a:cubicBezTo>
                  <a:cubicBezTo>
                    <a:pt x="4" y="145"/>
                    <a:pt x="39" y="168"/>
                    <a:pt x="49" y="171"/>
                  </a:cubicBezTo>
                  <a:cubicBezTo>
                    <a:pt x="69" y="177"/>
                    <a:pt x="90" y="177"/>
                    <a:pt x="112" y="178"/>
                  </a:cubicBezTo>
                  <a:cubicBezTo>
                    <a:pt x="152" y="178"/>
                    <a:pt x="200" y="184"/>
                    <a:pt x="235" y="161"/>
                  </a:cubicBezTo>
                  <a:cubicBezTo>
                    <a:pt x="247" y="152"/>
                    <a:pt x="270" y="128"/>
                    <a:pt x="242" y="121"/>
                  </a:cubicBezTo>
                  <a:cubicBezTo>
                    <a:pt x="251" y="117"/>
                    <a:pt x="264" y="91"/>
                    <a:pt x="246" y="93"/>
                  </a:cubicBezTo>
                  <a:cubicBezTo>
                    <a:pt x="262" y="87"/>
                    <a:pt x="256" y="68"/>
                    <a:pt x="244" y="61"/>
                  </a:cubicBezTo>
                  <a:cubicBezTo>
                    <a:pt x="257" y="58"/>
                    <a:pt x="265" y="26"/>
                    <a:pt x="246" y="26"/>
                  </a:cubicBezTo>
                  <a:cubicBezTo>
                    <a:pt x="262" y="23"/>
                    <a:pt x="261" y="0"/>
                    <a:pt x="253" y="1"/>
                  </a:cubicBezTo>
                  <a:cubicBezTo>
                    <a:pt x="245" y="2"/>
                    <a:pt x="170" y="55"/>
                    <a:pt x="15" y="24"/>
                  </a:cubicBezTo>
                  <a:close/>
                </a:path>
              </a:pathLst>
            </a:custGeom>
            <a:solidFill>
              <a:srgbClr val="D3D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60">
              <a:extLst>
                <a:ext uri="{FF2B5EF4-FFF2-40B4-BE49-F238E27FC236}">
                  <a16:creationId xmlns:a16="http://schemas.microsoft.com/office/drawing/2014/main" id="{651D66AD-CCD0-48B9-8953-BC9F587ED38F}"/>
                </a:ext>
              </a:extLst>
            </p:cNvPr>
            <p:cNvSpPr>
              <a:spLocks/>
            </p:cNvSpPr>
            <p:nvPr/>
          </p:nvSpPr>
          <p:spPr bwMode="auto">
            <a:xfrm>
              <a:off x="5019296" y="3314480"/>
              <a:ext cx="643999" cy="118108"/>
            </a:xfrm>
            <a:custGeom>
              <a:avLst/>
              <a:gdLst>
                <a:gd name="T0" fmla="*/ 0 w 219"/>
                <a:gd name="T1" fmla="*/ 13 h 40"/>
                <a:gd name="T2" fmla="*/ 47 w 219"/>
                <a:gd name="T3" fmla="*/ 30 h 40"/>
                <a:gd name="T4" fmla="*/ 219 w 219"/>
                <a:gd name="T5" fmla="*/ 0 h 40"/>
                <a:gd name="T6" fmla="*/ 0 w 219"/>
                <a:gd name="T7" fmla="*/ 13 h 40"/>
              </a:gdLst>
              <a:ahLst/>
              <a:cxnLst>
                <a:cxn ang="0">
                  <a:pos x="T0" y="T1"/>
                </a:cxn>
                <a:cxn ang="0">
                  <a:pos x="T2" y="T3"/>
                </a:cxn>
                <a:cxn ang="0">
                  <a:pos x="T4" y="T5"/>
                </a:cxn>
                <a:cxn ang="0">
                  <a:pos x="T6" y="T7"/>
                </a:cxn>
              </a:cxnLst>
              <a:rect l="0" t="0" r="r" b="b"/>
              <a:pathLst>
                <a:path w="219" h="40">
                  <a:moveTo>
                    <a:pt x="0" y="13"/>
                  </a:moveTo>
                  <a:cubicBezTo>
                    <a:pt x="0" y="13"/>
                    <a:pt x="11" y="23"/>
                    <a:pt x="47" y="30"/>
                  </a:cubicBezTo>
                  <a:cubicBezTo>
                    <a:pt x="98" y="39"/>
                    <a:pt x="184" y="40"/>
                    <a:pt x="219" y="0"/>
                  </a:cubicBezTo>
                  <a:cubicBezTo>
                    <a:pt x="219" y="0"/>
                    <a:pt x="161" y="40"/>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61">
              <a:extLst>
                <a:ext uri="{FF2B5EF4-FFF2-40B4-BE49-F238E27FC236}">
                  <a16:creationId xmlns:a16="http://schemas.microsoft.com/office/drawing/2014/main" id="{3C55C25A-09D2-4BAD-9A2F-F48EB323ED4E}"/>
                </a:ext>
              </a:extLst>
            </p:cNvPr>
            <p:cNvSpPr>
              <a:spLocks/>
            </p:cNvSpPr>
            <p:nvPr/>
          </p:nvSpPr>
          <p:spPr bwMode="auto">
            <a:xfrm>
              <a:off x="5034215" y="3232426"/>
              <a:ext cx="641512" cy="126811"/>
            </a:xfrm>
            <a:custGeom>
              <a:avLst/>
              <a:gdLst>
                <a:gd name="T0" fmla="*/ 0 w 218"/>
                <a:gd name="T1" fmla="*/ 13 h 43"/>
                <a:gd name="T2" fmla="*/ 218 w 218"/>
                <a:gd name="T3" fmla="*/ 0 h 43"/>
                <a:gd name="T4" fmla="*/ 0 w 218"/>
                <a:gd name="T5" fmla="*/ 13 h 43"/>
              </a:gdLst>
              <a:ahLst/>
              <a:cxnLst>
                <a:cxn ang="0">
                  <a:pos x="T0" y="T1"/>
                </a:cxn>
                <a:cxn ang="0">
                  <a:pos x="T2" y="T3"/>
                </a:cxn>
                <a:cxn ang="0">
                  <a:pos x="T4" y="T5"/>
                </a:cxn>
              </a:cxnLst>
              <a:rect l="0" t="0" r="r" b="b"/>
              <a:pathLst>
                <a:path w="218" h="43">
                  <a:moveTo>
                    <a:pt x="0" y="13"/>
                  </a:moveTo>
                  <a:cubicBezTo>
                    <a:pt x="0" y="13"/>
                    <a:pt x="154" y="43"/>
                    <a:pt x="218" y="0"/>
                  </a:cubicBezTo>
                  <a:cubicBezTo>
                    <a:pt x="218" y="0"/>
                    <a:pt x="168" y="22"/>
                    <a:pt x="0" y="13"/>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2">
              <a:extLst>
                <a:ext uri="{FF2B5EF4-FFF2-40B4-BE49-F238E27FC236}">
                  <a16:creationId xmlns:a16="http://schemas.microsoft.com/office/drawing/2014/main" id="{5EFAED09-B2C9-486B-9401-C6978B3986DE}"/>
                </a:ext>
              </a:extLst>
            </p:cNvPr>
            <p:cNvSpPr>
              <a:spLocks/>
            </p:cNvSpPr>
            <p:nvPr/>
          </p:nvSpPr>
          <p:spPr bwMode="auto">
            <a:xfrm>
              <a:off x="5023026" y="3139183"/>
              <a:ext cx="646485" cy="129297"/>
            </a:xfrm>
            <a:custGeom>
              <a:avLst/>
              <a:gdLst>
                <a:gd name="T0" fmla="*/ 0 w 220"/>
                <a:gd name="T1" fmla="*/ 17 h 44"/>
                <a:gd name="T2" fmla="*/ 220 w 220"/>
                <a:gd name="T3" fmla="*/ 0 h 44"/>
                <a:gd name="T4" fmla="*/ 127 w 220"/>
                <a:gd name="T5" fmla="*/ 15 h 44"/>
                <a:gd name="T6" fmla="*/ 0 w 220"/>
                <a:gd name="T7" fmla="*/ 17 h 44"/>
              </a:gdLst>
              <a:ahLst/>
              <a:cxnLst>
                <a:cxn ang="0">
                  <a:pos x="T0" y="T1"/>
                </a:cxn>
                <a:cxn ang="0">
                  <a:pos x="T2" y="T3"/>
                </a:cxn>
                <a:cxn ang="0">
                  <a:pos x="T4" y="T5"/>
                </a:cxn>
                <a:cxn ang="0">
                  <a:pos x="T6" y="T7"/>
                </a:cxn>
              </a:cxnLst>
              <a:rect l="0" t="0" r="r" b="b"/>
              <a:pathLst>
                <a:path w="220" h="44">
                  <a:moveTo>
                    <a:pt x="0" y="17"/>
                  </a:moveTo>
                  <a:cubicBezTo>
                    <a:pt x="0" y="17"/>
                    <a:pt x="158" y="44"/>
                    <a:pt x="220" y="0"/>
                  </a:cubicBezTo>
                  <a:cubicBezTo>
                    <a:pt x="220" y="0"/>
                    <a:pt x="168" y="11"/>
                    <a:pt x="127" y="15"/>
                  </a:cubicBezTo>
                  <a:cubicBezTo>
                    <a:pt x="87" y="18"/>
                    <a:pt x="0" y="17"/>
                    <a:pt x="0" y="17"/>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3">
              <a:extLst>
                <a:ext uri="{FF2B5EF4-FFF2-40B4-BE49-F238E27FC236}">
                  <a16:creationId xmlns:a16="http://schemas.microsoft.com/office/drawing/2014/main" id="{7BAC4C03-69E2-429D-95AE-6B05B0A73D0A}"/>
                </a:ext>
              </a:extLst>
            </p:cNvPr>
            <p:cNvSpPr>
              <a:spLocks/>
            </p:cNvSpPr>
            <p:nvPr/>
          </p:nvSpPr>
          <p:spPr bwMode="auto">
            <a:xfrm>
              <a:off x="5001891" y="3035994"/>
              <a:ext cx="673836" cy="167838"/>
            </a:xfrm>
            <a:custGeom>
              <a:avLst/>
              <a:gdLst>
                <a:gd name="T0" fmla="*/ 0 w 229"/>
                <a:gd name="T1" fmla="*/ 22 h 57"/>
                <a:gd name="T2" fmla="*/ 229 w 229"/>
                <a:gd name="T3" fmla="*/ 0 h 57"/>
                <a:gd name="T4" fmla="*/ 0 w 229"/>
                <a:gd name="T5" fmla="*/ 22 h 57"/>
              </a:gdLst>
              <a:ahLst/>
              <a:cxnLst>
                <a:cxn ang="0">
                  <a:pos x="T0" y="T1"/>
                </a:cxn>
                <a:cxn ang="0">
                  <a:pos x="T2" y="T3"/>
                </a:cxn>
                <a:cxn ang="0">
                  <a:pos x="T4" y="T5"/>
                </a:cxn>
              </a:cxnLst>
              <a:rect l="0" t="0" r="r" b="b"/>
              <a:pathLst>
                <a:path w="229" h="57">
                  <a:moveTo>
                    <a:pt x="0" y="22"/>
                  </a:moveTo>
                  <a:cubicBezTo>
                    <a:pt x="0" y="22"/>
                    <a:pt x="159" y="57"/>
                    <a:pt x="229" y="0"/>
                  </a:cubicBezTo>
                  <a:cubicBezTo>
                    <a:pt x="229" y="0"/>
                    <a:pt x="152" y="34"/>
                    <a:pt x="0" y="22"/>
                  </a:cubicBezTo>
                  <a:close/>
                </a:path>
              </a:pathLst>
            </a:custGeom>
            <a:solidFill>
              <a:srgbClr val="B7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4">
              <a:extLst>
                <a:ext uri="{FF2B5EF4-FFF2-40B4-BE49-F238E27FC236}">
                  <a16:creationId xmlns:a16="http://schemas.microsoft.com/office/drawing/2014/main" id="{E7B4FF68-5B53-4419-AF80-198800258FCB}"/>
                </a:ext>
              </a:extLst>
            </p:cNvPr>
            <p:cNvSpPr>
              <a:spLocks/>
            </p:cNvSpPr>
            <p:nvPr/>
          </p:nvSpPr>
          <p:spPr bwMode="auto">
            <a:xfrm>
              <a:off x="3963785" y="6563068"/>
              <a:ext cx="606701" cy="1199727"/>
            </a:xfrm>
            <a:custGeom>
              <a:avLst/>
              <a:gdLst>
                <a:gd name="T0" fmla="*/ 206 w 206"/>
                <a:gd name="T1" fmla="*/ 372 h 408"/>
                <a:gd name="T2" fmla="*/ 168 w 206"/>
                <a:gd name="T3" fmla="*/ 209 h 408"/>
                <a:gd name="T4" fmla="*/ 126 w 206"/>
                <a:gd name="T5" fmla="*/ 36 h 408"/>
                <a:gd name="T6" fmla="*/ 107 w 206"/>
                <a:gd name="T7" fmla="*/ 4 h 408"/>
                <a:gd name="T8" fmla="*/ 94 w 206"/>
                <a:gd name="T9" fmla="*/ 49 h 408"/>
                <a:gd name="T10" fmla="*/ 105 w 206"/>
                <a:gd name="T11" fmla="*/ 128 h 408"/>
                <a:gd name="T12" fmla="*/ 82 w 206"/>
                <a:gd name="T13" fmla="*/ 120 h 408"/>
                <a:gd name="T14" fmla="*/ 68 w 206"/>
                <a:gd name="T15" fmla="*/ 159 h 408"/>
                <a:gd name="T16" fmla="*/ 52 w 206"/>
                <a:gd name="T17" fmla="*/ 158 h 408"/>
                <a:gd name="T18" fmla="*/ 38 w 206"/>
                <a:gd name="T19" fmla="*/ 180 h 408"/>
                <a:gd name="T20" fmla="*/ 20 w 206"/>
                <a:gd name="T21" fmla="*/ 180 h 408"/>
                <a:gd name="T22" fmla="*/ 30 w 206"/>
                <a:gd name="T23" fmla="*/ 274 h 408"/>
                <a:gd name="T24" fmla="*/ 43 w 206"/>
                <a:gd name="T25" fmla="*/ 282 h 408"/>
                <a:gd name="T26" fmla="*/ 96 w 206"/>
                <a:gd name="T27" fmla="*/ 383 h 408"/>
                <a:gd name="T28" fmla="*/ 116 w 206"/>
                <a:gd name="T29" fmla="*/ 400 h 408"/>
                <a:gd name="T30" fmla="*/ 206 w 206"/>
                <a:gd name="T31" fmla="*/ 3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408">
                  <a:moveTo>
                    <a:pt x="206" y="372"/>
                  </a:moveTo>
                  <a:cubicBezTo>
                    <a:pt x="168" y="209"/>
                    <a:pt x="168" y="209"/>
                    <a:pt x="168" y="209"/>
                  </a:cubicBezTo>
                  <a:cubicBezTo>
                    <a:pt x="168" y="209"/>
                    <a:pt x="128" y="69"/>
                    <a:pt x="126" y="36"/>
                  </a:cubicBezTo>
                  <a:cubicBezTo>
                    <a:pt x="126" y="36"/>
                    <a:pt x="127" y="0"/>
                    <a:pt x="107" y="4"/>
                  </a:cubicBezTo>
                  <a:cubicBezTo>
                    <a:pt x="87" y="8"/>
                    <a:pt x="94" y="49"/>
                    <a:pt x="94" y="49"/>
                  </a:cubicBezTo>
                  <a:cubicBezTo>
                    <a:pt x="94" y="49"/>
                    <a:pt x="97" y="99"/>
                    <a:pt x="105" y="128"/>
                  </a:cubicBezTo>
                  <a:cubicBezTo>
                    <a:pt x="105" y="128"/>
                    <a:pt x="99" y="113"/>
                    <a:pt x="82" y="120"/>
                  </a:cubicBezTo>
                  <a:cubicBezTo>
                    <a:pt x="64" y="128"/>
                    <a:pt x="68" y="159"/>
                    <a:pt x="68" y="159"/>
                  </a:cubicBezTo>
                  <a:cubicBezTo>
                    <a:pt x="68" y="159"/>
                    <a:pt x="64" y="154"/>
                    <a:pt x="52" y="158"/>
                  </a:cubicBezTo>
                  <a:cubicBezTo>
                    <a:pt x="41" y="162"/>
                    <a:pt x="38" y="180"/>
                    <a:pt x="38" y="180"/>
                  </a:cubicBezTo>
                  <a:cubicBezTo>
                    <a:pt x="38" y="180"/>
                    <a:pt x="29" y="175"/>
                    <a:pt x="20" y="180"/>
                  </a:cubicBezTo>
                  <a:cubicBezTo>
                    <a:pt x="11" y="186"/>
                    <a:pt x="0" y="203"/>
                    <a:pt x="30" y="274"/>
                  </a:cubicBezTo>
                  <a:cubicBezTo>
                    <a:pt x="30" y="274"/>
                    <a:pt x="34" y="281"/>
                    <a:pt x="43" y="282"/>
                  </a:cubicBezTo>
                  <a:cubicBezTo>
                    <a:pt x="43" y="282"/>
                    <a:pt x="74" y="377"/>
                    <a:pt x="96" y="383"/>
                  </a:cubicBezTo>
                  <a:cubicBezTo>
                    <a:pt x="96" y="383"/>
                    <a:pt x="112" y="385"/>
                    <a:pt x="116" y="400"/>
                  </a:cubicBezTo>
                  <a:cubicBezTo>
                    <a:pt x="116" y="400"/>
                    <a:pt x="170" y="408"/>
                    <a:pt x="206" y="37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5">
              <a:extLst>
                <a:ext uri="{FF2B5EF4-FFF2-40B4-BE49-F238E27FC236}">
                  <a16:creationId xmlns:a16="http://schemas.microsoft.com/office/drawing/2014/main" id="{A86482D7-9ED9-4F1D-A9DF-E7FA6A60F71A}"/>
                </a:ext>
              </a:extLst>
            </p:cNvPr>
            <p:cNvSpPr>
              <a:spLocks noEditPoints="1"/>
            </p:cNvSpPr>
            <p:nvPr/>
          </p:nvSpPr>
          <p:spPr bwMode="auto">
            <a:xfrm>
              <a:off x="3976217" y="6586690"/>
              <a:ext cx="594269" cy="1176106"/>
            </a:xfrm>
            <a:custGeom>
              <a:avLst/>
              <a:gdLst>
                <a:gd name="T0" fmla="*/ 26 w 202"/>
                <a:gd name="T1" fmla="*/ 266 h 400"/>
                <a:gd name="T2" fmla="*/ 39 w 202"/>
                <a:gd name="T3" fmla="*/ 274 h 400"/>
                <a:gd name="T4" fmla="*/ 41 w 202"/>
                <a:gd name="T5" fmla="*/ 282 h 400"/>
                <a:gd name="T6" fmla="*/ 58 w 202"/>
                <a:gd name="T7" fmla="*/ 263 h 400"/>
                <a:gd name="T8" fmla="*/ 90 w 202"/>
                <a:gd name="T9" fmla="*/ 251 h 400"/>
                <a:gd name="T10" fmla="*/ 111 w 202"/>
                <a:gd name="T11" fmla="*/ 235 h 400"/>
                <a:gd name="T12" fmla="*/ 144 w 202"/>
                <a:gd name="T13" fmla="*/ 237 h 400"/>
                <a:gd name="T14" fmla="*/ 144 w 202"/>
                <a:gd name="T15" fmla="*/ 244 h 400"/>
                <a:gd name="T16" fmla="*/ 104 w 202"/>
                <a:gd name="T17" fmla="*/ 251 h 400"/>
                <a:gd name="T18" fmla="*/ 77 w 202"/>
                <a:gd name="T19" fmla="*/ 264 h 400"/>
                <a:gd name="T20" fmla="*/ 44 w 202"/>
                <a:gd name="T21" fmla="*/ 288 h 400"/>
                <a:gd name="T22" fmla="*/ 92 w 202"/>
                <a:gd name="T23" fmla="*/ 375 h 400"/>
                <a:gd name="T24" fmla="*/ 112 w 202"/>
                <a:gd name="T25" fmla="*/ 392 h 400"/>
                <a:gd name="T26" fmla="*/ 202 w 202"/>
                <a:gd name="T27" fmla="*/ 364 h 400"/>
                <a:gd name="T28" fmla="*/ 164 w 202"/>
                <a:gd name="T29" fmla="*/ 201 h 400"/>
                <a:gd name="T30" fmla="*/ 161 w 202"/>
                <a:gd name="T31" fmla="*/ 190 h 400"/>
                <a:gd name="T32" fmla="*/ 151 w 202"/>
                <a:gd name="T33" fmla="*/ 186 h 400"/>
                <a:gd name="T34" fmla="*/ 144 w 202"/>
                <a:gd name="T35" fmla="*/ 186 h 400"/>
                <a:gd name="T36" fmla="*/ 142 w 202"/>
                <a:gd name="T37" fmla="*/ 186 h 400"/>
                <a:gd name="T38" fmla="*/ 108 w 202"/>
                <a:gd name="T39" fmla="*/ 116 h 400"/>
                <a:gd name="T40" fmla="*/ 96 w 202"/>
                <a:gd name="T41" fmla="*/ 0 h 400"/>
                <a:gd name="T42" fmla="*/ 90 w 202"/>
                <a:gd name="T43" fmla="*/ 41 h 400"/>
                <a:gd name="T44" fmla="*/ 101 w 202"/>
                <a:gd name="T45" fmla="*/ 120 h 400"/>
                <a:gd name="T46" fmla="*/ 92 w 202"/>
                <a:gd name="T47" fmla="*/ 111 h 400"/>
                <a:gd name="T48" fmla="*/ 94 w 202"/>
                <a:gd name="T49" fmla="*/ 116 h 400"/>
                <a:gd name="T50" fmla="*/ 106 w 202"/>
                <a:gd name="T51" fmla="*/ 174 h 400"/>
                <a:gd name="T52" fmla="*/ 107 w 202"/>
                <a:gd name="T53" fmla="*/ 181 h 400"/>
                <a:gd name="T54" fmla="*/ 95 w 202"/>
                <a:gd name="T55" fmla="*/ 197 h 400"/>
                <a:gd name="T56" fmla="*/ 77 w 202"/>
                <a:gd name="T57" fmla="*/ 211 h 400"/>
                <a:gd name="T58" fmla="*/ 71 w 202"/>
                <a:gd name="T59" fmla="*/ 198 h 400"/>
                <a:gd name="T60" fmla="*/ 69 w 202"/>
                <a:gd name="T61" fmla="*/ 175 h 400"/>
                <a:gd name="T62" fmla="*/ 71 w 202"/>
                <a:gd name="T63" fmla="*/ 171 h 400"/>
                <a:gd name="T64" fmla="*/ 68 w 202"/>
                <a:gd name="T65" fmla="*/ 143 h 400"/>
                <a:gd name="T66" fmla="*/ 68 w 202"/>
                <a:gd name="T67" fmla="*/ 139 h 400"/>
                <a:gd name="T68" fmla="*/ 65 w 202"/>
                <a:gd name="T69" fmla="*/ 129 h 400"/>
                <a:gd name="T70" fmla="*/ 64 w 202"/>
                <a:gd name="T71" fmla="*/ 151 h 400"/>
                <a:gd name="T72" fmla="*/ 62 w 202"/>
                <a:gd name="T73" fmla="*/ 150 h 400"/>
                <a:gd name="T74" fmla="*/ 66 w 202"/>
                <a:gd name="T75" fmla="*/ 202 h 400"/>
                <a:gd name="T76" fmla="*/ 83 w 202"/>
                <a:gd name="T77" fmla="*/ 231 h 400"/>
                <a:gd name="T78" fmla="*/ 76 w 202"/>
                <a:gd name="T79" fmla="*/ 252 h 400"/>
                <a:gd name="T80" fmla="*/ 66 w 202"/>
                <a:gd name="T81" fmla="*/ 252 h 400"/>
                <a:gd name="T82" fmla="*/ 42 w 202"/>
                <a:gd name="T83" fmla="*/ 154 h 400"/>
                <a:gd name="T84" fmla="*/ 34 w 202"/>
                <a:gd name="T85" fmla="*/ 172 h 400"/>
                <a:gd name="T86" fmla="*/ 29 w 202"/>
                <a:gd name="T87" fmla="*/ 171 h 400"/>
                <a:gd name="T88" fmla="*/ 29 w 202"/>
                <a:gd name="T89" fmla="*/ 172 h 400"/>
                <a:gd name="T90" fmla="*/ 29 w 202"/>
                <a:gd name="T91" fmla="*/ 177 h 400"/>
                <a:gd name="T92" fmla="*/ 29 w 202"/>
                <a:gd name="T93" fmla="*/ 179 h 400"/>
                <a:gd name="T94" fmla="*/ 47 w 202"/>
                <a:gd name="T95" fmla="*/ 246 h 400"/>
                <a:gd name="T96" fmla="*/ 35 w 202"/>
                <a:gd name="T97" fmla="*/ 257 h 400"/>
                <a:gd name="T98" fmla="*/ 13 w 202"/>
                <a:gd name="T99" fmla="*/ 175 h 400"/>
                <a:gd name="T100" fmla="*/ 26 w 202"/>
                <a:gd name="T101" fmla="*/ 266 h 400"/>
                <a:gd name="T102" fmla="*/ 177 w 202"/>
                <a:gd name="T103" fmla="*/ 346 h 400"/>
                <a:gd name="T104" fmla="*/ 133 w 202"/>
                <a:gd name="T105" fmla="*/ 348 h 400"/>
                <a:gd name="T106" fmla="*/ 132 w 202"/>
                <a:gd name="T107" fmla="*/ 352 h 400"/>
                <a:gd name="T108" fmla="*/ 97 w 202"/>
                <a:gd name="T109" fmla="*/ 362 h 400"/>
                <a:gd name="T110" fmla="*/ 70 w 202"/>
                <a:gd name="T111" fmla="*/ 323 h 400"/>
                <a:gd name="T112" fmla="*/ 79 w 202"/>
                <a:gd name="T113" fmla="*/ 279 h 400"/>
                <a:gd name="T114" fmla="*/ 107 w 202"/>
                <a:gd name="T115" fmla="*/ 276 h 400"/>
                <a:gd name="T116" fmla="*/ 122 w 202"/>
                <a:gd name="T117" fmla="*/ 263 h 400"/>
                <a:gd name="T118" fmla="*/ 127 w 202"/>
                <a:gd name="T119" fmla="*/ 279 h 400"/>
                <a:gd name="T120" fmla="*/ 124 w 202"/>
                <a:gd name="T121" fmla="*/ 319 h 400"/>
                <a:gd name="T122" fmla="*/ 172 w 202"/>
                <a:gd name="T123" fmla="*/ 330 h 400"/>
                <a:gd name="T124" fmla="*/ 177 w 202"/>
                <a:gd name="T125"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400">
                  <a:moveTo>
                    <a:pt x="26" y="266"/>
                  </a:moveTo>
                  <a:cubicBezTo>
                    <a:pt x="26" y="266"/>
                    <a:pt x="30" y="273"/>
                    <a:pt x="39" y="274"/>
                  </a:cubicBezTo>
                  <a:cubicBezTo>
                    <a:pt x="39" y="274"/>
                    <a:pt x="40" y="277"/>
                    <a:pt x="41" y="282"/>
                  </a:cubicBezTo>
                  <a:cubicBezTo>
                    <a:pt x="47" y="276"/>
                    <a:pt x="51" y="269"/>
                    <a:pt x="58" y="263"/>
                  </a:cubicBezTo>
                  <a:cubicBezTo>
                    <a:pt x="68" y="256"/>
                    <a:pt x="80" y="256"/>
                    <a:pt x="90" y="251"/>
                  </a:cubicBezTo>
                  <a:cubicBezTo>
                    <a:pt x="98" y="247"/>
                    <a:pt x="103" y="237"/>
                    <a:pt x="111" y="235"/>
                  </a:cubicBezTo>
                  <a:cubicBezTo>
                    <a:pt x="122" y="232"/>
                    <a:pt x="133" y="236"/>
                    <a:pt x="144" y="237"/>
                  </a:cubicBezTo>
                  <a:cubicBezTo>
                    <a:pt x="149" y="237"/>
                    <a:pt x="149" y="245"/>
                    <a:pt x="144" y="244"/>
                  </a:cubicBezTo>
                  <a:cubicBezTo>
                    <a:pt x="130" y="243"/>
                    <a:pt x="116" y="238"/>
                    <a:pt x="104" y="251"/>
                  </a:cubicBezTo>
                  <a:cubicBezTo>
                    <a:pt x="97" y="258"/>
                    <a:pt x="87" y="261"/>
                    <a:pt x="77" y="264"/>
                  </a:cubicBezTo>
                  <a:cubicBezTo>
                    <a:pt x="62" y="267"/>
                    <a:pt x="54" y="280"/>
                    <a:pt x="44" y="288"/>
                  </a:cubicBezTo>
                  <a:cubicBezTo>
                    <a:pt x="53" y="315"/>
                    <a:pt x="76" y="370"/>
                    <a:pt x="92" y="375"/>
                  </a:cubicBezTo>
                  <a:cubicBezTo>
                    <a:pt x="92" y="375"/>
                    <a:pt x="108" y="377"/>
                    <a:pt x="112" y="392"/>
                  </a:cubicBezTo>
                  <a:cubicBezTo>
                    <a:pt x="112" y="392"/>
                    <a:pt x="166" y="400"/>
                    <a:pt x="202" y="364"/>
                  </a:cubicBezTo>
                  <a:cubicBezTo>
                    <a:pt x="164" y="201"/>
                    <a:pt x="164" y="201"/>
                    <a:pt x="164" y="201"/>
                  </a:cubicBezTo>
                  <a:cubicBezTo>
                    <a:pt x="164" y="201"/>
                    <a:pt x="162" y="197"/>
                    <a:pt x="161" y="190"/>
                  </a:cubicBezTo>
                  <a:cubicBezTo>
                    <a:pt x="157" y="189"/>
                    <a:pt x="154" y="188"/>
                    <a:pt x="151" y="186"/>
                  </a:cubicBezTo>
                  <a:cubicBezTo>
                    <a:pt x="149" y="187"/>
                    <a:pt x="146" y="187"/>
                    <a:pt x="144" y="186"/>
                  </a:cubicBezTo>
                  <a:cubicBezTo>
                    <a:pt x="143" y="186"/>
                    <a:pt x="142" y="186"/>
                    <a:pt x="142" y="186"/>
                  </a:cubicBezTo>
                  <a:cubicBezTo>
                    <a:pt x="112" y="182"/>
                    <a:pt x="111" y="138"/>
                    <a:pt x="108" y="116"/>
                  </a:cubicBezTo>
                  <a:cubicBezTo>
                    <a:pt x="102" y="75"/>
                    <a:pt x="93" y="42"/>
                    <a:pt x="96" y="0"/>
                  </a:cubicBezTo>
                  <a:cubicBezTo>
                    <a:pt x="85" y="12"/>
                    <a:pt x="90" y="41"/>
                    <a:pt x="90" y="41"/>
                  </a:cubicBezTo>
                  <a:cubicBezTo>
                    <a:pt x="90" y="41"/>
                    <a:pt x="93" y="91"/>
                    <a:pt x="101" y="120"/>
                  </a:cubicBezTo>
                  <a:cubicBezTo>
                    <a:pt x="101" y="120"/>
                    <a:pt x="99" y="113"/>
                    <a:pt x="92" y="111"/>
                  </a:cubicBezTo>
                  <a:cubicBezTo>
                    <a:pt x="93" y="112"/>
                    <a:pt x="94" y="114"/>
                    <a:pt x="94" y="116"/>
                  </a:cubicBezTo>
                  <a:cubicBezTo>
                    <a:pt x="97" y="135"/>
                    <a:pt x="101" y="155"/>
                    <a:pt x="106" y="174"/>
                  </a:cubicBezTo>
                  <a:cubicBezTo>
                    <a:pt x="107" y="177"/>
                    <a:pt x="107" y="179"/>
                    <a:pt x="107" y="181"/>
                  </a:cubicBezTo>
                  <a:cubicBezTo>
                    <a:pt x="107" y="189"/>
                    <a:pt x="102" y="196"/>
                    <a:pt x="95" y="197"/>
                  </a:cubicBezTo>
                  <a:cubicBezTo>
                    <a:pt x="93" y="206"/>
                    <a:pt x="86" y="215"/>
                    <a:pt x="77" y="211"/>
                  </a:cubicBezTo>
                  <a:cubicBezTo>
                    <a:pt x="73" y="209"/>
                    <a:pt x="72" y="202"/>
                    <a:pt x="71" y="198"/>
                  </a:cubicBezTo>
                  <a:cubicBezTo>
                    <a:pt x="69" y="191"/>
                    <a:pt x="70" y="182"/>
                    <a:pt x="69" y="175"/>
                  </a:cubicBezTo>
                  <a:cubicBezTo>
                    <a:pt x="69" y="173"/>
                    <a:pt x="70" y="172"/>
                    <a:pt x="71" y="171"/>
                  </a:cubicBezTo>
                  <a:cubicBezTo>
                    <a:pt x="69" y="162"/>
                    <a:pt x="69" y="152"/>
                    <a:pt x="68" y="143"/>
                  </a:cubicBezTo>
                  <a:cubicBezTo>
                    <a:pt x="68" y="142"/>
                    <a:pt x="68" y="140"/>
                    <a:pt x="68" y="139"/>
                  </a:cubicBezTo>
                  <a:cubicBezTo>
                    <a:pt x="67" y="136"/>
                    <a:pt x="66" y="133"/>
                    <a:pt x="65" y="129"/>
                  </a:cubicBezTo>
                  <a:cubicBezTo>
                    <a:pt x="63" y="140"/>
                    <a:pt x="64" y="151"/>
                    <a:pt x="64" y="151"/>
                  </a:cubicBezTo>
                  <a:cubicBezTo>
                    <a:pt x="64" y="151"/>
                    <a:pt x="63" y="151"/>
                    <a:pt x="62" y="150"/>
                  </a:cubicBezTo>
                  <a:cubicBezTo>
                    <a:pt x="64" y="167"/>
                    <a:pt x="62" y="185"/>
                    <a:pt x="66" y="202"/>
                  </a:cubicBezTo>
                  <a:cubicBezTo>
                    <a:pt x="68" y="215"/>
                    <a:pt x="75" y="221"/>
                    <a:pt x="83" y="231"/>
                  </a:cubicBezTo>
                  <a:cubicBezTo>
                    <a:pt x="91" y="241"/>
                    <a:pt x="88" y="252"/>
                    <a:pt x="76" y="252"/>
                  </a:cubicBezTo>
                  <a:cubicBezTo>
                    <a:pt x="73" y="255"/>
                    <a:pt x="69" y="255"/>
                    <a:pt x="66" y="252"/>
                  </a:cubicBezTo>
                  <a:cubicBezTo>
                    <a:pt x="40" y="226"/>
                    <a:pt x="38" y="188"/>
                    <a:pt x="42" y="154"/>
                  </a:cubicBezTo>
                  <a:cubicBezTo>
                    <a:pt x="36" y="161"/>
                    <a:pt x="34" y="172"/>
                    <a:pt x="34" y="172"/>
                  </a:cubicBezTo>
                  <a:cubicBezTo>
                    <a:pt x="34" y="172"/>
                    <a:pt x="32" y="171"/>
                    <a:pt x="29" y="171"/>
                  </a:cubicBezTo>
                  <a:cubicBezTo>
                    <a:pt x="29" y="171"/>
                    <a:pt x="29" y="171"/>
                    <a:pt x="29" y="172"/>
                  </a:cubicBezTo>
                  <a:cubicBezTo>
                    <a:pt x="29" y="174"/>
                    <a:pt x="29" y="175"/>
                    <a:pt x="29" y="177"/>
                  </a:cubicBezTo>
                  <a:cubicBezTo>
                    <a:pt x="29" y="178"/>
                    <a:pt x="29" y="178"/>
                    <a:pt x="29" y="179"/>
                  </a:cubicBezTo>
                  <a:cubicBezTo>
                    <a:pt x="31" y="203"/>
                    <a:pt x="37" y="225"/>
                    <a:pt x="47" y="246"/>
                  </a:cubicBezTo>
                  <a:cubicBezTo>
                    <a:pt x="51" y="254"/>
                    <a:pt x="42" y="264"/>
                    <a:pt x="35" y="257"/>
                  </a:cubicBezTo>
                  <a:cubicBezTo>
                    <a:pt x="15" y="235"/>
                    <a:pt x="12" y="204"/>
                    <a:pt x="13" y="175"/>
                  </a:cubicBezTo>
                  <a:cubicBezTo>
                    <a:pt x="5" y="183"/>
                    <a:pt x="0" y="204"/>
                    <a:pt x="26" y="266"/>
                  </a:cubicBezTo>
                  <a:close/>
                  <a:moveTo>
                    <a:pt x="177" y="346"/>
                  </a:moveTo>
                  <a:cubicBezTo>
                    <a:pt x="163" y="352"/>
                    <a:pt x="146" y="353"/>
                    <a:pt x="133" y="348"/>
                  </a:cubicBezTo>
                  <a:cubicBezTo>
                    <a:pt x="133" y="349"/>
                    <a:pt x="133" y="351"/>
                    <a:pt x="132" y="352"/>
                  </a:cubicBezTo>
                  <a:cubicBezTo>
                    <a:pt x="125" y="365"/>
                    <a:pt x="110" y="367"/>
                    <a:pt x="97" y="362"/>
                  </a:cubicBezTo>
                  <a:cubicBezTo>
                    <a:pt x="81" y="357"/>
                    <a:pt x="74" y="338"/>
                    <a:pt x="70" y="323"/>
                  </a:cubicBezTo>
                  <a:cubicBezTo>
                    <a:pt x="67" y="307"/>
                    <a:pt x="67" y="291"/>
                    <a:pt x="79" y="279"/>
                  </a:cubicBezTo>
                  <a:cubicBezTo>
                    <a:pt x="87" y="271"/>
                    <a:pt x="99" y="269"/>
                    <a:pt x="107" y="276"/>
                  </a:cubicBezTo>
                  <a:cubicBezTo>
                    <a:pt x="110" y="270"/>
                    <a:pt x="115" y="265"/>
                    <a:pt x="122" y="263"/>
                  </a:cubicBezTo>
                  <a:cubicBezTo>
                    <a:pt x="132" y="259"/>
                    <a:pt x="137" y="275"/>
                    <a:pt x="127" y="279"/>
                  </a:cubicBezTo>
                  <a:cubicBezTo>
                    <a:pt x="114" y="283"/>
                    <a:pt x="120" y="310"/>
                    <a:pt x="124" y="319"/>
                  </a:cubicBezTo>
                  <a:cubicBezTo>
                    <a:pt x="131" y="339"/>
                    <a:pt x="156" y="337"/>
                    <a:pt x="172" y="330"/>
                  </a:cubicBezTo>
                  <a:cubicBezTo>
                    <a:pt x="182" y="326"/>
                    <a:pt x="186" y="342"/>
                    <a:pt x="177" y="3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6">
              <a:extLst>
                <a:ext uri="{FF2B5EF4-FFF2-40B4-BE49-F238E27FC236}">
                  <a16:creationId xmlns:a16="http://schemas.microsoft.com/office/drawing/2014/main" id="{4195BBDC-0CC6-4C9B-9B21-9C13E8FBB893}"/>
                </a:ext>
              </a:extLst>
            </p:cNvPr>
            <p:cNvSpPr>
              <a:spLocks/>
            </p:cNvSpPr>
            <p:nvPr/>
          </p:nvSpPr>
          <p:spPr bwMode="auto">
            <a:xfrm>
              <a:off x="4185081" y="7147391"/>
              <a:ext cx="417729" cy="523404"/>
            </a:xfrm>
            <a:custGeom>
              <a:avLst/>
              <a:gdLst>
                <a:gd name="T0" fmla="*/ 54 w 142"/>
                <a:gd name="T1" fmla="*/ 153 h 178"/>
                <a:gd name="T2" fmla="*/ 141 w 142"/>
                <a:gd name="T3" fmla="*/ 126 h 178"/>
                <a:gd name="T4" fmla="*/ 108 w 142"/>
                <a:gd name="T5" fmla="*/ 19 h 178"/>
                <a:gd name="T6" fmla="*/ 47 w 142"/>
                <a:gd name="T7" fmla="*/ 8 h 178"/>
                <a:gd name="T8" fmla="*/ 24 w 142"/>
                <a:gd name="T9" fmla="*/ 12 h 178"/>
                <a:gd name="T10" fmla="*/ 80 w 142"/>
                <a:gd name="T11" fmla="*/ 52 h 178"/>
                <a:gd name="T12" fmla="*/ 54 w 142"/>
                <a:gd name="T13" fmla="*/ 153 h 178"/>
              </a:gdLst>
              <a:ahLst/>
              <a:cxnLst>
                <a:cxn ang="0">
                  <a:pos x="T0" y="T1"/>
                </a:cxn>
                <a:cxn ang="0">
                  <a:pos x="T2" y="T3"/>
                </a:cxn>
                <a:cxn ang="0">
                  <a:pos x="T4" y="T5"/>
                </a:cxn>
                <a:cxn ang="0">
                  <a:pos x="T6" y="T7"/>
                </a:cxn>
                <a:cxn ang="0">
                  <a:pos x="T8" y="T9"/>
                </a:cxn>
                <a:cxn ang="0">
                  <a:pos x="T10" y="T11"/>
                </a:cxn>
                <a:cxn ang="0">
                  <a:pos x="T12" y="T13"/>
                </a:cxn>
              </a:cxnLst>
              <a:rect l="0" t="0" r="r" b="b"/>
              <a:pathLst>
                <a:path w="142" h="178">
                  <a:moveTo>
                    <a:pt x="54" y="153"/>
                  </a:moveTo>
                  <a:cubicBezTo>
                    <a:pt x="54" y="153"/>
                    <a:pt x="122" y="178"/>
                    <a:pt x="141" y="126"/>
                  </a:cubicBezTo>
                  <a:cubicBezTo>
                    <a:pt x="141" y="126"/>
                    <a:pt x="142" y="42"/>
                    <a:pt x="108" y="19"/>
                  </a:cubicBezTo>
                  <a:cubicBezTo>
                    <a:pt x="108" y="19"/>
                    <a:pt x="61" y="16"/>
                    <a:pt x="47" y="8"/>
                  </a:cubicBezTo>
                  <a:cubicBezTo>
                    <a:pt x="33" y="0"/>
                    <a:pt x="27" y="5"/>
                    <a:pt x="24" y="12"/>
                  </a:cubicBezTo>
                  <a:cubicBezTo>
                    <a:pt x="20" y="18"/>
                    <a:pt x="48" y="60"/>
                    <a:pt x="80" y="52"/>
                  </a:cubicBezTo>
                  <a:cubicBezTo>
                    <a:pt x="80" y="52"/>
                    <a:pt x="0" y="96"/>
                    <a:pt x="54" y="15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7">
              <a:extLst>
                <a:ext uri="{FF2B5EF4-FFF2-40B4-BE49-F238E27FC236}">
                  <a16:creationId xmlns:a16="http://schemas.microsoft.com/office/drawing/2014/main" id="{32F99B4F-6EC6-4D39-BE40-C2533C585777}"/>
                </a:ext>
              </a:extLst>
            </p:cNvPr>
            <p:cNvSpPr>
              <a:spLocks/>
            </p:cNvSpPr>
            <p:nvPr/>
          </p:nvSpPr>
          <p:spPr bwMode="auto">
            <a:xfrm>
              <a:off x="4282054" y="7209553"/>
              <a:ext cx="317026" cy="411513"/>
            </a:xfrm>
            <a:custGeom>
              <a:avLst/>
              <a:gdLst>
                <a:gd name="T0" fmla="*/ 38 w 108"/>
                <a:gd name="T1" fmla="*/ 132 h 140"/>
                <a:gd name="T2" fmla="*/ 37 w 108"/>
                <a:gd name="T3" fmla="*/ 62 h 140"/>
                <a:gd name="T4" fmla="*/ 38 w 108"/>
                <a:gd name="T5" fmla="*/ 49 h 140"/>
                <a:gd name="T6" fmla="*/ 47 w 108"/>
                <a:gd name="T7" fmla="*/ 41 h 140"/>
                <a:gd name="T8" fmla="*/ 43 w 108"/>
                <a:gd name="T9" fmla="*/ 26 h 140"/>
                <a:gd name="T10" fmla="*/ 39 w 108"/>
                <a:gd name="T11" fmla="*/ 24 h 140"/>
                <a:gd name="T12" fmla="*/ 13 w 108"/>
                <a:gd name="T13" fmla="*/ 23 h 140"/>
                <a:gd name="T14" fmla="*/ 1 w 108"/>
                <a:gd name="T15" fmla="*/ 12 h 140"/>
                <a:gd name="T16" fmla="*/ 1 w 108"/>
                <a:gd name="T17" fmla="*/ 9 h 140"/>
                <a:gd name="T18" fmla="*/ 5 w 108"/>
                <a:gd name="T19" fmla="*/ 1 h 140"/>
                <a:gd name="T20" fmla="*/ 16 w 108"/>
                <a:gd name="T21" fmla="*/ 1 h 140"/>
                <a:gd name="T22" fmla="*/ 19 w 108"/>
                <a:gd name="T23" fmla="*/ 0 h 140"/>
                <a:gd name="T24" fmla="*/ 65 w 108"/>
                <a:gd name="T25" fmla="*/ 15 h 140"/>
                <a:gd name="T26" fmla="*/ 94 w 108"/>
                <a:gd name="T27" fmla="*/ 64 h 140"/>
                <a:gd name="T28" fmla="*/ 108 w 108"/>
                <a:gd name="T29" fmla="*/ 87 h 140"/>
                <a:gd name="T30" fmla="*/ 108 w 108"/>
                <a:gd name="T31" fmla="*/ 105 h 140"/>
                <a:gd name="T32" fmla="*/ 40 w 108"/>
                <a:gd name="T33" fmla="*/ 137 h 140"/>
                <a:gd name="T34" fmla="*/ 38 w 108"/>
                <a:gd name="T35"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40">
                  <a:moveTo>
                    <a:pt x="38" y="132"/>
                  </a:moveTo>
                  <a:cubicBezTo>
                    <a:pt x="25" y="114"/>
                    <a:pt x="24" y="80"/>
                    <a:pt x="37" y="62"/>
                  </a:cubicBezTo>
                  <a:cubicBezTo>
                    <a:pt x="40" y="57"/>
                    <a:pt x="40" y="52"/>
                    <a:pt x="38" y="49"/>
                  </a:cubicBezTo>
                  <a:cubicBezTo>
                    <a:pt x="41" y="46"/>
                    <a:pt x="44" y="44"/>
                    <a:pt x="47" y="41"/>
                  </a:cubicBezTo>
                  <a:cubicBezTo>
                    <a:pt x="54" y="36"/>
                    <a:pt x="49" y="26"/>
                    <a:pt x="43" y="26"/>
                  </a:cubicBezTo>
                  <a:cubicBezTo>
                    <a:pt x="42" y="25"/>
                    <a:pt x="41" y="24"/>
                    <a:pt x="39" y="24"/>
                  </a:cubicBezTo>
                  <a:cubicBezTo>
                    <a:pt x="31" y="27"/>
                    <a:pt x="21" y="26"/>
                    <a:pt x="13" y="23"/>
                  </a:cubicBezTo>
                  <a:cubicBezTo>
                    <a:pt x="9" y="19"/>
                    <a:pt x="5" y="16"/>
                    <a:pt x="1" y="12"/>
                  </a:cubicBezTo>
                  <a:cubicBezTo>
                    <a:pt x="1" y="11"/>
                    <a:pt x="1" y="10"/>
                    <a:pt x="1" y="9"/>
                  </a:cubicBezTo>
                  <a:cubicBezTo>
                    <a:pt x="0" y="5"/>
                    <a:pt x="1" y="3"/>
                    <a:pt x="5" y="1"/>
                  </a:cubicBezTo>
                  <a:cubicBezTo>
                    <a:pt x="9" y="0"/>
                    <a:pt x="13" y="0"/>
                    <a:pt x="16" y="1"/>
                  </a:cubicBezTo>
                  <a:cubicBezTo>
                    <a:pt x="18" y="1"/>
                    <a:pt x="19" y="0"/>
                    <a:pt x="19" y="0"/>
                  </a:cubicBezTo>
                  <a:cubicBezTo>
                    <a:pt x="35" y="4"/>
                    <a:pt x="52" y="7"/>
                    <a:pt x="65" y="15"/>
                  </a:cubicBezTo>
                  <a:cubicBezTo>
                    <a:pt x="81" y="25"/>
                    <a:pt x="87" y="47"/>
                    <a:pt x="94" y="64"/>
                  </a:cubicBezTo>
                  <a:cubicBezTo>
                    <a:pt x="98" y="73"/>
                    <a:pt x="102" y="81"/>
                    <a:pt x="108" y="87"/>
                  </a:cubicBezTo>
                  <a:cubicBezTo>
                    <a:pt x="108" y="98"/>
                    <a:pt x="108" y="105"/>
                    <a:pt x="108" y="105"/>
                  </a:cubicBezTo>
                  <a:cubicBezTo>
                    <a:pt x="95" y="139"/>
                    <a:pt x="61" y="140"/>
                    <a:pt x="40" y="137"/>
                  </a:cubicBezTo>
                  <a:cubicBezTo>
                    <a:pt x="40" y="135"/>
                    <a:pt x="39" y="133"/>
                    <a:pt x="38" y="13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68">
              <a:extLst>
                <a:ext uri="{FF2B5EF4-FFF2-40B4-BE49-F238E27FC236}">
                  <a16:creationId xmlns:a16="http://schemas.microsoft.com/office/drawing/2014/main" id="{767CA7ED-93FC-46C9-9884-A863F4BD8CC9}"/>
                </a:ext>
              </a:extLst>
            </p:cNvPr>
            <p:cNvSpPr>
              <a:spLocks/>
            </p:cNvSpPr>
            <p:nvPr/>
          </p:nvSpPr>
          <p:spPr bwMode="auto">
            <a:xfrm>
              <a:off x="4308162" y="7168527"/>
              <a:ext cx="908809" cy="1135079"/>
            </a:xfrm>
            <a:custGeom>
              <a:avLst/>
              <a:gdLst>
                <a:gd name="T0" fmla="*/ 309 w 309"/>
                <a:gd name="T1" fmla="*/ 57 h 386"/>
                <a:gd name="T2" fmla="*/ 261 w 309"/>
                <a:gd name="T3" fmla="*/ 3 h 386"/>
                <a:gd name="T4" fmla="*/ 195 w 309"/>
                <a:gd name="T5" fmla="*/ 140 h 386"/>
                <a:gd name="T6" fmla="*/ 156 w 309"/>
                <a:gd name="T7" fmla="*/ 284 h 386"/>
                <a:gd name="T8" fmla="*/ 81 w 309"/>
                <a:gd name="T9" fmla="*/ 166 h 386"/>
                <a:gd name="T10" fmla="*/ 0 w 309"/>
                <a:gd name="T11" fmla="*/ 211 h 386"/>
                <a:gd name="T12" fmla="*/ 78 w 309"/>
                <a:gd name="T13" fmla="*/ 348 h 386"/>
                <a:gd name="T14" fmla="*/ 168 w 309"/>
                <a:gd name="T15" fmla="*/ 383 h 386"/>
                <a:gd name="T16" fmla="*/ 309 w 309"/>
                <a:gd name="T17" fmla="*/ 57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86">
                  <a:moveTo>
                    <a:pt x="309" y="57"/>
                  </a:moveTo>
                  <a:cubicBezTo>
                    <a:pt x="309" y="57"/>
                    <a:pt x="297" y="8"/>
                    <a:pt x="261" y="3"/>
                  </a:cubicBezTo>
                  <a:cubicBezTo>
                    <a:pt x="246" y="0"/>
                    <a:pt x="195" y="64"/>
                    <a:pt x="195" y="140"/>
                  </a:cubicBezTo>
                  <a:cubicBezTo>
                    <a:pt x="194" y="224"/>
                    <a:pt x="178" y="277"/>
                    <a:pt x="156" y="284"/>
                  </a:cubicBezTo>
                  <a:cubicBezTo>
                    <a:pt x="117" y="297"/>
                    <a:pt x="81" y="166"/>
                    <a:pt x="81" y="166"/>
                  </a:cubicBezTo>
                  <a:cubicBezTo>
                    <a:pt x="0" y="211"/>
                    <a:pt x="0" y="211"/>
                    <a:pt x="0" y="211"/>
                  </a:cubicBezTo>
                  <a:cubicBezTo>
                    <a:pt x="0" y="211"/>
                    <a:pt x="29" y="297"/>
                    <a:pt x="78" y="348"/>
                  </a:cubicBezTo>
                  <a:cubicBezTo>
                    <a:pt x="103" y="373"/>
                    <a:pt x="147" y="386"/>
                    <a:pt x="168" y="383"/>
                  </a:cubicBezTo>
                  <a:cubicBezTo>
                    <a:pt x="262" y="372"/>
                    <a:pt x="309" y="57"/>
                    <a:pt x="309" y="5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69">
              <a:extLst>
                <a:ext uri="{FF2B5EF4-FFF2-40B4-BE49-F238E27FC236}">
                  <a16:creationId xmlns:a16="http://schemas.microsoft.com/office/drawing/2014/main" id="{A13A578D-4FC0-43D8-9CBD-2DB0B1BBF0CD}"/>
                </a:ext>
              </a:extLst>
            </p:cNvPr>
            <p:cNvSpPr>
              <a:spLocks/>
            </p:cNvSpPr>
            <p:nvPr/>
          </p:nvSpPr>
          <p:spPr bwMode="auto">
            <a:xfrm>
              <a:off x="4308162" y="7171013"/>
              <a:ext cx="908809" cy="1132592"/>
            </a:xfrm>
            <a:custGeom>
              <a:avLst/>
              <a:gdLst>
                <a:gd name="T0" fmla="*/ 261 w 309"/>
                <a:gd name="T1" fmla="*/ 2 h 385"/>
                <a:gd name="T2" fmla="*/ 215 w 309"/>
                <a:gd name="T3" fmla="*/ 56 h 385"/>
                <a:gd name="T4" fmla="*/ 242 w 309"/>
                <a:gd name="T5" fmla="*/ 80 h 385"/>
                <a:gd name="T6" fmla="*/ 236 w 309"/>
                <a:gd name="T7" fmla="*/ 219 h 385"/>
                <a:gd name="T8" fmla="*/ 161 w 309"/>
                <a:gd name="T9" fmla="*/ 346 h 385"/>
                <a:gd name="T10" fmla="*/ 30 w 309"/>
                <a:gd name="T11" fmla="*/ 193 h 385"/>
                <a:gd name="T12" fmla="*/ 0 w 309"/>
                <a:gd name="T13" fmla="*/ 210 h 385"/>
                <a:gd name="T14" fmla="*/ 78 w 309"/>
                <a:gd name="T15" fmla="*/ 347 h 385"/>
                <a:gd name="T16" fmla="*/ 168 w 309"/>
                <a:gd name="T17" fmla="*/ 382 h 385"/>
                <a:gd name="T18" fmla="*/ 309 w 309"/>
                <a:gd name="T19" fmla="*/ 56 h 385"/>
                <a:gd name="T20" fmla="*/ 261 w 309"/>
                <a:gd name="T21" fmla="*/ 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385">
                  <a:moveTo>
                    <a:pt x="261" y="2"/>
                  </a:moveTo>
                  <a:cubicBezTo>
                    <a:pt x="252" y="0"/>
                    <a:pt x="231" y="22"/>
                    <a:pt x="215" y="56"/>
                  </a:cubicBezTo>
                  <a:cubicBezTo>
                    <a:pt x="226" y="59"/>
                    <a:pt x="236" y="67"/>
                    <a:pt x="242" y="80"/>
                  </a:cubicBezTo>
                  <a:cubicBezTo>
                    <a:pt x="262" y="121"/>
                    <a:pt x="239" y="176"/>
                    <a:pt x="236" y="219"/>
                  </a:cubicBezTo>
                  <a:cubicBezTo>
                    <a:pt x="234" y="267"/>
                    <a:pt x="220" y="338"/>
                    <a:pt x="161" y="346"/>
                  </a:cubicBezTo>
                  <a:cubicBezTo>
                    <a:pt x="88" y="356"/>
                    <a:pt x="48" y="259"/>
                    <a:pt x="30" y="193"/>
                  </a:cubicBezTo>
                  <a:cubicBezTo>
                    <a:pt x="0" y="210"/>
                    <a:pt x="0" y="210"/>
                    <a:pt x="0" y="210"/>
                  </a:cubicBezTo>
                  <a:cubicBezTo>
                    <a:pt x="0" y="210"/>
                    <a:pt x="29" y="296"/>
                    <a:pt x="78" y="347"/>
                  </a:cubicBezTo>
                  <a:cubicBezTo>
                    <a:pt x="103" y="372"/>
                    <a:pt x="147" y="385"/>
                    <a:pt x="168" y="382"/>
                  </a:cubicBezTo>
                  <a:cubicBezTo>
                    <a:pt x="262" y="371"/>
                    <a:pt x="309" y="56"/>
                    <a:pt x="309" y="56"/>
                  </a:cubicBezTo>
                  <a:cubicBezTo>
                    <a:pt x="309" y="56"/>
                    <a:pt x="297" y="7"/>
                    <a:pt x="261" y="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0">
              <a:extLst>
                <a:ext uri="{FF2B5EF4-FFF2-40B4-BE49-F238E27FC236}">
                  <a16:creationId xmlns:a16="http://schemas.microsoft.com/office/drawing/2014/main" id="{A8BE158C-9D87-49A9-B84A-E7A24DFACBC0}"/>
                </a:ext>
              </a:extLst>
            </p:cNvPr>
            <p:cNvSpPr>
              <a:spLocks/>
            </p:cNvSpPr>
            <p:nvPr/>
          </p:nvSpPr>
          <p:spPr bwMode="auto">
            <a:xfrm>
              <a:off x="4255946" y="7597445"/>
              <a:ext cx="340648" cy="223783"/>
            </a:xfrm>
            <a:custGeom>
              <a:avLst/>
              <a:gdLst>
                <a:gd name="T0" fmla="*/ 103 w 116"/>
                <a:gd name="T1" fmla="*/ 0 h 76"/>
                <a:gd name="T2" fmla="*/ 116 w 116"/>
                <a:gd name="T3" fmla="*/ 30 h 76"/>
                <a:gd name="T4" fmla="*/ 13 w 116"/>
                <a:gd name="T5" fmla="*/ 76 h 76"/>
                <a:gd name="T6" fmla="*/ 0 w 116"/>
                <a:gd name="T7" fmla="*/ 47 h 76"/>
                <a:gd name="T8" fmla="*/ 103 w 116"/>
                <a:gd name="T9" fmla="*/ 0 h 76"/>
              </a:gdLst>
              <a:ahLst/>
              <a:cxnLst>
                <a:cxn ang="0">
                  <a:pos x="T0" y="T1"/>
                </a:cxn>
                <a:cxn ang="0">
                  <a:pos x="T2" y="T3"/>
                </a:cxn>
                <a:cxn ang="0">
                  <a:pos x="T4" y="T5"/>
                </a:cxn>
                <a:cxn ang="0">
                  <a:pos x="T6" y="T7"/>
                </a:cxn>
                <a:cxn ang="0">
                  <a:pos x="T8" y="T9"/>
                </a:cxn>
              </a:cxnLst>
              <a:rect l="0" t="0" r="r" b="b"/>
              <a:pathLst>
                <a:path w="116" h="76">
                  <a:moveTo>
                    <a:pt x="103" y="0"/>
                  </a:moveTo>
                  <a:cubicBezTo>
                    <a:pt x="116" y="30"/>
                    <a:pt x="116" y="30"/>
                    <a:pt x="116" y="30"/>
                  </a:cubicBezTo>
                  <a:cubicBezTo>
                    <a:pt x="116" y="30"/>
                    <a:pt x="73" y="72"/>
                    <a:pt x="13" y="76"/>
                  </a:cubicBezTo>
                  <a:cubicBezTo>
                    <a:pt x="0" y="47"/>
                    <a:pt x="0" y="47"/>
                    <a:pt x="0" y="47"/>
                  </a:cubicBezTo>
                  <a:lnTo>
                    <a:pt x="10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1">
              <a:extLst>
                <a:ext uri="{FF2B5EF4-FFF2-40B4-BE49-F238E27FC236}">
                  <a16:creationId xmlns:a16="http://schemas.microsoft.com/office/drawing/2014/main" id="{C6ECC543-FE1C-42E3-8797-E0C73571EC02}"/>
                </a:ext>
              </a:extLst>
            </p:cNvPr>
            <p:cNvSpPr>
              <a:spLocks/>
            </p:cNvSpPr>
            <p:nvPr/>
          </p:nvSpPr>
          <p:spPr bwMode="auto">
            <a:xfrm>
              <a:off x="5087674" y="8558470"/>
              <a:ext cx="1031890" cy="1975510"/>
            </a:xfrm>
            <a:custGeom>
              <a:avLst/>
              <a:gdLst>
                <a:gd name="T0" fmla="*/ 18 w 351"/>
                <a:gd name="T1" fmla="*/ 1 h 672"/>
                <a:gd name="T2" fmla="*/ 94 w 351"/>
                <a:gd name="T3" fmla="*/ 184 h 672"/>
                <a:gd name="T4" fmla="*/ 90 w 351"/>
                <a:gd name="T5" fmla="*/ 643 h 672"/>
                <a:gd name="T6" fmla="*/ 163 w 351"/>
                <a:gd name="T7" fmla="*/ 672 h 672"/>
                <a:gd name="T8" fmla="*/ 160 w 351"/>
                <a:gd name="T9" fmla="*/ 203 h 672"/>
                <a:gd name="T10" fmla="*/ 206 w 351"/>
                <a:gd name="T11" fmla="*/ 200 h 672"/>
                <a:gd name="T12" fmla="*/ 239 w 351"/>
                <a:gd name="T13" fmla="*/ 657 h 672"/>
                <a:gd name="T14" fmla="*/ 290 w 351"/>
                <a:gd name="T15" fmla="*/ 618 h 672"/>
                <a:gd name="T16" fmla="*/ 323 w 351"/>
                <a:gd name="T17" fmla="*/ 586 h 672"/>
                <a:gd name="T18" fmla="*/ 269 w 351"/>
                <a:gd name="T19" fmla="*/ 192 h 672"/>
                <a:gd name="T20" fmla="*/ 324 w 351"/>
                <a:gd name="T21" fmla="*/ 0 h 672"/>
                <a:gd name="T22" fmla="*/ 18 w 351"/>
                <a:gd name="T23" fmla="*/ 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672">
                  <a:moveTo>
                    <a:pt x="18" y="1"/>
                  </a:moveTo>
                  <a:cubicBezTo>
                    <a:pt x="18" y="1"/>
                    <a:pt x="0" y="165"/>
                    <a:pt x="94" y="184"/>
                  </a:cubicBezTo>
                  <a:cubicBezTo>
                    <a:pt x="90" y="643"/>
                    <a:pt x="90" y="643"/>
                    <a:pt x="90" y="643"/>
                  </a:cubicBezTo>
                  <a:cubicBezTo>
                    <a:pt x="163" y="672"/>
                    <a:pt x="163" y="672"/>
                    <a:pt x="163" y="672"/>
                  </a:cubicBezTo>
                  <a:cubicBezTo>
                    <a:pt x="160" y="203"/>
                    <a:pt x="160" y="203"/>
                    <a:pt x="160" y="203"/>
                  </a:cubicBezTo>
                  <a:cubicBezTo>
                    <a:pt x="160" y="203"/>
                    <a:pt x="192" y="208"/>
                    <a:pt x="206" y="200"/>
                  </a:cubicBezTo>
                  <a:cubicBezTo>
                    <a:pt x="239" y="657"/>
                    <a:pt x="239" y="657"/>
                    <a:pt x="239" y="657"/>
                  </a:cubicBezTo>
                  <a:cubicBezTo>
                    <a:pt x="290" y="618"/>
                    <a:pt x="290" y="618"/>
                    <a:pt x="290" y="618"/>
                  </a:cubicBezTo>
                  <a:cubicBezTo>
                    <a:pt x="323" y="586"/>
                    <a:pt x="323" y="586"/>
                    <a:pt x="323" y="586"/>
                  </a:cubicBezTo>
                  <a:cubicBezTo>
                    <a:pt x="269" y="192"/>
                    <a:pt x="269" y="192"/>
                    <a:pt x="269" y="192"/>
                  </a:cubicBezTo>
                  <a:cubicBezTo>
                    <a:pt x="269" y="192"/>
                    <a:pt x="351" y="144"/>
                    <a:pt x="324" y="0"/>
                  </a:cubicBezTo>
                  <a:lnTo>
                    <a:pt x="18" y="1"/>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2">
              <a:extLst>
                <a:ext uri="{FF2B5EF4-FFF2-40B4-BE49-F238E27FC236}">
                  <a16:creationId xmlns:a16="http://schemas.microsoft.com/office/drawing/2014/main" id="{DF71B64C-58DC-499D-9DC8-5C53A9A9ACA9}"/>
                </a:ext>
              </a:extLst>
            </p:cNvPr>
            <p:cNvSpPr>
              <a:spLocks/>
            </p:cNvSpPr>
            <p:nvPr/>
          </p:nvSpPr>
          <p:spPr bwMode="auto">
            <a:xfrm>
              <a:off x="5154809" y="8562199"/>
              <a:ext cx="964755" cy="1971780"/>
            </a:xfrm>
            <a:custGeom>
              <a:avLst/>
              <a:gdLst>
                <a:gd name="T0" fmla="*/ 217 w 328"/>
                <a:gd name="T1" fmla="*/ 236 h 671"/>
                <a:gd name="T2" fmla="*/ 247 w 328"/>
                <a:gd name="T3" fmla="*/ 202 h 671"/>
                <a:gd name="T4" fmla="*/ 246 w 328"/>
                <a:gd name="T5" fmla="*/ 191 h 671"/>
                <a:gd name="T6" fmla="*/ 301 w 328"/>
                <a:gd name="T7" fmla="*/ 0 h 671"/>
                <a:gd name="T8" fmla="*/ 301 w 328"/>
                <a:gd name="T9" fmla="*/ 9 h 671"/>
                <a:gd name="T10" fmla="*/ 138 w 328"/>
                <a:gd name="T11" fmla="*/ 169 h 671"/>
                <a:gd name="T12" fmla="*/ 14 w 328"/>
                <a:gd name="T13" fmla="*/ 109 h 671"/>
                <a:gd name="T14" fmla="*/ 0 w 328"/>
                <a:gd name="T15" fmla="*/ 95 h 671"/>
                <a:gd name="T16" fmla="*/ 71 w 328"/>
                <a:gd name="T17" fmla="*/ 183 h 671"/>
                <a:gd name="T18" fmla="*/ 71 w 328"/>
                <a:gd name="T19" fmla="*/ 198 h 671"/>
                <a:gd name="T20" fmla="*/ 100 w 328"/>
                <a:gd name="T21" fmla="*/ 226 h 671"/>
                <a:gd name="T22" fmla="*/ 103 w 328"/>
                <a:gd name="T23" fmla="*/ 239 h 671"/>
                <a:gd name="T24" fmla="*/ 106 w 328"/>
                <a:gd name="T25" fmla="*/ 254 h 671"/>
                <a:gd name="T26" fmla="*/ 104 w 328"/>
                <a:gd name="T27" fmla="*/ 657 h 671"/>
                <a:gd name="T28" fmla="*/ 140 w 328"/>
                <a:gd name="T29" fmla="*/ 671 h 671"/>
                <a:gd name="T30" fmla="*/ 137 w 328"/>
                <a:gd name="T31" fmla="*/ 202 h 671"/>
                <a:gd name="T32" fmla="*/ 183 w 328"/>
                <a:gd name="T33" fmla="*/ 199 h 671"/>
                <a:gd name="T34" fmla="*/ 216 w 328"/>
                <a:gd name="T35" fmla="*/ 656 h 671"/>
                <a:gd name="T36" fmla="*/ 260 w 328"/>
                <a:gd name="T37" fmla="*/ 622 h 671"/>
                <a:gd name="T38" fmla="*/ 256 w 328"/>
                <a:gd name="T39" fmla="*/ 607 h 671"/>
                <a:gd name="T40" fmla="*/ 217 w 328"/>
                <a:gd name="T41" fmla="*/ 23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671">
                  <a:moveTo>
                    <a:pt x="217" y="236"/>
                  </a:moveTo>
                  <a:cubicBezTo>
                    <a:pt x="218" y="217"/>
                    <a:pt x="232" y="205"/>
                    <a:pt x="247" y="202"/>
                  </a:cubicBezTo>
                  <a:cubicBezTo>
                    <a:pt x="246" y="191"/>
                    <a:pt x="246" y="191"/>
                    <a:pt x="246" y="191"/>
                  </a:cubicBezTo>
                  <a:cubicBezTo>
                    <a:pt x="246" y="191"/>
                    <a:pt x="328" y="143"/>
                    <a:pt x="301" y="0"/>
                  </a:cubicBezTo>
                  <a:cubicBezTo>
                    <a:pt x="301" y="3"/>
                    <a:pt x="301" y="6"/>
                    <a:pt x="301" y="9"/>
                  </a:cubicBezTo>
                  <a:cubicBezTo>
                    <a:pt x="301" y="97"/>
                    <a:pt x="226" y="170"/>
                    <a:pt x="138" y="169"/>
                  </a:cubicBezTo>
                  <a:cubicBezTo>
                    <a:pt x="88" y="169"/>
                    <a:pt x="44" y="145"/>
                    <a:pt x="14" y="109"/>
                  </a:cubicBezTo>
                  <a:cubicBezTo>
                    <a:pt x="9" y="105"/>
                    <a:pt x="4" y="100"/>
                    <a:pt x="0" y="95"/>
                  </a:cubicBezTo>
                  <a:cubicBezTo>
                    <a:pt x="9" y="135"/>
                    <a:pt x="28" y="174"/>
                    <a:pt x="71" y="183"/>
                  </a:cubicBezTo>
                  <a:cubicBezTo>
                    <a:pt x="71" y="198"/>
                    <a:pt x="71" y="198"/>
                    <a:pt x="71" y="198"/>
                  </a:cubicBezTo>
                  <a:cubicBezTo>
                    <a:pt x="86" y="199"/>
                    <a:pt x="99" y="209"/>
                    <a:pt x="100" y="226"/>
                  </a:cubicBezTo>
                  <a:cubicBezTo>
                    <a:pt x="102" y="230"/>
                    <a:pt x="102" y="235"/>
                    <a:pt x="103" y="239"/>
                  </a:cubicBezTo>
                  <a:cubicBezTo>
                    <a:pt x="104" y="244"/>
                    <a:pt x="106" y="249"/>
                    <a:pt x="106" y="254"/>
                  </a:cubicBezTo>
                  <a:cubicBezTo>
                    <a:pt x="105" y="388"/>
                    <a:pt x="105" y="523"/>
                    <a:pt x="104" y="657"/>
                  </a:cubicBezTo>
                  <a:cubicBezTo>
                    <a:pt x="140" y="671"/>
                    <a:pt x="140" y="671"/>
                    <a:pt x="140" y="671"/>
                  </a:cubicBezTo>
                  <a:cubicBezTo>
                    <a:pt x="137" y="202"/>
                    <a:pt x="137" y="202"/>
                    <a:pt x="137" y="202"/>
                  </a:cubicBezTo>
                  <a:cubicBezTo>
                    <a:pt x="137" y="202"/>
                    <a:pt x="169" y="207"/>
                    <a:pt x="183" y="199"/>
                  </a:cubicBezTo>
                  <a:cubicBezTo>
                    <a:pt x="216" y="656"/>
                    <a:pt x="216" y="656"/>
                    <a:pt x="216" y="656"/>
                  </a:cubicBezTo>
                  <a:cubicBezTo>
                    <a:pt x="260" y="622"/>
                    <a:pt x="260" y="622"/>
                    <a:pt x="260" y="622"/>
                  </a:cubicBezTo>
                  <a:cubicBezTo>
                    <a:pt x="258" y="618"/>
                    <a:pt x="256" y="613"/>
                    <a:pt x="256" y="607"/>
                  </a:cubicBezTo>
                  <a:cubicBezTo>
                    <a:pt x="249" y="482"/>
                    <a:pt x="211" y="362"/>
                    <a:pt x="217" y="236"/>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3">
              <a:extLst>
                <a:ext uri="{FF2B5EF4-FFF2-40B4-BE49-F238E27FC236}">
                  <a16:creationId xmlns:a16="http://schemas.microsoft.com/office/drawing/2014/main" id="{F6CB522C-4CB4-4A44-9BC4-A6BA6B1DC9E8}"/>
                </a:ext>
              </a:extLst>
            </p:cNvPr>
            <p:cNvSpPr>
              <a:spLocks/>
            </p:cNvSpPr>
            <p:nvPr/>
          </p:nvSpPr>
          <p:spPr bwMode="auto">
            <a:xfrm>
              <a:off x="5137404" y="8452794"/>
              <a:ext cx="905079" cy="282216"/>
            </a:xfrm>
            <a:custGeom>
              <a:avLst/>
              <a:gdLst>
                <a:gd name="T0" fmla="*/ 1 w 308"/>
                <a:gd name="T1" fmla="*/ 29 h 96"/>
                <a:gd name="T2" fmla="*/ 0 w 308"/>
                <a:gd name="T3" fmla="*/ 49 h 96"/>
                <a:gd name="T4" fmla="*/ 99 w 308"/>
                <a:gd name="T5" fmla="*/ 50 h 96"/>
                <a:gd name="T6" fmla="*/ 151 w 308"/>
                <a:gd name="T7" fmla="*/ 96 h 96"/>
                <a:gd name="T8" fmla="*/ 200 w 308"/>
                <a:gd name="T9" fmla="*/ 51 h 96"/>
                <a:gd name="T10" fmla="*/ 308 w 308"/>
                <a:gd name="T11" fmla="*/ 43 h 96"/>
                <a:gd name="T12" fmla="*/ 306 w 308"/>
                <a:gd name="T13" fmla="*/ 28 h 96"/>
                <a:gd name="T14" fmla="*/ 1 w 308"/>
                <a:gd name="T15" fmla="*/ 29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96">
                  <a:moveTo>
                    <a:pt x="1" y="29"/>
                  </a:moveTo>
                  <a:cubicBezTo>
                    <a:pt x="0" y="49"/>
                    <a:pt x="0" y="49"/>
                    <a:pt x="0" y="49"/>
                  </a:cubicBezTo>
                  <a:cubicBezTo>
                    <a:pt x="0" y="49"/>
                    <a:pt x="47" y="47"/>
                    <a:pt x="99" y="50"/>
                  </a:cubicBezTo>
                  <a:cubicBezTo>
                    <a:pt x="119" y="51"/>
                    <a:pt x="129" y="95"/>
                    <a:pt x="151" y="96"/>
                  </a:cubicBezTo>
                  <a:cubicBezTo>
                    <a:pt x="173" y="96"/>
                    <a:pt x="180" y="52"/>
                    <a:pt x="200" y="51"/>
                  </a:cubicBezTo>
                  <a:cubicBezTo>
                    <a:pt x="237" y="49"/>
                    <a:pt x="291" y="52"/>
                    <a:pt x="308" y="43"/>
                  </a:cubicBezTo>
                  <a:cubicBezTo>
                    <a:pt x="306" y="28"/>
                    <a:pt x="306" y="28"/>
                    <a:pt x="306" y="28"/>
                  </a:cubicBezTo>
                  <a:cubicBezTo>
                    <a:pt x="306" y="28"/>
                    <a:pt x="134" y="0"/>
                    <a:pt x="1" y="29"/>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4">
              <a:extLst>
                <a:ext uri="{FF2B5EF4-FFF2-40B4-BE49-F238E27FC236}">
                  <a16:creationId xmlns:a16="http://schemas.microsoft.com/office/drawing/2014/main" id="{5EB793C6-95E5-4694-86EF-CB62A0400F4C}"/>
                </a:ext>
              </a:extLst>
            </p:cNvPr>
            <p:cNvSpPr>
              <a:spLocks/>
            </p:cNvSpPr>
            <p:nvPr/>
          </p:nvSpPr>
          <p:spPr bwMode="auto">
            <a:xfrm>
              <a:off x="4648810" y="10137385"/>
              <a:ext cx="973457" cy="493567"/>
            </a:xfrm>
            <a:custGeom>
              <a:avLst/>
              <a:gdLst>
                <a:gd name="T0" fmla="*/ 36 w 331"/>
                <a:gd name="T1" fmla="*/ 166 h 168"/>
                <a:gd name="T2" fmla="*/ 317 w 331"/>
                <a:gd name="T3" fmla="*/ 146 h 168"/>
                <a:gd name="T4" fmla="*/ 166 w 331"/>
                <a:gd name="T5" fmla="*/ 3 h 168"/>
                <a:gd name="T6" fmla="*/ 36 w 331"/>
                <a:gd name="T7" fmla="*/ 166 h 168"/>
              </a:gdLst>
              <a:ahLst/>
              <a:cxnLst>
                <a:cxn ang="0">
                  <a:pos x="T0" y="T1"/>
                </a:cxn>
                <a:cxn ang="0">
                  <a:pos x="T2" y="T3"/>
                </a:cxn>
                <a:cxn ang="0">
                  <a:pos x="T4" y="T5"/>
                </a:cxn>
                <a:cxn ang="0">
                  <a:pos x="T6" y="T7"/>
                </a:cxn>
              </a:cxnLst>
              <a:rect l="0" t="0" r="r" b="b"/>
              <a:pathLst>
                <a:path w="331" h="168">
                  <a:moveTo>
                    <a:pt x="36" y="166"/>
                  </a:moveTo>
                  <a:cubicBezTo>
                    <a:pt x="36" y="166"/>
                    <a:pt x="249" y="168"/>
                    <a:pt x="317" y="146"/>
                  </a:cubicBezTo>
                  <a:cubicBezTo>
                    <a:pt x="317" y="146"/>
                    <a:pt x="331" y="7"/>
                    <a:pt x="166" y="3"/>
                  </a:cubicBezTo>
                  <a:cubicBezTo>
                    <a:pt x="0" y="0"/>
                    <a:pt x="6" y="156"/>
                    <a:pt x="36"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5">
              <a:extLst>
                <a:ext uri="{FF2B5EF4-FFF2-40B4-BE49-F238E27FC236}">
                  <a16:creationId xmlns:a16="http://schemas.microsoft.com/office/drawing/2014/main" id="{CF5FE593-AC4F-4570-A2F3-38F1EE77494D}"/>
                </a:ext>
              </a:extLst>
            </p:cNvPr>
            <p:cNvSpPr>
              <a:spLocks/>
            </p:cNvSpPr>
            <p:nvPr/>
          </p:nvSpPr>
          <p:spPr bwMode="auto">
            <a:xfrm>
              <a:off x="4725891" y="10143602"/>
              <a:ext cx="769566" cy="422702"/>
            </a:xfrm>
            <a:custGeom>
              <a:avLst/>
              <a:gdLst>
                <a:gd name="T0" fmla="*/ 262 w 262"/>
                <a:gd name="T1" fmla="*/ 50 h 144"/>
                <a:gd name="T2" fmla="*/ 140 w 262"/>
                <a:gd name="T3" fmla="*/ 1 h 144"/>
                <a:gd name="T4" fmla="*/ 0 w 262"/>
                <a:gd name="T5" fmla="*/ 82 h 144"/>
                <a:gd name="T6" fmla="*/ 262 w 262"/>
                <a:gd name="T7" fmla="*/ 50 h 144"/>
              </a:gdLst>
              <a:ahLst/>
              <a:cxnLst>
                <a:cxn ang="0">
                  <a:pos x="T0" y="T1"/>
                </a:cxn>
                <a:cxn ang="0">
                  <a:pos x="T2" y="T3"/>
                </a:cxn>
                <a:cxn ang="0">
                  <a:pos x="T4" y="T5"/>
                </a:cxn>
                <a:cxn ang="0">
                  <a:pos x="T6" y="T7"/>
                </a:cxn>
              </a:cxnLst>
              <a:rect l="0" t="0" r="r" b="b"/>
              <a:pathLst>
                <a:path w="262" h="144">
                  <a:moveTo>
                    <a:pt x="262" y="50"/>
                  </a:moveTo>
                  <a:cubicBezTo>
                    <a:pt x="240" y="24"/>
                    <a:pt x="203" y="3"/>
                    <a:pt x="140" y="1"/>
                  </a:cubicBezTo>
                  <a:cubicBezTo>
                    <a:pt x="54" y="0"/>
                    <a:pt x="14" y="41"/>
                    <a:pt x="0" y="82"/>
                  </a:cubicBezTo>
                  <a:cubicBezTo>
                    <a:pt x="47" y="144"/>
                    <a:pt x="241" y="134"/>
                    <a:pt x="262"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6">
              <a:extLst>
                <a:ext uri="{FF2B5EF4-FFF2-40B4-BE49-F238E27FC236}">
                  <a16:creationId xmlns:a16="http://schemas.microsoft.com/office/drawing/2014/main" id="{0791AD72-7EBE-4BED-9547-A7FADAB922AB}"/>
                </a:ext>
              </a:extLst>
            </p:cNvPr>
            <p:cNvSpPr>
              <a:spLocks/>
            </p:cNvSpPr>
            <p:nvPr/>
          </p:nvSpPr>
          <p:spPr bwMode="auto">
            <a:xfrm>
              <a:off x="4896215" y="10234358"/>
              <a:ext cx="126811" cy="67135"/>
            </a:xfrm>
            <a:custGeom>
              <a:avLst/>
              <a:gdLst>
                <a:gd name="T0" fmla="*/ 43 w 43"/>
                <a:gd name="T1" fmla="*/ 12 h 23"/>
                <a:gd name="T2" fmla="*/ 22 w 43"/>
                <a:gd name="T3" fmla="*/ 23 h 23"/>
                <a:gd name="T4" fmla="*/ 0 w 43"/>
                <a:gd name="T5" fmla="*/ 12 h 23"/>
                <a:gd name="T6" fmla="*/ 22 w 43"/>
                <a:gd name="T7" fmla="*/ 0 h 23"/>
                <a:gd name="T8" fmla="*/ 43 w 43"/>
                <a:gd name="T9" fmla="*/ 12 h 23"/>
              </a:gdLst>
              <a:ahLst/>
              <a:cxnLst>
                <a:cxn ang="0">
                  <a:pos x="T0" y="T1"/>
                </a:cxn>
                <a:cxn ang="0">
                  <a:pos x="T2" y="T3"/>
                </a:cxn>
                <a:cxn ang="0">
                  <a:pos x="T4" y="T5"/>
                </a:cxn>
                <a:cxn ang="0">
                  <a:pos x="T6" y="T7"/>
                </a:cxn>
                <a:cxn ang="0">
                  <a:pos x="T8" y="T9"/>
                </a:cxn>
              </a:cxnLst>
              <a:rect l="0" t="0" r="r" b="b"/>
              <a:pathLst>
                <a:path w="43" h="23">
                  <a:moveTo>
                    <a:pt x="43" y="12"/>
                  </a:moveTo>
                  <a:cubicBezTo>
                    <a:pt x="43" y="18"/>
                    <a:pt x="34" y="23"/>
                    <a:pt x="22" y="23"/>
                  </a:cubicBezTo>
                  <a:cubicBezTo>
                    <a:pt x="10" y="23"/>
                    <a:pt x="0" y="18"/>
                    <a:pt x="0" y="12"/>
                  </a:cubicBezTo>
                  <a:cubicBezTo>
                    <a:pt x="0" y="5"/>
                    <a:pt x="10" y="0"/>
                    <a:pt x="22" y="0"/>
                  </a:cubicBezTo>
                  <a:cubicBezTo>
                    <a:pt x="34" y="1"/>
                    <a:pt x="43" y="6"/>
                    <a:pt x="43"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7">
              <a:extLst>
                <a:ext uri="{FF2B5EF4-FFF2-40B4-BE49-F238E27FC236}">
                  <a16:creationId xmlns:a16="http://schemas.microsoft.com/office/drawing/2014/main" id="{B6A608DD-2E4A-4A84-9089-732D2489AC2B}"/>
                </a:ext>
              </a:extLst>
            </p:cNvPr>
            <p:cNvSpPr>
              <a:spLocks/>
            </p:cNvSpPr>
            <p:nvPr/>
          </p:nvSpPr>
          <p:spPr bwMode="auto">
            <a:xfrm>
              <a:off x="5721727" y="10137385"/>
              <a:ext cx="973457" cy="493567"/>
            </a:xfrm>
            <a:custGeom>
              <a:avLst/>
              <a:gdLst>
                <a:gd name="T0" fmla="*/ 295 w 331"/>
                <a:gd name="T1" fmla="*/ 166 h 168"/>
                <a:gd name="T2" fmla="*/ 14 w 331"/>
                <a:gd name="T3" fmla="*/ 146 h 168"/>
                <a:gd name="T4" fmla="*/ 165 w 331"/>
                <a:gd name="T5" fmla="*/ 3 h 168"/>
                <a:gd name="T6" fmla="*/ 295 w 331"/>
                <a:gd name="T7" fmla="*/ 166 h 168"/>
              </a:gdLst>
              <a:ahLst/>
              <a:cxnLst>
                <a:cxn ang="0">
                  <a:pos x="T0" y="T1"/>
                </a:cxn>
                <a:cxn ang="0">
                  <a:pos x="T2" y="T3"/>
                </a:cxn>
                <a:cxn ang="0">
                  <a:pos x="T4" y="T5"/>
                </a:cxn>
                <a:cxn ang="0">
                  <a:pos x="T6" y="T7"/>
                </a:cxn>
              </a:cxnLst>
              <a:rect l="0" t="0" r="r" b="b"/>
              <a:pathLst>
                <a:path w="331" h="168">
                  <a:moveTo>
                    <a:pt x="295" y="166"/>
                  </a:moveTo>
                  <a:cubicBezTo>
                    <a:pt x="295" y="166"/>
                    <a:pt x="82" y="168"/>
                    <a:pt x="14" y="146"/>
                  </a:cubicBezTo>
                  <a:cubicBezTo>
                    <a:pt x="14" y="146"/>
                    <a:pt x="0" y="7"/>
                    <a:pt x="165" y="3"/>
                  </a:cubicBezTo>
                  <a:cubicBezTo>
                    <a:pt x="331" y="0"/>
                    <a:pt x="325" y="156"/>
                    <a:pt x="295" y="166"/>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78">
              <a:extLst>
                <a:ext uri="{FF2B5EF4-FFF2-40B4-BE49-F238E27FC236}">
                  <a16:creationId xmlns:a16="http://schemas.microsoft.com/office/drawing/2014/main" id="{F53F035F-866C-4FC6-BEEC-62C90B8CE134}"/>
                </a:ext>
              </a:extLst>
            </p:cNvPr>
            <p:cNvSpPr>
              <a:spLocks/>
            </p:cNvSpPr>
            <p:nvPr/>
          </p:nvSpPr>
          <p:spPr bwMode="auto">
            <a:xfrm>
              <a:off x="5848537" y="10143602"/>
              <a:ext cx="770809" cy="422702"/>
            </a:xfrm>
            <a:custGeom>
              <a:avLst/>
              <a:gdLst>
                <a:gd name="T0" fmla="*/ 0 w 262"/>
                <a:gd name="T1" fmla="*/ 50 h 144"/>
                <a:gd name="T2" fmla="*/ 122 w 262"/>
                <a:gd name="T3" fmla="*/ 1 h 144"/>
                <a:gd name="T4" fmla="*/ 262 w 262"/>
                <a:gd name="T5" fmla="*/ 82 h 144"/>
                <a:gd name="T6" fmla="*/ 0 w 262"/>
                <a:gd name="T7" fmla="*/ 50 h 144"/>
              </a:gdLst>
              <a:ahLst/>
              <a:cxnLst>
                <a:cxn ang="0">
                  <a:pos x="T0" y="T1"/>
                </a:cxn>
                <a:cxn ang="0">
                  <a:pos x="T2" y="T3"/>
                </a:cxn>
                <a:cxn ang="0">
                  <a:pos x="T4" y="T5"/>
                </a:cxn>
                <a:cxn ang="0">
                  <a:pos x="T6" y="T7"/>
                </a:cxn>
              </a:cxnLst>
              <a:rect l="0" t="0" r="r" b="b"/>
              <a:pathLst>
                <a:path w="262" h="144">
                  <a:moveTo>
                    <a:pt x="0" y="50"/>
                  </a:moveTo>
                  <a:cubicBezTo>
                    <a:pt x="22" y="24"/>
                    <a:pt x="59" y="3"/>
                    <a:pt x="122" y="1"/>
                  </a:cubicBezTo>
                  <a:cubicBezTo>
                    <a:pt x="208" y="0"/>
                    <a:pt x="248" y="41"/>
                    <a:pt x="262" y="82"/>
                  </a:cubicBezTo>
                  <a:cubicBezTo>
                    <a:pt x="215" y="144"/>
                    <a:pt x="21" y="134"/>
                    <a:pt x="0" y="5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79">
              <a:extLst>
                <a:ext uri="{FF2B5EF4-FFF2-40B4-BE49-F238E27FC236}">
                  <a16:creationId xmlns:a16="http://schemas.microsoft.com/office/drawing/2014/main" id="{7A339DD3-A118-42B4-8BCD-E3203227438E}"/>
                </a:ext>
              </a:extLst>
            </p:cNvPr>
            <p:cNvSpPr>
              <a:spLocks/>
            </p:cNvSpPr>
            <p:nvPr/>
          </p:nvSpPr>
          <p:spPr bwMode="auto">
            <a:xfrm>
              <a:off x="6318482" y="10234358"/>
              <a:ext cx="129297" cy="67135"/>
            </a:xfrm>
            <a:custGeom>
              <a:avLst/>
              <a:gdLst>
                <a:gd name="T0" fmla="*/ 1 w 44"/>
                <a:gd name="T1" fmla="*/ 12 h 23"/>
                <a:gd name="T2" fmla="*/ 22 w 44"/>
                <a:gd name="T3" fmla="*/ 23 h 23"/>
                <a:gd name="T4" fmla="*/ 44 w 44"/>
                <a:gd name="T5" fmla="*/ 12 h 23"/>
                <a:gd name="T6" fmla="*/ 22 w 44"/>
                <a:gd name="T7" fmla="*/ 0 h 23"/>
                <a:gd name="T8" fmla="*/ 1 w 44"/>
                <a:gd name="T9" fmla="*/ 12 h 23"/>
              </a:gdLst>
              <a:ahLst/>
              <a:cxnLst>
                <a:cxn ang="0">
                  <a:pos x="T0" y="T1"/>
                </a:cxn>
                <a:cxn ang="0">
                  <a:pos x="T2" y="T3"/>
                </a:cxn>
                <a:cxn ang="0">
                  <a:pos x="T4" y="T5"/>
                </a:cxn>
                <a:cxn ang="0">
                  <a:pos x="T6" y="T7"/>
                </a:cxn>
                <a:cxn ang="0">
                  <a:pos x="T8" y="T9"/>
                </a:cxn>
              </a:cxnLst>
              <a:rect l="0" t="0" r="r" b="b"/>
              <a:pathLst>
                <a:path w="44" h="23">
                  <a:moveTo>
                    <a:pt x="1" y="12"/>
                  </a:moveTo>
                  <a:cubicBezTo>
                    <a:pt x="1" y="18"/>
                    <a:pt x="10" y="23"/>
                    <a:pt x="22" y="23"/>
                  </a:cubicBezTo>
                  <a:cubicBezTo>
                    <a:pt x="34" y="23"/>
                    <a:pt x="44" y="18"/>
                    <a:pt x="44" y="12"/>
                  </a:cubicBezTo>
                  <a:cubicBezTo>
                    <a:pt x="44" y="5"/>
                    <a:pt x="34" y="0"/>
                    <a:pt x="22" y="0"/>
                  </a:cubicBezTo>
                  <a:cubicBezTo>
                    <a:pt x="10" y="1"/>
                    <a:pt x="0" y="6"/>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0">
              <a:extLst>
                <a:ext uri="{FF2B5EF4-FFF2-40B4-BE49-F238E27FC236}">
                  <a16:creationId xmlns:a16="http://schemas.microsoft.com/office/drawing/2014/main" id="{1BAE68A2-7CB7-4473-8EC9-43158CFB483B}"/>
                </a:ext>
              </a:extLst>
            </p:cNvPr>
            <p:cNvSpPr>
              <a:spLocks/>
            </p:cNvSpPr>
            <p:nvPr/>
          </p:nvSpPr>
          <p:spPr bwMode="auto">
            <a:xfrm>
              <a:off x="5869673" y="7050419"/>
              <a:ext cx="457513" cy="1343943"/>
            </a:xfrm>
            <a:custGeom>
              <a:avLst/>
              <a:gdLst>
                <a:gd name="T0" fmla="*/ 0 w 156"/>
                <a:gd name="T1" fmla="*/ 55 h 457"/>
                <a:gd name="T2" fmla="*/ 76 w 156"/>
                <a:gd name="T3" fmla="*/ 63 h 457"/>
                <a:gd name="T4" fmla="*/ 150 w 156"/>
                <a:gd name="T5" fmla="*/ 298 h 457"/>
                <a:gd name="T6" fmla="*/ 47 w 156"/>
                <a:gd name="T7" fmla="*/ 449 h 457"/>
                <a:gd name="T8" fmla="*/ 0 w 156"/>
                <a:gd name="T9" fmla="*/ 55 h 457"/>
              </a:gdLst>
              <a:ahLst/>
              <a:cxnLst>
                <a:cxn ang="0">
                  <a:pos x="T0" y="T1"/>
                </a:cxn>
                <a:cxn ang="0">
                  <a:pos x="T2" y="T3"/>
                </a:cxn>
                <a:cxn ang="0">
                  <a:pos x="T4" y="T5"/>
                </a:cxn>
                <a:cxn ang="0">
                  <a:pos x="T6" y="T7"/>
                </a:cxn>
                <a:cxn ang="0">
                  <a:pos x="T8" y="T9"/>
                </a:cxn>
              </a:cxnLst>
              <a:rect l="0" t="0" r="r" b="b"/>
              <a:pathLst>
                <a:path w="156" h="457">
                  <a:moveTo>
                    <a:pt x="0" y="55"/>
                  </a:moveTo>
                  <a:cubicBezTo>
                    <a:pt x="0" y="55"/>
                    <a:pt x="37" y="0"/>
                    <a:pt x="76" y="63"/>
                  </a:cubicBezTo>
                  <a:cubicBezTo>
                    <a:pt x="115" y="126"/>
                    <a:pt x="144" y="248"/>
                    <a:pt x="150" y="298"/>
                  </a:cubicBezTo>
                  <a:cubicBezTo>
                    <a:pt x="156" y="349"/>
                    <a:pt x="93" y="457"/>
                    <a:pt x="47" y="449"/>
                  </a:cubicBezTo>
                  <a:lnTo>
                    <a:pt x="0" y="55"/>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1">
              <a:extLst>
                <a:ext uri="{FF2B5EF4-FFF2-40B4-BE49-F238E27FC236}">
                  <a16:creationId xmlns:a16="http://schemas.microsoft.com/office/drawing/2014/main" id="{E2678FA0-B7BC-4766-8453-718A2967D704}"/>
                </a:ext>
              </a:extLst>
            </p:cNvPr>
            <p:cNvSpPr>
              <a:spLocks/>
            </p:cNvSpPr>
            <p:nvPr/>
          </p:nvSpPr>
          <p:spPr bwMode="auto">
            <a:xfrm>
              <a:off x="5865943" y="7129986"/>
              <a:ext cx="461242" cy="1264376"/>
            </a:xfrm>
            <a:custGeom>
              <a:avLst/>
              <a:gdLst>
                <a:gd name="T0" fmla="*/ 77 w 157"/>
                <a:gd name="T1" fmla="*/ 36 h 430"/>
                <a:gd name="T2" fmla="*/ 78 w 157"/>
                <a:gd name="T3" fmla="*/ 38 h 430"/>
                <a:gd name="T4" fmla="*/ 36 w 157"/>
                <a:gd name="T5" fmla="*/ 88 h 430"/>
                <a:gd name="T6" fmla="*/ 40 w 157"/>
                <a:gd name="T7" fmla="*/ 149 h 430"/>
                <a:gd name="T8" fmla="*/ 46 w 157"/>
                <a:gd name="T9" fmla="*/ 212 h 430"/>
                <a:gd name="T10" fmla="*/ 97 w 157"/>
                <a:gd name="T11" fmla="*/ 261 h 430"/>
                <a:gd name="T12" fmla="*/ 68 w 157"/>
                <a:gd name="T13" fmla="*/ 307 h 430"/>
                <a:gd name="T14" fmla="*/ 76 w 157"/>
                <a:gd name="T15" fmla="*/ 390 h 430"/>
                <a:gd name="T16" fmla="*/ 109 w 157"/>
                <a:gd name="T17" fmla="*/ 361 h 430"/>
                <a:gd name="T18" fmla="*/ 126 w 157"/>
                <a:gd name="T19" fmla="*/ 330 h 430"/>
                <a:gd name="T20" fmla="*/ 138 w 157"/>
                <a:gd name="T21" fmla="*/ 290 h 430"/>
                <a:gd name="T22" fmla="*/ 151 w 157"/>
                <a:gd name="T23" fmla="*/ 271 h 430"/>
                <a:gd name="T24" fmla="*/ 48 w 157"/>
                <a:gd name="T25" fmla="*/ 422 h 430"/>
                <a:gd name="T26" fmla="*/ 1 w 157"/>
                <a:gd name="T27" fmla="*/ 28 h 430"/>
                <a:gd name="T28" fmla="*/ 25 w 157"/>
                <a:gd name="T29" fmla="*/ 8 h 430"/>
                <a:gd name="T30" fmla="*/ 77 w 157"/>
                <a:gd name="T31" fmla="*/ 3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430">
                  <a:moveTo>
                    <a:pt x="77" y="36"/>
                  </a:moveTo>
                  <a:cubicBezTo>
                    <a:pt x="77" y="37"/>
                    <a:pt x="77" y="38"/>
                    <a:pt x="78" y="38"/>
                  </a:cubicBezTo>
                  <a:cubicBezTo>
                    <a:pt x="41" y="1"/>
                    <a:pt x="30" y="61"/>
                    <a:pt x="36" y="88"/>
                  </a:cubicBezTo>
                  <a:cubicBezTo>
                    <a:pt x="41" y="107"/>
                    <a:pt x="40" y="128"/>
                    <a:pt x="40" y="149"/>
                  </a:cubicBezTo>
                  <a:cubicBezTo>
                    <a:pt x="40" y="171"/>
                    <a:pt x="42" y="191"/>
                    <a:pt x="46" y="212"/>
                  </a:cubicBezTo>
                  <a:cubicBezTo>
                    <a:pt x="51" y="237"/>
                    <a:pt x="75" y="254"/>
                    <a:pt x="97" y="261"/>
                  </a:cubicBezTo>
                  <a:cubicBezTo>
                    <a:pt x="83" y="275"/>
                    <a:pt x="72" y="288"/>
                    <a:pt x="68" y="307"/>
                  </a:cubicBezTo>
                  <a:cubicBezTo>
                    <a:pt x="65" y="318"/>
                    <a:pt x="67" y="380"/>
                    <a:pt x="76" y="390"/>
                  </a:cubicBezTo>
                  <a:cubicBezTo>
                    <a:pt x="86" y="401"/>
                    <a:pt x="102" y="370"/>
                    <a:pt x="109" y="361"/>
                  </a:cubicBezTo>
                  <a:cubicBezTo>
                    <a:pt x="117" y="353"/>
                    <a:pt x="123" y="341"/>
                    <a:pt x="126" y="330"/>
                  </a:cubicBezTo>
                  <a:cubicBezTo>
                    <a:pt x="129" y="317"/>
                    <a:pt x="135" y="304"/>
                    <a:pt x="138" y="290"/>
                  </a:cubicBezTo>
                  <a:cubicBezTo>
                    <a:pt x="140" y="280"/>
                    <a:pt x="147" y="239"/>
                    <a:pt x="151" y="271"/>
                  </a:cubicBezTo>
                  <a:cubicBezTo>
                    <a:pt x="157" y="322"/>
                    <a:pt x="94" y="430"/>
                    <a:pt x="48" y="422"/>
                  </a:cubicBezTo>
                  <a:cubicBezTo>
                    <a:pt x="48" y="422"/>
                    <a:pt x="1" y="28"/>
                    <a:pt x="1" y="28"/>
                  </a:cubicBezTo>
                  <a:cubicBezTo>
                    <a:pt x="0" y="22"/>
                    <a:pt x="21" y="10"/>
                    <a:pt x="25" y="8"/>
                  </a:cubicBezTo>
                  <a:cubicBezTo>
                    <a:pt x="48" y="0"/>
                    <a:pt x="66" y="18"/>
                    <a:pt x="77"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2">
              <a:extLst>
                <a:ext uri="{FF2B5EF4-FFF2-40B4-BE49-F238E27FC236}">
                  <a16:creationId xmlns:a16="http://schemas.microsoft.com/office/drawing/2014/main" id="{96F2ECD2-0A28-4BB2-87F2-75A3B55972C3}"/>
                </a:ext>
              </a:extLst>
            </p:cNvPr>
            <p:cNvSpPr>
              <a:spLocks/>
            </p:cNvSpPr>
            <p:nvPr/>
          </p:nvSpPr>
          <p:spPr bwMode="auto">
            <a:xfrm>
              <a:off x="5008107" y="7138689"/>
              <a:ext cx="1116430" cy="1423511"/>
            </a:xfrm>
            <a:custGeom>
              <a:avLst/>
              <a:gdLst>
                <a:gd name="T0" fmla="*/ 41 w 380"/>
                <a:gd name="T1" fmla="*/ 24 h 484"/>
                <a:gd name="T2" fmla="*/ 285 w 380"/>
                <a:gd name="T3" fmla="*/ 6 h 484"/>
                <a:gd name="T4" fmla="*/ 316 w 380"/>
                <a:gd name="T5" fmla="*/ 41 h 484"/>
                <a:gd name="T6" fmla="*/ 360 w 380"/>
                <a:gd name="T7" fmla="*/ 337 h 484"/>
                <a:gd name="T8" fmla="*/ 355 w 380"/>
                <a:gd name="T9" fmla="*/ 484 h 484"/>
                <a:gd name="T10" fmla="*/ 38 w 380"/>
                <a:gd name="T11" fmla="*/ 483 h 484"/>
                <a:gd name="T12" fmla="*/ 41 w 380"/>
                <a:gd name="T13" fmla="*/ 24 h 484"/>
              </a:gdLst>
              <a:ahLst/>
              <a:cxnLst>
                <a:cxn ang="0">
                  <a:pos x="T0" y="T1"/>
                </a:cxn>
                <a:cxn ang="0">
                  <a:pos x="T2" y="T3"/>
                </a:cxn>
                <a:cxn ang="0">
                  <a:pos x="T4" y="T5"/>
                </a:cxn>
                <a:cxn ang="0">
                  <a:pos x="T6" y="T7"/>
                </a:cxn>
                <a:cxn ang="0">
                  <a:pos x="T8" y="T9"/>
                </a:cxn>
                <a:cxn ang="0">
                  <a:pos x="T10" y="T11"/>
                </a:cxn>
                <a:cxn ang="0">
                  <a:pos x="T12" y="T13"/>
                </a:cxn>
              </a:cxnLst>
              <a:rect l="0" t="0" r="r" b="b"/>
              <a:pathLst>
                <a:path w="380" h="484">
                  <a:moveTo>
                    <a:pt x="41" y="24"/>
                  </a:moveTo>
                  <a:cubicBezTo>
                    <a:pt x="41" y="24"/>
                    <a:pt x="94" y="0"/>
                    <a:pt x="285" y="6"/>
                  </a:cubicBezTo>
                  <a:cubicBezTo>
                    <a:pt x="285" y="6"/>
                    <a:pt x="309" y="13"/>
                    <a:pt x="316" y="41"/>
                  </a:cubicBezTo>
                  <a:cubicBezTo>
                    <a:pt x="320" y="57"/>
                    <a:pt x="328" y="200"/>
                    <a:pt x="360" y="337"/>
                  </a:cubicBezTo>
                  <a:cubicBezTo>
                    <a:pt x="380" y="423"/>
                    <a:pt x="355" y="484"/>
                    <a:pt x="355" y="484"/>
                  </a:cubicBezTo>
                  <a:cubicBezTo>
                    <a:pt x="38" y="483"/>
                    <a:pt x="38" y="483"/>
                    <a:pt x="38" y="483"/>
                  </a:cubicBezTo>
                  <a:cubicBezTo>
                    <a:pt x="38" y="483"/>
                    <a:pt x="0" y="72"/>
                    <a:pt x="41"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3">
              <a:extLst>
                <a:ext uri="{FF2B5EF4-FFF2-40B4-BE49-F238E27FC236}">
                  <a16:creationId xmlns:a16="http://schemas.microsoft.com/office/drawing/2014/main" id="{70AABCE4-A64B-4642-B634-48431B170A15}"/>
                </a:ext>
              </a:extLst>
            </p:cNvPr>
            <p:cNvSpPr>
              <a:spLocks/>
            </p:cNvSpPr>
            <p:nvPr/>
          </p:nvSpPr>
          <p:spPr bwMode="auto">
            <a:xfrm>
              <a:off x="5762754" y="7157337"/>
              <a:ext cx="320756" cy="1118917"/>
            </a:xfrm>
            <a:custGeom>
              <a:avLst/>
              <a:gdLst>
                <a:gd name="T0" fmla="*/ 107 w 109"/>
                <a:gd name="T1" fmla="*/ 347 h 381"/>
                <a:gd name="T2" fmla="*/ 61 w 109"/>
                <a:gd name="T3" fmla="*/ 36 h 381"/>
                <a:gd name="T4" fmla="*/ 28 w 109"/>
                <a:gd name="T5" fmla="*/ 0 h 381"/>
                <a:gd name="T6" fmla="*/ 0 w 109"/>
                <a:gd name="T7" fmla="*/ 0 h 381"/>
                <a:gd name="T8" fmla="*/ 6 w 109"/>
                <a:gd name="T9" fmla="*/ 33 h 381"/>
                <a:gd name="T10" fmla="*/ 33 w 109"/>
                <a:gd name="T11" fmla="*/ 51 h 381"/>
                <a:gd name="T12" fmla="*/ 45 w 109"/>
                <a:gd name="T13" fmla="*/ 83 h 381"/>
                <a:gd name="T14" fmla="*/ 53 w 109"/>
                <a:gd name="T15" fmla="*/ 156 h 381"/>
                <a:gd name="T16" fmla="*/ 96 w 109"/>
                <a:gd name="T17" fmla="*/ 345 h 381"/>
                <a:gd name="T18" fmla="*/ 109 w 109"/>
                <a:gd name="T19" fmla="*/ 381 h 381"/>
                <a:gd name="T20" fmla="*/ 107 w 109"/>
                <a:gd name="T21" fmla="*/ 34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381">
                  <a:moveTo>
                    <a:pt x="107" y="347"/>
                  </a:moveTo>
                  <a:cubicBezTo>
                    <a:pt x="75" y="205"/>
                    <a:pt x="65" y="53"/>
                    <a:pt x="61" y="36"/>
                  </a:cubicBezTo>
                  <a:cubicBezTo>
                    <a:pt x="54" y="6"/>
                    <a:pt x="28" y="0"/>
                    <a:pt x="28" y="0"/>
                  </a:cubicBezTo>
                  <a:cubicBezTo>
                    <a:pt x="18" y="0"/>
                    <a:pt x="9" y="0"/>
                    <a:pt x="0" y="0"/>
                  </a:cubicBezTo>
                  <a:cubicBezTo>
                    <a:pt x="2" y="11"/>
                    <a:pt x="4" y="22"/>
                    <a:pt x="6" y="33"/>
                  </a:cubicBezTo>
                  <a:cubicBezTo>
                    <a:pt x="5" y="31"/>
                    <a:pt x="31" y="48"/>
                    <a:pt x="33" y="51"/>
                  </a:cubicBezTo>
                  <a:cubicBezTo>
                    <a:pt x="40" y="60"/>
                    <a:pt x="43" y="72"/>
                    <a:pt x="45" y="83"/>
                  </a:cubicBezTo>
                  <a:cubicBezTo>
                    <a:pt x="50" y="107"/>
                    <a:pt x="48" y="132"/>
                    <a:pt x="53" y="156"/>
                  </a:cubicBezTo>
                  <a:cubicBezTo>
                    <a:pt x="67" y="221"/>
                    <a:pt x="73" y="282"/>
                    <a:pt x="96" y="345"/>
                  </a:cubicBezTo>
                  <a:cubicBezTo>
                    <a:pt x="101" y="357"/>
                    <a:pt x="105" y="369"/>
                    <a:pt x="109" y="381"/>
                  </a:cubicBezTo>
                  <a:cubicBezTo>
                    <a:pt x="107" y="370"/>
                    <a:pt x="109" y="360"/>
                    <a:pt x="107" y="34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4">
              <a:extLst>
                <a:ext uri="{FF2B5EF4-FFF2-40B4-BE49-F238E27FC236}">
                  <a16:creationId xmlns:a16="http://schemas.microsoft.com/office/drawing/2014/main" id="{4BB3FACA-73AD-4BA6-8F5C-C83283800797}"/>
                </a:ext>
              </a:extLst>
            </p:cNvPr>
            <p:cNvSpPr>
              <a:spLocks/>
            </p:cNvSpPr>
            <p:nvPr/>
          </p:nvSpPr>
          <p:spPr bwMode="auto">
            <a:xfrm>
              <a:off x="5090161" y="6933554"/>
              <a:ext cx="361783" cy="402810"/>
            </a:xfrm>
            <a:custGeom>
              <a:avLst/>
              <a:gdLst>
                <a:gd name="T0" fmla="*/ 11 w 123"/>
                <a:gd name="T1" fmla="*/ 0 h 137"/>
                <a:gd name="T2" fmla="*/ 5 w 123"/>
                <a:gd name="T3" fmla="*/ 96 h 137"/>
                <a:gd name="T4" fmla="*/ 48 w 123"/>
                <a:gd name="T5" fmla="*/ 129 h 137"/>
                <a:gd name="T6" fmla="*/ 121 w 123"/>
                <a:gd name="T7" fmla="*/ 114 h 137"/>
                <a:gd name="T8" fmla="*/ 123 w 123"/>
                <a:gd name="T9" fmla="*/ 86 h 137"/>
                <a:gd name="T10" fmla="*/ 11 w 123"/>
                <a:gd name="T11" fmla="*/ 0 h 137"/>
              </a:gdLst>
              <a:ahLst/>
              <a:cxnLst>
                <a:cxn ang="0">
                  <a:pos x="T0" y="T1"/>
                </a:cxn>
                <a:cxn ang="0">
                  <a:pos x="T2" y="T3"/>
                </a:cxn>
                <a:cxn ang="0">
                  <a:pos x="T4" y="T5"/>
                </a:cxn>
                <a:cxn ang="0">
                  <a:pos x="T6" y="T7"/>
                </a:cxn>
                <a:cxn ang="0">
                  <a:pos x="T8" y="T9"/>
                </a:cxn>
                <a:cxn ang="0">
                  <a:pos x="T10" y="T11"/>
                </a:cxn>
              </a:cxnLst>
              <a:rect l="0" t="0" r="r" b="b"/>
              <a:pathLst>
                <a:path w="123" h="137">
                  <a:moveTo>
                    <a:pt x="11" y="0"/>
                  </a:moveTo>
                  <a:cubicBezTo>
                    <a:pt x="11" y="0"/>
                    <a:pt x="0" y="81"/>
                    <a:pt x="5" y="96"/>
                  </a:cubicBezTo>
                  <a:cubicBezTo>
                    <a:pt x="11" y="112"/>
                    <a:pt x="27" y="127"/>
                    <a:pt x="48" y="129"/>
                  </a:cubicBezTo>
                  <a:cubicBezTo>
                    <a:pt x="101" y="137"/>
                    <a:pt x="121" y="114"/>
                    <a:pt x="121" y="114"/>
                  </a:cubicBezTo>
                  <a:cubicBezTo>
                    <a:pt x="123" y="86"/>
                    <a:pt x="123" y="86"/>
                    <a:pt x="123" y="86"/>
                  </a:cubicBezTo>
                  <a:lnTo>
                    <a:pt x="11"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5">
              <a:extLst>
                <a:ext uri="{FF2B5EF4-FFF2-40B4-BE49-F238E27FC236}">
                  <a16:creationId xmlns:a16="http://schemas.microsoft.com/office/drawing/2014/main" id="{142ABF0D-4E0F-4890-8AA1-55241DA8EFC7}"/>
                </a:ext>
              </a:extLst>
            </p:cNvPr>
            <p:cNvSpPr>
              <a:spLocks/>
            </p:cNvSpPr>
            <p:nvPr/>
          </p:nvSpPr>
          <p:spPr bwMode="auto">
            <a:xfrm>
              <a:off x="5069026" y="6877608"/>
              <a:ext cx="376702" cy="400324"/>
            </a:xfrm>
            <a:custGeom>
              <a:avLst/>
              <a:gdLst>
                <a:gd name="T0" fmla="*/ 11 w 128"/>
                <a:gd name="T1" fmla="*/ 0 h 136"/>
                <a:gd name="T2" fmla="*/ 6 w 128"/>
                <a:gd name="T3" fmla="*/ 96 h 136"/>
                <a:gd name="T4" fmla="*/ 48 w 128"/>
                <a:gd name="T5" fmla="*/ 129 h 136"/>
                <a:gd name="T6" fmla="*/ 117 w 128"/>
                <a:gd name="T7" fmla="*/ 131 h 136"/>
                <a:gd name="T8" fmla="*/ 128 w 128"/>
                <a:gd name="T9" fmla="*/ 76 h 136"/>
                <a:gd name="T10" fmla="*/ 11 w 128"/>
                <a:gd name="T11" fmla="*/ 0 h 136"/>
              </a:gdLst>
              <a:ahLst/>
              <a:cxnLst>
                <a:cxn ang="0">
                  <a:pos x="T0" y="T1"/>
                </a:cxn>
                <a:cxn ang="0">
                  <a:pos x="T2" y="T3"/>
                </a:cxn>
                <a:cxn ang="0">
                  <a:pos x="T4" y="T5"/>
                </a:cxn>
                <a:cxn ang="0">
                  <a:pos x="T6" y="T7"/>
                </a:cxn>
                <a:cxn ang="0">
                  <a:pos x="T8" y="T9"/>
                </a:cxn>
                <a:cxn ang="0">
                  <a:pos x="T10" y="T11"/>
                </a:cxn>
              </a:cxnLst>
              <a:rect l="0" t="0" r="r" b="b"/>
              <a:pathLst>
                <a:path w="128" h="136">
                  <a:moveTo>
                    <a:pt x="11" y="0"/>
                  </a:moveTo>
                  <a:cubicBezTo>
                    <a:pt x="11" y="0"/>
                    <a:pt x="0" y="81"/>
                    <a:pt x="6" y="96"/>
                  </a:cubicBezTo>
                  <a:cubicBezTo>
                    <a:pt x="11" y="111"/>
                    <a:pt x="27" y="126"/>
                    <a:pt x="48" y="129"/>
                  </a:cubicBezTo>
                  <a:cubicBezTo>
                    <a:pt x="101" y="136"/>
                    <a:pt x="117" y="131"/>
                    <a:pt x="117" y="131"/>
                  </a:cubicBezTo>
                  <a:cubicBezTo>
                    <a:pt x="128" y="76"/>
                    <a:pt x="128" y="76"/>
                    <a:pt x="128" y="76"/>
                  </a:cubicBezTo>
                  <a:lnTo>
                    <a:pt x="1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6">
              <a:extLst>
                <a:ext uri="{FF2B5EF4-FFF2-40B4-BE49-F238E27FC236}">
                  <a16:creationId xmlns:a16="http://schemas.microsoft.com/office/drawing/2014/main" id="{E3A61B84-FCC8-4FBE-B925-4077897E3297}"/>
                </a:ext>
              </a:extLst>
            </p:cNvPr>
            <p:cNvSpPr>
              <a:spLocks/>
            </p:cNvSpPr>
            <p:nvPr/>
          </p:nvSpPr>
          <p:spPr bwMode="auto">
            <a:xfrm>
              <a:off x="5572538" y="6950959"/>
              <a:ext cx="375459" cy="317026"/>
            </a:xfrm>
            <a:custGeom>
              <a:avLst/>
              <a:gdLst>
                <a:gd name="T0" fmla="*/ 128 w 128"/>
                <a:gd name="T1" fmla="*/ 0 h 108"/>
                <a:gd name="T2" fmla="*/ 119 w 128"/>
                <a:gd name="T3" fmla="*/ 74 h 108"/>
                <a:gd name="T4" fmla="*/ 0 w 128"/>
                <a:gd name="T5" fmla="*/ 108 h 108"/>
                <a:gd name="T6" fmla="*/ 18 w 128"/>
                <a:gd name="T7" fmla="*/ 25 h 108"/>
                <a:gd name="T8" fmla="*/ 128 w 128"/>
                <a:gd name="T9" fmla="*/ 0 h 108"/>
              </a:gdLst>
              <a:ahLst/>
              <a:cxnLst>
                <a:cxn ang="0">
                  <a:pos x="T0" y="T1"/>
                </a:cxn>
                <a:cxn ang="0">
                  <a:pos x="T2" y="T3"/>
                </a:cxn>
                <a:cxn ang="0">
                  <a:pos x="T4" y="T5"/>
                </a:cxn>
                <a:cxn ang="0">
                  <a:pos x="T6" y="T7"/>
                </a:cxn>
                <a:cxn ang="0">
                  <a:pos x="T8" y="T9"/>
                </a:cxn>
              </a:cxnLst>
              <a:rect l="0" t="0" r="r" b="b"/>
              <a:pathLst>
                <a:path w="128" h="108">
                  <a:moveTo>
                    <a:pt x="128" y="0"/>
                  </a:moveTo>
                  <a:cubicBezTo>
                    <a:pt x="128" y="0"/>
                    <a:pt x="124" y="67"/>
                    <a:pt x="119" y="74"/>
                  </a:cubicBezTo>
                  <a:cubicBezTo>
                    <a:pt x="114" y="81"/>
                    <a:pt x="104" y="104"/>
                    <a:pt x="0" y="108"/>
                  </a:cubicBezTo>
                  <a:cubicBezTo>
                    <a:pt x="18" y="25"/>
                    <a:pt x="18" y="25"/>
                    <a:pt x="18" y="25"/>
                  </a:cubicBezTo>
                  <a:lnTo>
                    <a:pt x="128"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7">
              <a:extLst>
                <a:ext uri="{FF2B5EF4-FFF2-40B4-BE49-F238E27FC236}">
                  <a16:creationId xmlns:a16="http://schemas.microsoft.com/office/drawing/2014/main" id="{84C1BEE1-E979-4875-9DD1-23A3077F231B}"/>
                </a:ext>
              </a:extLst>
            </p:cNvPr>
            <p:cNvSpPr>
              <a:spLocks/>
            </p:cNvSpPr>
            <p:nvPr/>
          </p:nvSpPr>
          <p:spPr bwMode="auto">
            <a:xfrm>
              <a:off x="5611078" y="6909932"/>
              <a:ext cx="360540" cy="317026"/>
            </a:xfrm>
            <a:custGeom>
              <a:avLst/>
              <a:gdLst>
                <a:gd name="T0" fmla="*/ 123 w 123"/>
                <a:gd name="T1" fmla="*/ 0 h 108"/>
                <a:gd name="T2" fmla="*/ 113 w 123"/>
                <a:gd name="T3" fmla="*/ 74 h 108"/>
                <a:gd name="T4" fmla="*/ 0 w 123"/>
                <a:gd name="T5" fmla="*/ 108 h 108"/>
                <a:gd name="T6" fmla="*/ 19 w 123"/>
                <a:gd name="T7" fmla="*/ 24 h 108"/>
                <a:gd name="T8" fmla="*/ 123 w 123"/>
                <a:gd name="T9" fmla="*/ 0 h 108"/>
              </a:gdLst>
              <a:ahLst/>
              <a:cxnLst>
                <a:cxn ang="0">
                  <a:pos x="T0" y="T1"/>
                </a:cxn>
                <a:cxn ang="0">
                  <a:pos x="T2" y="T3"/>
                </a:cxn>
                <a:cxn ang="0">
                  <a:pos x="T4" y="T5"/>
                </a:cxn>
                <a:cxn ang="0">
                  <a:pos x="T6" y="T7"/>
                </a:cxn>
                <a:cxn ang="0">
                  <a:pos x="T8" y="T9"/>
                </a:cxn>
              </a:cxnLst>
              <a:rect l="0" t="0" r="r" b="b"/>
              <a:pathLst>
                <a:path w="123" h="108">
                  <a:moveTo>
                    <a:pt x="123" y="0"/>
                  </a:moveTo>
                  <a:cubicBezTo>
                    <a:pt x="123" y="0"/>
                    <a:pt x="118" y="67"/>
                    <a:pt x="113" y="74"/>
                  </a:cubicBezTo>
                  <a:cubicBezTo>
                    <a:pt x="109" y="81"/>
                    <a:pt x="104" y="104"/>
                    <a:pt x="0" y="108"/>
                  </a:cubicBezTo>
                  <a:cubicBezTo>
                    <a:pt x="19" y="24"/>
                    <a:pt x="19" y="24"/>
                    <a:pt x="19" y="24"/>
                  </a:cubicBezTo>
                  <a:lnTo>
                    <a:pt x="123"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88">
              <a:extLst>
                <a:ext uri="{FF2B5EF4-FFF2-40B4-BE49-F238E27FC236}">
                  <a16:creationId xmlns:a16="http://schemas.microsoft.com/office/drawing/2014/main" id="{02581A6D-6E6E-4CF0-867E-C3287D3B5156}"/>
                </a:ext>
              </a:extLst>
            </p:cNvPr>
            <p:cNvSpPr>
              <a:spLocks/>
            </p:cNvSpPr>
            <p:nvPr/>
          </p:nvSpPr>
          <p:spPr bwMode="auto">
            <a:xfrm>
              <a:off x="5087674" y="6892527"/>
              <a:ext cx="387891" cy="334432"/>
            </a:xfrm>
            <a:custGeom>
              <a:avLst/>
              <a:gdLst>
                <a:gd name="T0" fmla="*/ 4 w 132"/>
                <a:gd name="T1" fmla="*/ 25 h 114"/>
                <a:gd name="T2" fmla="*/ 1 w 132"/>
                <a:gd name="T3" fmla="*/ 17 h 114"/>
                <a:gd name="T4" fmla="*/ 10 w 132"/>
                <a:gd name="T5" fmla="*/ 2 h 114"/>
                <a:gd name="T6" fmla="*/ 33 w 132"/>
                <a:gd name="T7" fmla="*/ 15 h 114"/>
                <a:gd name="T8" fmla="*/ 77 w 132"/>
                <a:gd name="T9" fmla="*/ 44 h 114"/>
                <a:gd name="T10" fmla="*/ 117 w 132"/>
                <a:gd name="T11" fmla="*/ 74 h 114"/>
                <a:gd name="T12" fmla="*/ 117 w 132"/>
                <a:gd name="T13" fmla="*/ 111 h 114"/>
                <a:gd name="T14" fmla="*/ 93 w 132"/>
                <a:gd name="T15" fmla="*/ 83 h 114"/>
                <a:gd name="T16" fmla="*/ 73 w 132"/>
                <a:gd name="T17" fmla="*/ 71 h 114"/>
                <a:gd name="T18" fmla="*/ 48 w 132"/>
                <a:gd name="T19" fmla="*/ 58 h 114"/>
                <a:gd name="T20" fmla="*/ 14 w 132"/>
                <a:gd name="T21" fmla="*/ 35 h 114"/>
                <a:gd name="T22" fmla="*/ 4 w 132"/>
                <a:gd name="T23" fmla="*/ 2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14">
                  <a:moveTo>
                    <a:pt x="4" y="25"/>
                  </a:moveTo>
                  <a:cubicBezTo>
                    <a:pt x="2" y="22"/>
                    <a:pt x="1" y="20"/>
                    <a:pt x="1" y="17"/>
                  </a:cubicBezTo>
                  <a:cubicBezTo>
                    <a:pt x="0" y="10"/>
                    <a:pt x="0" y="0"/>
                    <a:pt x="10" y="2"/>
                  </a:cubicBezTo>
                  <a:cubicBezTo>
                    <a:pt x="18" y="3"/>
                    <a:pt x="26" y="11"/>
                    <a:pt x="33" y="15"/>
                  </a:cubicBezTo>
                  <a:cubicBezTo>
                    <a:pt x="49" y="24"/>
                    <a:pt x="63" y="33"/>
                    <a:pt x="77" y="44"/>
                  </a:cubicBezTo>
                  <a:cubicBezTo>
                    <a:pt x="90" y="54"/>
                    <a:pt x="105" y="62"/>
                    <a:pt x="117" y="74"/>
                  </a:cubicBezTo>
                  <a:cubicBezTo>
                    <a:pt x="120" y="77"/>
                    <a:pt x="132" y="108"/>
                    <a:pt x="117" y="111"/>
                  </a:cubicBezTo>
                  <a:cubicBezTo>
                    <a:pt x="100" y="114"/>
                    <a:pt x="106" y="90"/>
                    <a:pt x="93" y="83"/>
                  </a:cubicBezTo>
                  <a:cubicBezTo>
                    <a:pt x="85" y="79"/>
                    <a:pt x="80" y="76"/>
                    <a:pt x="73" y="71"/>
                  </a:cubicBezTo>
                  <a:cubicBezTo>
                    <a:pt x="65" y="66"/>
                    <a:pt x="56" y="64"/>
                    <a:pt x="48" y="58"/>
                  </a:cubicBezTo>
                  <a:cubicBezTo>
                    <a:pt x="37" y="50"/>
                    <a:pt x="26" y="42"/>
                    <a:pt x="14" y="35"/>
                  </a:cubicBezTo>
                  <a:cubicBezTo>
                    <a:pt x="10" y="32"/>
                    <a:pt x="6" y="29"/>
                    <a:pt x="4" y="2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9">
              <a:extLst>
                <a:ext uri="{FF2B5EF4-FFF2-40B4-BE49-F238E27FC236}">
                  <a16:creationId xmlns:a16="http://schemas.microsoft.com/office/drawing/2014/main" id="{1312A208-E8A0-4CFF-BFF3-731E5F58007D}"/>
                </a:ext>
              </a:extLst>
            </p:cNvPr>
            <p:cNvSpPr>
              <a:spLocks/>
            </p:cNvSpPr>
            <p:nvPr/>
          </p:nvSpPr>
          <p:spPr bwMode="auto">
            <a:xfrm>
              <a:off x="5613565" y="6927338"/>
              <a:ext cx="355567" cy="211351"/>
            </a:xfrm>
            <a:custGeom>
              <a:avLst/>
              <a:gdLst>
                <a:gd name="T0" fmla="*/ 111 w 121"/>
                <a:gd name="T1" fmla="*/ 3 h 72"/>
                <a:gd name="T2" fmla="*/ 76 w 121"/>
                <a:gd name="T3" fmla="*/ 15 h 72"/>
                <a:gd name="T4" fmla="*/ 39 w 121"/>
                <a:gd name="T5" fmla="*/ 26 h 72"/>
                <a:gd name="T6" fmla="*/ 7 w 121"/>
                <a:gd name="T7" fmla="*/ 56 h 72"/>
                <a:gd name="T8" fmla="*/ 0 w 121"/>
                <a:gd name="T9" fmla="*/ 72 h 72"/>
                <a:gd name="T10" fmla="*/ 39 w 121"/>
                <a:gd name="T11" fmla="*/ 50 h 72"/>
                <a:gd name="T12" fmla="*/ 99 w 121"/>
                <a:gd name="T13" fmla="*/ 27 h 72"/>
                <a:gd name="T14" fmla="*/ 120 w 121"/>
                <a:gd name="T15" fmla="*/ 8 h 72"/>
                <a:gd name="T16" fmla="*/ 111 w 121"/>
                <a:gd name="T17" fmla="*/ 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2">
                  <a:moveTo>
                    <a:pt x="111" y="3"/>
                  </a:moveTo>
                  <a:cubicBezTo>
                    <a:pt x="98" y="1"/>
                    <a:pt x="86" y="10"/>
                    <a:pt x="76" y="15"/>
                  </a:cubicBezTo>
                  <a:cubicBezTo>
                    <a:pt x="64" y="22"/>
                    <a:pt x="53" y="23"/>
                    <a:pt x="39" y="26"/>
                  </a:cubicBezTo>
                  <a:cubicBezTo>
                    <a:pt x="24" y="29"/>
                    <a:pt x="12" y="42"/>
                    <a:pt x="7" y="56"/>
                  </a:cubicBezTo>
                  <a:cubicBezTo>
                    <a:pt x="5" y="61"/>
                    <a:pt x="4" y="67"/>
                    <a:pt x="0" y="72"/>
                  </a:cubicBezTo>
                  <a:cubicBezTo>
                    <a:pt x="14" y="69"/>
                    <a:pt x="27" y="58"/>
                    <a:pt x="39" y="50"/>
                  </a:cubicBezTo>
                  <a:cubicBezTo>
                    <a:pt x="56" y="37"/>
                    <a:pt x="77" y="28"/>
                    <a:pt x="99" y="27"/>
                  </a:cubicBezTo>
                  <a:cubicBezTo>
                    <a:pt x="110" y="27"/>
                    <a:pt x="121" y="22"/>
                    <a:pt x="120" y="8"/>
                  </a:cubicBezTo>
                  <a:cubicBezTo>
                    <a:pt x="120" y="0"/>
                    <a:pt x="120" y="4"/>
                    <a:pt x="111" y="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0">
              <a:extLst>
                <a:ext uri="{FF2B5EF4-FFF2-40B4-BE49-F238E27FC236}">
                  <a16:creationId xmlns:a16="http://schemas.microsoft.com/office/drawing/2014/main" id="{6F74119C-6A36-44A7-8EE5-147D6792649F}"/>
                </a:ext>
              </a:extLst>
            </p:cNvPr>
            <p:cNvSpPr>
              <a:spLocks/>
            </p:cNvSpPr>
            <p:nvPr/>
          </p:nvSpPr>
          <p:spPr bwMode="auto">
            <a:xfrm>
              <a:off x="5240593" y="7192148"/>
              <a:ext cx="610431" cy="1366322"/>
            </a:xfrm>
            <a:custGeom>
              <a:avLst/>
              <a:gdLst>
                <a:gd name="T0" fmla="*/ 139 w 491"/>
                <a:gd name="T1" fmla="*/ 2 h 1099"/>
                <a:gd name="T2" fmla="*/ 0 w 491"/>
                <a:gd name="T3" fmla="*/ 806 h 1099"/>
                <a:gd name="T4" fmla="*/ 167 w 491"/>
                <a:gd name="T5" fmla="*/ 1099 h 1099"/>
                <a:gd name="T6" fmla="*/ 364 w 491"/>
                <a:gd name="T7" fmla="*/ 1099 h 1099"/>
                <a:gd name="T8" fmla="*/ 491 w 491"/>
                <a:gd name="T9" fmla="*/ 849 h 1099"/>
                <a:gd name="T10" fmla="*/ 290 w 491"/>
                <a:gd name="T11" fmla="*/ 0 h 1099"/>
                <a:gd name="T12" fmla="*/ 139 w 491"/>
                <a:gd name="T13" fmla="*/ 2 h 1099"/>
              </a:gdLst>
              <a:ahLst/>
              <a:cxnLst>
                <a:cxn ang="0">
                  <a:pos x="T0" y="T1"/>
                </a:cxn>
                <a:cxn ang="0">
                  <a:pos x="T2" y="T3"/>
                </a:cxn>
                <a:cxn ang="0">
                  <a:pos x="T4" y="T5"/>
                </a:cxn>
                <a:cxn ang="0">
                  <a:pos x="T6" y="T7"/>
                </a:cxn>
                <a:cxn ang="0">
                  <a:pos x="T8" y="T9"/>
                </a:cxn>
                <a:cxn ang="0">
                  <a:pos x="T10" y="T11"/>
                </a:cxn>
                <a:cxn ang="0">
                  <a:pos x="T12" y="T13"/>
                </a:cxn>
              </a:cxnLst>
              <a:rect l="0" t="0" r="r" b="b"/>
              <a:pathLst>
                <a:path w="491" h="1099">
                  <a:moveTo>
                    <a:pt x="139" y="2"/>
                  </a:moveTo>
                  <a:lnTo>
                    <a:pt x="0" y="806"/>
                  </a:lnTo>
                  <a:lnTo>
                    <a:pt x="167" y="1099"/>
                  </a:lnTo>
                  <a:lnTo>
                    <a:pt x="364" y="1099"/>
                  </a:lnTo>
                  <a:lnTo>
                    <a:pt x="491" y="849"/>
                  </a:lnTo>
                  <a:lnTo>
                    <a:pt x="290" y="0"/>
                  </a:lnTo>
                  <a:lnTo>
                    <a:pt x="139" y="2"/>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1">
              <a:extLst>
                <a:ext uri="{FF2B5EF4-FFF2-40B4-BE49-F238E27FC236}">
                  <a16:creationId xmlns:a16="http://schemas.microsoft.com/office/drawing/2014/main" id="{02678613-2F97-430B-A97D-D3E7F7E8BDD8}"/>
                </a:ext>
              </a:extLst>
            </p:cNvPr>
            <p:cNvSpPr>
              <a:spLocks/>
            </p:cNvSpPr>
            <p:nvPr/>
          </p:nvSpPr>
          <p:spPr bwMode="auto">
            <a:xfrm>
              <a:off x="5284106" y="7194635"/>
              <a:ext cx="525891" cy="1455835"/>
            </a:xfrm>
            <a:custGeom>
              <a:avLst/>
              <a:gdLst>
                <a:gd name="T0" fmla="*/ 53 w 179"/>
                <a:gd name="T1" fmla="*/ 2 h 495"/>
                <a:gd name="T2" fmla="*/ 0 w 179"/>
                <a:gd name="T3" fmla="*/ 344 h 495"/>
                <a:gd name="T4" fmla="*/ 100 w 179"/>
                <a:gd name="T5" fmla="*/ 495 h 495"/>
                <a:gd name="T6" fmla="*/ 179 w 179"/>
                <a:gd name="T7" fmla="*/ 359 h 495"/>
                <a:gd name="T8" fmla="*/ 89 w 179"/>
                <a:gd name="T9" fmla="*/ 0 h 495"/>
                <a:gd name="T10" fmla="*/ 53 w 179"/>
                <a:gd name="T11" fmla="*/ 2 h 495"/>
              </a:gdLst>
              <a:ahLst/>
              <a:cxnLst>
                <a:cxn ang="0">
                  <a:pos x="T0" y="T1"/>
                </a:cxn>
                <a:cxn ang="0">
                  <a:pos x="T2" y="T3"/>
                </a:cxn>
                <a:cxn ang="0">
                  <a:pos x="T4" y="T5"/>
                </a:cxn>
                <a:cxn ang="0">
                  <a:pos x="T6" y="T7"/>
                </a:cxn>
                <a:cxn ang="0">
                  <a:pos x="T8" y="T9"/>
                </a:cxn>
                <a:cxn ang="0">
                  <a:pos x="T10" y="T11"/>
                </a:cxn>
              </a:cxnLst>
              <a:rect l="0" t="0" r="r" b="b"/>
              <a:pathLst>
                <a:path w="179" h="495">
                  <a:moveTo>
                    <a:pt x="53" y="2"/>
                  </a:moveTo>
                  <a:cubicBezTo>
                    <a:pt x="53" y="2"/>
                    <a:pt x="18" y="180"/>
                    <a:pt x="0" y="344"/>
                  </a:cubicBezTo>
                  <a:cubicBezTo>
                    <a:pt x="100" y="495"/>
                    <a:pt x="100" y="495"/>
                    <a:pt x="100" y="495"/>
                  </a:cubicBezTo>
                  <a:cubicBezTo>
                    <a:pt x="179" y="359"/>
                    <a:pt x="179" y="359"/>
                    <a:pt x="179" y="359"/>
                  </a:cubicBezTo>
                  <a:cubicBezTo>
                    <a:pt x="179" y="359"/>
                    <a:pt x="150" y="168"/>
                    <a:pt x="89" y="0"/>
                  </a:cubicBezTo>
                  <a:lnTo>
                    <a:pt x="53"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2">
              <a:extLst>
                <a:ext uri="{FF2B5EF4-FFF2-40B4-BE49-F238E27FC236}">
                  <a16:creationId xmlns:a16="http://schemas.microsoft.com/office/drawing/2014/main" id="{2D37FFE0-81E4-4E56-AB6E-A9CA4BAC47A5}"/>
                </a:ext>
              </a:extLst>
            </p:cNvPr>
            <p:cNvSpPr>
              <a:spLocks/>
            </p:cNvSpPr>
            <p:nvPr/>
          </p:nvSpPr>
          <p:spPr bwMode="auto">
            <a:xfrm>
              <a:off x="5516592" y="7194635"/>
              <a:ext cx="293405" cy="1455835"/>
            </a:xfrm>
            <a:custGeom>
              <a:avLst/>
              <a:gdLst>
                <a:gd name="T0" fmla="*/ 10 w 100"/>
                <a:gd name="T1" fmla="*/ 0 h 495"/>
                <a:gd name="T2" fmla="*/ 4 w 100"/>
                <a:gd name="T3" fmla="*/ 1 h 495"/>
                <a:gd name="T4" fmla="*/ 0 w 100"/>
                <a:gd name="T5" fmla="*/ 3 h 495"/>
                <a:gd name="T6" fmla="*/ 21 w 100"/>
                <a:gd name="T7" fmla="*/ 495 h 495"/>
                <a:gd name="T8" fmla="*/ 100 w 100"/>
                <a:gd name="T9" fmla="*/ 359 h 495"/>
                <a:gd name="T10" fmla="*/ 10 w 100"/>
                <a:gd name="T11" fmla="*/ 0 h 495"/>
              </a:gdLst>
              <a:ahLst/>
              <a:cxnLst>
                <a:cxn ang="0">
                  <a:pos x="T0" y="T1"/>
                </a:cxn>
                <a:cxn ang="0">
                  <a:pos x="T2" y="T3"/>
                </a:cxn>
                <a:cxn ang="0">
                  <a:pos x="T4" y="T5"/>
                </a:cxn>
                <a:cxn ang="0">
                  <a:pos x="T6" y="T7"/>
                </a:cxn>
                <a:cxn ang="0">
                  <a:pos x="T8" y="T9"/>
                </a:cxn>
                <a:cxn ang="0">
                  <a:pos x="T10" y="T11"/>
                </a:cxn>
              </a:cxnLst>
              <a:rect l="0" t="0" r="r" b="b"/>
              <a:pathLst>
                <a:path w="100" h="495">
                  <a:moveTo>
                    <a:pt x="10" y="0"/>
                  </a:moveTo>
                  <a:cubicBezTo>
                    <a:pt x="4" y="1"/>
                    <a:pt x="4" y="1"/>
                    <a:pt x="4" y="1"/>
                  </a:cubicBezTo>
                  <a:cubicBezTo>
                    <a:pt x="0" y="3"/>
                    <a:pt x="0" y="3"/>
                    <a:pt x="0" y="3"/>
                  </a:cubicBezTo>
                  <a:cubicBezTo>
                    <a:pt x="21" y="495"/>
                    <a:pt x="21" y="495"/>
                    <a:pt x="21" y="495"/>
                  </a:cubicBezTo>
                  <a:cubicBezTo>
                    <a:pt x="100" y="359"/>
                    <a:pt x="100" y="359"/>
                    <a:pt x="100" y="359"/>
                  </a:cubicBezTo>
                  <a:cubicBezTo>
                    <a:pt x="100" y="359"/>
                    <a:pt x="71" y="168"/>
                    <a:pt x="10"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3">
              <a:extLst>
                <a:ext uri="{FF2B5EF4-FFF2-40B4-BE49-F238E27FC236}">
                  <a16:creationId xmlns:a16="http://schemas.microsoft.com/office/drawing/2014/main" id="{90750DD2-D976-42F3-A20C-76D460F7E452}"/>
                </a:ext>
              </a:extLst>
            </p:cNvPr>
            <p:cNvSpPr>
              <a:spLocks/>
            </p:cNvSpPr>
            <p:nvPr/>
          </p:nvSpPr>
          <p:spPr bwMode="auto">
            <a:xfrm>
              <a:off x="5361187" y="7310256"/>
              <a:ext cx="267297" cy="340648"/>
            </a:xfrm>
            <a:custGeom>
              <a:avLst/>
              <a:gdLst>
                <a:gd name="T0" fmla="*/ 77 w 91"/>
                <a:gd name="T1" fmla="*/ 0 h 116"/>
                <a:gd name="T2" fmla="*/ 77 w 91"/>
                <a:gd name="T3" fmla="*/ 0 h 116"/>
                <a:gd name="T4" fmla="*/ 9 w 91"/>
                <a:gd name="T5" fmla="*/ 65 h 116"/>
                <a:gd name="T6" fmla="*/ 0 w 91"/>
                <a:gd name="T7" fmla="*/ 116 h 116"/>
                <a:gd name="T8" fmla="*/ 0 w 91"/>
                <a:gd name="T9" fmla="*/ 116 h 116"/>
                <a:gd name="T10" fmla="*/ 91 w 91"/>
                <a:gd name="T11" fmla="*/ 46 h 116"/>
                <a:gd name="T12" fmla="*/ 77 w 9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91" h="116">
                  <a:moveTo>
                    <a:pt x="77" y="0"/>
                  </a:moveTo>
                  <a:cubicBezTo>
                    <a:pt x="77" y="0"/>
                    <a:pt x="77" y="0"/>
                    <a:pt x="77" y="0"/>
                  </a:cubicBezTo>
                  <a:cubicBezTo>
                    <a:pt x="77" y="0"/>
                    <a:pt x="62" y="30"/>
                    <a:pt x="9" y="65"/>
                  </a:cubicBezTo>
                  <a:cubicBezTo>
                    <a:pt x="6" y="81"/>
                    <a:pt x="3" y="98"/>
                    <a:pt x="0" y="116"/>
                  </a:cubicBezTo>
                  <a:cubicBezTo>
                    <a:pt x="0" y="116"/>
                    <a:pt x="0" y="116"/>
                    <a:pt x="0" y="116"/>
                  </a:cubicBezTo>
                  <a:cubicBezTo>
                    <a:pt x="0" y="116"/>
                    <a:pt x="63" y="96"/>
                    <a:pt x="91" y="46"/>
                  </a:cubicBezTo>
                  <a:cubicBezTo>
                    <a:pt x="87" y="31"/>
                    <a:pt x="82" y="15"/>
                    <a:pt x="7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4">
              <a:extLst>
                <a:ext uri="{FF2B5EF4-FFF2-40B4-BE49-F238E27FC236}">
                  <a16:creationId xmlns:a16="http://schemas.microsoft.com/office/drawing/2014/main" id="{447803C1-BD61-46C3-A3A0-F707C0CE0506}"/>
                </a:ext>
              </a:extLst>
            </p:cNvPr>
            <p:cNvSpPr>
              <a:spLocks/>
            </p:cNvSpPr>
            <p:nvPr/>
          </p:nvSpPr>
          <p:spPr bwMode="auto">
            <a:xfrm>
              <a:off x="5305241" y="7633499"/>
              <a:ext cx="411513" cy="401567"/>
            </a:xfrm>
            <a:custGeom>
              <a:avLst/>
              <a:gdLst>
                <a:gd name="T0" fmla="*/ 140 w 140"/>
                <a:gd name="T1" fmla="*/ 51 h 137"/>
                <a:gd name="T2" fmla="*/ 140 w 140"/>
                <a:gd name="T3" fmla="*/ 51 h 137"/>
                <a:gd name="T4" fmla="*/ 128 w 140"/>
                <a:gd name="T5" fmla="*/ 0 h 137"/>
                <a:gd name="T6" fmla="*/ 128 w 140"/>
                <a:gd name="T7" fmla="*/ 0 h 137"/>
                <a:gd name="T8" fmla="*/ 7 w 140"/>
                <a:gd name="T9" fmla="*/ 82 h 137"/>
                <a:gd name="T10" fmla="*/ 7 w 140"/>
                <a:gd name="T11" fmla="*/ 82 h 137"/>
                <a:gd name="T12" fmla="*/ 0 w 140"/>
                <a:gd name="T13" fmla="*/ 137 h 137"/>
                <a:gd name="T14" fmla="*/ 140 w 140"/>
                <a:gd name="T15" fmla="*/ 5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7">
                  <a:moveTo>
                    <a:pt x="140" y="51"/>
                  </a:moveTo>
                  <a:cubicBezTo>
                    <a:pt x="140" y="51"/>
                    <a:pt x="140" y="51"/>
                    <a:pt x="140" y="51"/>
                  </a:cubicBezTo>
                  <a:cubicBezTo>
                    <a:pt x="136" y="34"/>
                    <a:pt x="132" y="17"/>
                    <a:pt x="128" y="0"/>
                  </a:cubicBezTo>
                  <a:cubicBezTo>
                    <a:pt x="128" y="0"/>
                    <a:pt x="128" y="0"/>
                    <a:pt x="128" y="0"/>
                  </a:cubicBezTo>
                  <a:cubicBezTo>
                    <a:pt x="64" y="56"/>
                    <a:pt x="7" y="82"/>
                    <a:pt x="7" y="82"/>
                  </a:cubicBezTo>
                  <a:cubicBezTo>
                    <a:pt x="7" y="82"/>
                    <a:pt x="7" y="82"/>
                    <a:pt x="7" y="82"/>
                  </a:cubicBezTo>
                  <a:cubicBezTo>
                    <a:pt x="5" y="100"/>
                    <a:pt x="2" y="119"/>
                    <a:pt x="0" y="137"/>
                  </a:cubicBezTo>
                  <a:cubicBezTo>
                    <a:pt x="81" y="129"/>
                    <a:pt x="140" y="51"/>
                    <a:pt x="140" y="5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5">
              <a:extLst>
                <a:ext uri="{FF2B5EF4-FFF2-40B4-BE49-F238E27FC236}">
                  <a16:creationId xmlns:a16="http://schemas.microsoft.com/office/drawing/2014/main" id="{9A5D5B65-92CF-4A5C-80F7-E6F876C01C9A}"/>
                </a:ext>
              </a:extLst>
            </p:cNvPr>
            <p:cNvSpPr>
              <a:spLocks/>
            </p:cNvSpPr>
            <p:nvPr/>
          </p:nvSpPr>
          <p:spPr bwMode="auto">
            <a:xfrm>
              <a:off x="5372376" y="7976633"/>
              <a:ext cx="411513" cy="461242"/>
            </a:xfrm>
            <a:custGeom>
              <a:avLst/>
              <a:gdLst>
                <a:gd name="T0" fmla="*/ 22 w 140"/>
                <a:gd name="T1" fmla="*/ 157 h 157"/>
                <a:gd name="T2" fmla="*/ 140 w 140"/>
                <a:gd name="T3" fmla="*/ 43 h 157"/>
                <a:gd name="T4" fmla="*/ 140 w 140"/>
                <a:gd name="T5" fmla="*/ 43 h 157"/>
                <a:gd name="T6" fmla="*/ 132 w 140"/>
                <a:gd name="T7" fmla="*/ 0 h 157"/>
                <a:gd name="T8" fmla="*/ 132 w 140"/>
                <a:gd name="T9" fmla="*/ 0 h 157"/>
                <a:gd name="T10" fmla="*/ 0 w 140"/>
                <a:gd name="T11" fmla="*/ 124 h 157"/>
                <a:gd name="T12" fmla="*/ 22 w 140"/>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140" h="157">
                  <a:moveTo>
                    <a:pt x="22" y="157"/>
                  </a:moveTo>
                  <a:cubicBezTo>
                    <a:pt x="83" y="133"/>
                    <a:pt x="140" y="43"/>
                    <a:pt x="140" y="43"/>
                  </a:cubicBezTo>
                  <a:cubicBezTo>
                    <a:pt x="140" y="43"/>
                    <a:pt x="140" y="43"/>
                    <a:pt x="140" y="43"/>
                  </a:cubicBezTo>
                  <a:cubicBezTo>
                    <a:pt x="138" y="31"/>
                    <a:pt x="135" y="16"/>
                    <a:pt x="132" y="0"/>
                  </a:cubicBezTo>
                  <a:cubicBezTo>
                    <a:pt x="132" y="0"/>
                    <a:pt x="132" y="0"/>
                    <a:pt x="132" y="0"/>
                  </a:cubicBezTo>
                  <a:cubicBezTo>
                    <a:pt x="84" y="73"/>
                    <a:pt x="1" y="124"/>
                    <a:pt x="0" y="124"/>
                  </a:cubicBezTo>
                  <a:lnTo>
                    <a:pt x="22" y="157"/>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6">
              <a:extLst>
                <a:ext uri="{FF2B5EF4-FFF2-40B4-BE49-F238E27FC236}">
                  <a16:creationId xmlns:a16="http://schemas.microsoft.com/office/drawing/2014/main" id="{D10D6D27-2A8F-4839-8417-DA38ADCC48C2}"/>
                </a:ext>
              </a:extLst>
            </p:cNvPr>
            <p:cNvSpPr>
              <a:spLocks/>
            </p:cNvSpPr>
            <p:nvPr/>
          </p:nvSpPr>
          <p:spPr bwMode="auto">
            <a:xfrm>
              <a:off x="5389782" y="7065338"/>
              <a:ext cx="247405" cy="165351"/>
            </a:xfrm>
            <a:custGeom>
              <a:avLst/>
              <a:gdLst>
                <a:gd name="T0" fmla="*/ 2 w 84"/>
                <a:gd name="T1" fmla="*/ 4 h 56"/>
                <a:gd name="T2" fmla="*/ 15 w 84"/>
                <a:gd name="T3" fmla="*/ 53 h 56"/>
                <a:gd name="T4" fmla="*/ 53 w 84"/>
                <a:gd name="T5" fmla="*/ 53 h 56"/>
                <a:gd name="T6" fmla="*/ 74 w 84"/>
                <a:gd name="T7" fmla="*/ 0 h 56"/>
                <a:gd name="T8" fmla="*/ 2 w 84"/>
                <a:gd name="T9" fmla="*/ 4 h 56"/>
              </a:gdLst>
              <a:ahLst/>
              <a:cxnLst>
                <a:cxn ang="0">
                  <a:pos x="T0" y="T1"/>
                </a:cxn>
                <a:cxn ang="0">
                  <a:pos x="T2" y="T3"/>
                </a:cxn>
                <a:cxn ang="0">
                  <a:pos x="T4" y="T5"/>
                </a:cxn>
                <a:cxn ang="0">
                  <a:pos x="T6" y="T7"/>
                </a:cxn>
                <a:cxn ang="0">
                  <a:pos x="T8" y="T9"/>
                </a:cxn>
              </a:cxnLst>
              <a:rect l="0" t="0" r="r" b="b"/>
              <a:pathLst>
                <a:path w="84" h="56">
                  <a:moveTo>
                    <a:pt x="2" y="4"/>
                  </a:moveTo>
                  <a:cubicBezTo>
                    <a:pt x="0" y="13"/>
                    <a:pt x="2" y="47"/>
                    <a:pt x="15" y="53"/>
                  </a:cubicBezTo>
                  <a:cubicBezTo>
                    <a:pt x="22" y="56"/>
                    <a:pt x="37" y="56"/>
                    <a:pt x="53" y="53"/>
                  </a:cubicBezTo>
                  <a:cubicBezTo>
                    <a:pt x="84" y="46"/>
                    <a:pt x="74" y="0"/>
                    <a:pt x="74" y="0"/>
                  </a:cubicBezTo>
                  <a:lnTo>
                    <a:pt x="2" y="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7">
              <a:extLst>
                <a:ext uri="{FF2B5EF4-FFF2-40B4-BE49-F238E27FC236}">
                  <a16:creationId xmlns:a16="http://schemas.microsoft.com/office/drawing/2014/main" id="{4C3382A5-E804-415A-99D6-AF26D14797C9}"/>
                </a:ext>
              </a:extLst>
            </p:cNvPr>
            <p:cNvSpPr>
              <a:spLocks/>
            </p:cNvSpPr>
            <p:nvPr/>
          </p:nvSpPr>
          <p:spPr bwMode="auto">
            <a:xfrm>
              <a:off x="4234811" y="3999506"/>
              <a:ext cx="2281347" cy="3157832"/>
            </a:xfrm>
            <a:custGeom>
              <a:avLst/>
              <a:gdLst>
                <a:gd name="T0" fmla="*/ 18 w 776"/>
                <a:gd name="T1" fmla="*/ 518 h 1074"/>
                <a:gd name="T2" fmla="*/ 49 w 776"/>
                <a:gd name="T3" fmla="*/ 888 h 1074"/>
                <a:gd name="T4" fmla="*/ 136 w 776"/>
                <a:gd name="T5" fmla="*/ 994 h 1074"/>
                <a:gd name="T6" fmla="*/ 335 w 776"/>
                <a:gd name="T7" fmla="*/ 1018 h 1074"/>
                <a:gd name="T8" fmla="*/ 429 w 776"/>
                <a:gd name="T9" fmla="*/ 1068 h 1074"/>
                <a:gd name="T10" fmla="*/ 468 w 776"/>
                <a:gd name="T11" fmla="*/ 1059 h 1074"/>
                <a:gd name="T12" fmla="*/ 514 w 776"/>
                <a:gd name="T13" fmla="*/ 1024 h 1074"/>
                <a:gd name="T14" fmla="*/ 721 w 776"/>
                <a:gd name="T15" fmla="*/ 975 h 1074"/>
                <a:gd name="T16" fmla="*/ 766 w 776"/>
                <a:gd name="T17" fmla="*/ 878 h 1074"/>
                <a:gd name="T18" fmla="*/ 745 w 776"/>
                <a:gd name="T19" fmla="*/ 437 h 1074"/>
                <a:gd name="T20" fmla="*/ 615 w 776"/>
                <a:gd name="T21" fmla="*/ 169 h 1074"/>
                <a:gd name="T22" fmla="*/ 18 w 776"/>
                <a:gd name="T23" fmla="*/ 51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6" h="1074">
                  <a:moveTo>
                    <a:pt x="18" y="518"/>
                  </a:moveTo>
                  <a:cubicBezTo>
                    <a:pt x="18" y="518"/>
                    <a:pt x="28" y="801"/>
                    <a:pt x="49" y="888"/>
                  </a:cubicBezTo>
                  <a:cubicBezTo>
                    <a:pt x="69" y="975"/>
                    <a:pt x="85" y="983"/>
                    <a:pt x="136" y="994"/>
                  </a:cubicBezTo>
                  <a:cubicBezTo>
                    <a:pt x="187" y="1004"/>
                    <a:pt x="311" y="1004"/>
                    <a:pt x="335" y="1018"/>
                  </a:cubicBezTo>
                  <a:cubicBezTo>
                    <a:pt x="359" y="1032"/>
                    <a:pt x="394" y="1074"/>
                    <a:pt x="429" y="1068"/>
                  </a:cubicBezTo>
                  <a:cubicBezTo>
                    <a:pt x="443" y="1065"/>
                    <a:pt x="459" y="1067"/>
                    <a:pt x="468" y="1059"/>
                  </a:cubicBezTo>
                  <a:cubicBezTo>
                    <a:pt x="481" y="1047"/>
                    <a:pt x="502" y="1028"/>
                    <a:pt x="514" y="1024"/>
                  </a:cubicBezTo>
                  <a:cubicBezTo>
                    <a:pt x="534" y="1018"/>
                    <a:pt x="694" y="985"/>
                    <a:pt x="721" y="975"/>
                  </a:cubicBezTo>
                  <a:cubicBezTo>
                    <a:pt x="747" y="965"/>
                    <a:pt x="766" y="941"/>
                    <a:pt x="766" y="878"/>
                  </a:cubicBezTo>
                  <a:cubicBezTo>
                    <a:pt x="766" y="815"/>
                    <a:pt x="776" y="559"/>
                    <a:pt x="745" y="437"/>
                  </a:cubicBezTo>
                  <a:cubicBezTo>
                    <a:pt x="715" y="315"/>
                    <a:pt x="694" y="214"/>
                    <a:pt x="615" y="169"/>
                  </a:cubicBezTo>
                  <a:cubicBezTo>
                    <a:pt x="591" y="147"/>
                    <a:pt x="0" y="0"/>
                    <a:pt x="18" y="5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98">
              <a:extLst>
                <a:ext uri="{FF2B5EF4-FFF2-40B4-BE49-F238E27FC236}">
                  <a16:creationId xmlns:a16="http://schemas.microsoft.com/office/drawing/2014/main" id="{DE4809F5-FE4F-4900-B8B3-96B030967ADB}"/>
                </a:ext>
              </a:extLst>
            </p:cNvPr>
            <p:cNvSpPr>
              <a:spLocks/>
            </p:cNvSpPr>
            <p:nvPr/>
          </p:nvSpPr>
          <p:spPr bwMode="auto">
            <a:xfrm>
              <a:off x="6348320" y="5501341"/>
              <a:ext cx="467458" cy="658918"/>
            </a:xfrm>
            <a:custGeom>
              <a:avLst/>
              <a:gdLst>
                <a:gd name="T0" fmla="*/ 27 w 159"/>
                <a:gd name="T1" fmla="*/ 224 h 224"/>
                <a:gd name="T2" fmla="*/ 99 w 159"/>
                <a:gd name="T3" fmla="*/ 34 h 224"/>
                <a:gd name="T4" fmla="*/ 0 w 159"/>
                <a:gd name="T5" fmla="*/ 76 h 224"/>
                <a:gd name="T6" fmla="*/ 27 w 159"/>
                <a:gd name="T7" fmla="*/ 224 h 224"/>
              </a:gdLst>
              <a:ahLst/>
              <a:cxnLst>
                <a:cxn ang="0">
                  <a:pos x="T0" y="T1"/>
                </a:cxn>
                <a:cxn ang="0">
                  <a:pos x="T2" y="T3"/>
                </a:cxn>
                <a:cxn ang="0">
                  <a:pos x="T4" y="T5"/>
                </a:cxn>
                <a:cxn ang="0">
                  <a:pos x="T6" y="T7"/>
                </a:cxn>
              </a:cxnLst>
              <a:rect l="0" t="0" r="r" b="b"/>
              <a:pathLst>
                <a:path w="159" h="224">
                  <a:moveTo>
                    <a:pt x="27" y="224"/>
                  </a:moveTo>
                  <a:cubicBezTo>
                    <a:pt x="156" y="218"/>
                    <a:pt x="159" y="67"/>
                    <a:pt x="99" y="34"/>
                  </a:cubicBezTo>
                  <a:cubicBezTo>
                    <a:pt x="39" y="0"/>
                    <a:pt x="0" y="76"/>
                    <a:pt x="0" y="76"/>
                  </a:cubicBezTo>
                  <a:lnTo>
                    <a:pt x="27" y="22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99">
              <a:extLst>
                <a:ext uri="{FF2B5EF4-FFF2-40B4-BE49-F238E27FC236}">
                  <a16:creationId xmlns:a16="http://schemas.microsoft.com/office/drawing/2014/main" id="{AD9DB6DF-E997-4F25-95B4-A588ADD1D0F5}"/>
                </a:ext>
              </a:extLst>
            </p:cNvPr>
            <p:cNvSpPr>
              <a:spLocks/>
            </p:cNvSpPr>
            <p:nvPr/>
          </p:nvSpPr>
          <p:spPr bwMode="auto">
            <a:xfrm>
              <a:off x="3946379" y="5651773"/>
              <a:ext cx="443837" cy="590539"/>
            </a:xfrm>
            <a:custGeom>
              <a:avLst/>
              <a:gdLst>
                <a:gd name="T0" fmla="*/ 142 w 151"/>
                <a:gd name="T1" fmla="*/ 190 h 201"/>
                <a:gd name="T2" fmla="*/ 45 w 151"/>
                <a:gd name="T3" fmla="*/ 161 h 201"/>
                <a:gd name="T4" fmla="*/ 78 w 151"/>
                <a:gd name="T5" fmla="*/ 6 h 201"/>
                <a:gd name="T6" fmla="*/ 150 w 151"/>
                <a:gd name="T7" fmla="*/ 82 h 201"/>
                <a:gd name="T8" fmla="*/ 142 w 151"/>
                <a:gd name="T9" fmla="*/ 190 h 201"/>
              </a:gdLst>
              <a:ahLst/>
              <a:cxnLst>
                <a:cxn ang="0">
                  <a:pos x="T0" y="T1"/>
                </a:cxn>
                <a:cxn ang="0">
                  <a:pos x="T2" y="T3"/>
                </a:cxn>
                <a:cxn ang="0">
                  <a:pos x="T4" y="T5"/>
                </a:cxn>
                <a:cxn ang="0">
                  <a:pos x="T6" y="T7"/>
                </a:cxn>
                <a:cxn ang="0">
                  <a:pos x="T8" y="T9"/>
                </a:cxn>
              </a:cxnLst>
              <a:rect l="0" t="0" r="r" b="b"/>
              <a:pathLst>
                <a:path w="151" h="201">
                  <a:moveTo>
                    <a:pt x="142" y="190"/>
                  </a:moveTo>
                  <a:cubicBezTo>
                    <a:pt x="142" y="190"/>
                    <a:pt x="89" y="201"/>
                    <a:pt x="45" y="161"/>
                  </a:cubicBezTo>
                  <a:cubicBezTo>
                    <a:pt x="0" y="122"/>
                    <a:pt x="4" y="12"/>
                    <a:pt x="78" y="6"/>
                  </a:cubicBezTo>
                  <a:cubicBezTo>
                    <a:pt x="151" y="0"/>
                    <a:pt x="150" y="82"/>
                    <a:pt x="150" y="82"/>
                  </a:cubicBezTo>
                  <a:lnTo>
                    <a:pt x="142" y="19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0">
              <a:extLst>
                <a:ext uri="{FF2B5EF4-FFF2-40B4-BE49-F238E27FC236}">
                  <a16:creationId xmlns:a16="http://schemas.microsoft.com/office/drawing/2014/main" id="{28CD7A83-ABA4-4851-AD5B-B1234910CD69}"/>
                </a:ext>
              </a:extLst>
            </p:cNvPr>
            <p:cNvSpPr>
              <a:spLocks/>
            </p:cNvSpPr>
            <p:nvPr/>
          </p:nvSpPr>
          <p:spPr bwMode="auto">
            <a:xfrm>
              <a:off x="4282054" y="3893830"/>
              <a:ext cx="2157023" cy="3160318"/>
            </a:xfrm>
            <a:custGeom>
              <a:avLst/>
              <a:gdLst>
                <a:gd name="T0" fmla="*/ 18 w 734"/>
                <a:gd name="T1" fmla="*/ 518 h 1075"/>
                <a:gd name="T2" fmla="*/ 23 w 734"/>
                <a:gd name="T3" fmla="*/ 801 h 1075"/>
                <a:gd name="T4" fmla="*/ 35 w 734"/>
                <a:gd name="T5" fmla="*/ 900 h 1075"/>
                <a:gd name="T6" fmla="*/ 131 w 734"/>
                <a:gd name="T7" fmla="*/ 993 h 1075"/>
                <a:gd name="T8" fmla="*/ 287 w 734"/>
                <a:gd name="T9" fmla="*/ 1034 h 1075"/>
                <a:gd name="T10" fmla="*/ 424 w 734"/>
                <a:gd name="T11" fmla="*/ 1073 h 1075"/>
                <a:gd name="T12" fmla="*/ 529 w 734"/>
                <a:gd name="T13" fmla="*/ 1034 h 1075"/>
                <a:gd name="T14" fmla="*/ 691 w 734"/>
                <a:gd name="T15" fmla="*/ 975 h 1075"/>
                <a:gd name="T16" fmla="*/ 734 w 734"/>
                <a:gd name="T17" fmla="*/ 877 h 1075"/>
                <a:gd name="T18" fmla="*/ 702 w 734"/>
                <a:gd name="T19" fmla="*/ 437 h 1075"/>
                <a:gd name="T20" fmla="*/ 590 w 734"/>
                <a:gd name="T21" fmla="*/ 168 h 1075"/>
                <a:gd name="T22" fmla="*/ 18 w 734"/>
                <a:gd name="T23" fmla="*/ 51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4" h="1075">
                  <a:moveTo>
                    <a:pt x="18" y="518"/>
                  </a:moveTo>
                  <a:cubicBezTo>
                    <a:pt x="18" y="518"/>
                    <a:pt x="11" y="684"/>
                    <a:pt x="23" y="801"/>
                  </a:cubicBezTo>
                  <a:cubicBezTo>
                    <a:pt x="26" y="836"/>
                    <a:pt x="30" y="879"/>
                    <a:pt x="35" y="900"/>
                  </a:cubicBezTo>
                  <a:cubicBezTo>
                    <a:pt x="54" y="987"/>
                    <a:pt x="82" y="983"/>
                    <a:pt x="131" y="993"/>
                  </a:cubicBezTo>
                  <a:cubicBezTo>
                    <a:pt x="145" y="996"/>
                    <a:pt x="216" y="1011"/>
                    <a:pt x="287" y="1034"/>
                  </a:cubicBezTo>
                  <a:cubicBezTo>
                    <a:pt x="334" y="1048"/>
                    <a:pt x="374" y="1075"/>
                    <a:pt x="424" y="1073"/>
                  </a:cubicBezTo>
                  <a:cubicBezTo>
                    <a:pt x="463" y="1072"/>
                    <a:pt x="495" y="1045"/>
                    <a:pt x="529" y="1034"/>
                  </a:cubicBezTo>
                  <a:cubicBezTo>
                    <a:pt x="614" y="1006"/>
                    <a:pt x="682" y="979"/>
                    <a:pt x="691" y="975"/>
                  </a:cubicBezTo>
                  <a:cubicBezTo>
                    <a:pt x="717" y="965"/>
                    <a:pt x="734" y="940"/>
                    <a:pt x="734" y="877"/>
                  </a:cubicBezTo>
                  <a:cubicBezTo>
                    <a:pt x="734" y="814"/>
                    <a:pt x="732" y="558"/>
                    <a:pt x="702" y="437"/>
                  </a:cubicBezTo>
                  <a:cubicBezTo>
                    <a:pt x="673" y="315"/>
                    <a:pt x="666" y="213"/>
                    <a:pt x="590" y="168"/>
                  </a:cubicBezTo>
                  <a:cubicBezTo>
                    <a:pt x="567" y="146"/>
                    <a:pt x="0" y="0"/>
                    <a:pt x="18" y="518"/>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1">
              <a:extLst>
                <a:ext uri="{FF2B5EF4-FFF2-40B4-BE49-F238E27FC236}">
                  <a16:creationId xmlns:a16="http://schemas.microsoft.com/office/drawing/2014/main" id="{7B7F6BD0-B0C9-4E1B-8EEF-7DE568DD5644}"/>
                </a:ext>
              </a:extLst>
            </p:cNvPr>
            <p:cNvSpPr>
              <a:spLocks/>
            </p:cNvSpPr>
            <p:nvPr/>
          </p:nvSpPr>
          <p:spPr bwMode="auto">
            <a:xfrm>
              <a:off x="4334270" y="3923668"/>
              <a:ext cx="1951888" cy="1452105"/>
            </a:xfrm>
            <a:custGeom>
              <a:avLst/>
              <a:gdLst>
                <a:gd name="T0" fmla="*/ 362 w 664"/>
                <a:gd name="T1" fmla="*/ 479 h 494"/>
                <a:gd name="T2" fmla="*/ 664 w 664"/>
                <a:gd name="T3" fmla="*/ 332 h 494"/>
                <a:gd name="T4" fmla="*/ 572 w 664"/>
                <a:gd name="T5" fmla="*/ 158 h 494"/>
                <a:gd name="T6" fmla="*/ 0 w 664"/>
                <a:gd name="T7" fmla="*/ 457 h 494"/>
                <a:gd name="T8" fmla="*/ 261 w 664"/>
                <a:gd name="T9" fmla="*/ 494 h 494"/>
                <a:gd name="T10" fmla="*/ 362 w 664"/>
                <a:gd name="T11" fmla="*/ 479 h 494"/>
              </a:gdLst>
              <a:ahLst/>
              <a:cxnLst>
                <a:cxn ang="0">
                  <a:pos x="T0" y="T1"/>
                </a:cxn>
                <a:cxn ang="0">
                  <a:pos x="T2" y="T3"/>
                </a:cxn>
                <a:cxn ang="0">
                  <a:pos x="T4" y="T5"/>
                </a:cxn>
                <a:cxn ang="0">
                  <a:pos x="T6" y="T7"/>
                </a:cxn>
                <a:cxn ang="0">
                  <a:pos x="T8" y="T9"/>
                </a:cxn>
                <a:cxn ang="0">
                  <a:pos x="T10" y="T11"/>
                </a:cxn>
              </a:cxnLst>
              <a:rect l="0" t="0" r="r" b="b"/>
              <a:pathLst>
                <a:path w="664" h="494">
                  <a:moveTo>
                    <a:pt x="362" y="479"/>
                  </a:moveTo>
                  <a:cubicBezTo>
                    <a:pt x="468" y="444"/>
                    <a:pt x="571" y="392"/>
                    <a:pt x="664" y="332"/>
                  </a:cubicBezTo>
                  <a:cubicBezTo>
                    <a:pt x="646" y="253"/>
                    <a:pt x="627" y="191"/>
                    <a:pt x="572" y="158"/>
                  </a:cubicBezTo>
                  <a:cubicBezTo>
                    <a:pt x="549" y="137"/>
                    <a:pt x="20" y="0"/>
                    <a:pt x="0" y="457"/>
                  </a:cubicBezTo>
                  <a:cubicBezTo>
                    <a:pt x="87" y="473"/>
                    <a:pt x="173" y="488"/>
                    <a:pt x="261" y="494"/>
                  </a:cubicBezTo>
                  <a:cubicBezTo>
                    <a:pt x="294" y="490"/>
                    <a:pt x="328" y="483"/>
                    <a:pt x="362" y="4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2">
              <a:extLst>
                <a:ext uri="{FF2B5EF4-FFF2-40B4-BE49-F238E27FC236}">
                  <a16:creationId xmlns:a16="http://schemas.microsoft.com/office/drawing/2014/main" id="{8815B72B-BBCC-47C9-94F5-43128A79A94E}"/>
                </a:ext>
              </a:extLst>
            </p:cNvPr>
            <p:cNvSpPr>
              <a:spLocks/>
            </p:cNvSpPr>
            <p:nvPr/>
          </p:nvSpPr>
          <p:spPr bwMode="auto">
            <a:xfrm>
              <a:off x="4066974" y="4693234"/>
              <a:ext cx="452540" cy="1590105"/>
            </a:xfrm>
            <a:custGeom>
              <a:avLst/>
              <a:gdLst>
                <a:gd name="T0" fmla="*/ 4 w 154"/>
                <a:gd name="T1" fmla="*/ 0 h 541"/>
                <a:gd name="T2" fmla="*/ 16 w 154"/>
                <a:gd name="T3" fmla="*/ 337 h 541"/>
                <a:gd name="T4" fmla="*/ 50 w 154"/>
                <a:gd name="T5" fmla="*/ 332 h 541"/>
                <a:gd name="T6" fmla="*/ 108 w 154"/>
                <a:gd name="T7" fmla="*/ 394 h 541"/>
                <a:gd name="T8" fmla="*/ 104 w 154"/>
                <a:gd name="T9" fmla="*/ 532 h 541"/>
                <a:gd name="T10" fmla="*/ 130 w 154"/>
                <a:gd name="T11" fmla="*/ 541 h 541"/>
                <a:gd name="T12" fmla="*/ 154 w 154"/>
                <a:gd name="T13" fmla="*/ 529 h 541"/>
                <a:gd name="T14" fmla="*/ 151 w 154"/>
                <a:gd name="T15" fmla="*/ 45 h 541"/>
                <a:gd name="T16" fmla="*/ 4 w 154"/>
                <a:gd name="T17"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541">
                  <a:moveTo>
                    <a:pt x="4" y="0"/>
                  </a:moveTo>
                  <a:cubicBezTo>
                    <a:pt x="4" y="0"/>
                    <a:pt x="0" y="248"/>
                    <a:pt x="16" y="337"/>
                  </a:cubicBezTo>
                  <a:cubicBezTo>
                    <a:pt x="16" y="337"/>
                    <a:pt x="31" y="331"/>
                    <a:pt x="50" y="332"/>
                  </a:cubicBezTo>
                  <a:cubicBezTo>
                    <a:pt x="67" y="333"/>
                    <a:pt x="100" y="343"/>
                    <a:pt x="108" y="394"/>
                  </a:cubicBezTo>
                  <a:cubicBezTo>
                    <a:pt x="124" y="492"/>
                    <a:pt x="104" y="532"/>
                    <a:pt x="104" y="532"/>
                  </a:cubicBezTo>
                  <a:cubicBezTo>
                    <a:pt x="104" y="532"/>
                    <a:pt x="107" y="541"/>
                    <a:pt x="130" y="541"/>
                  </a:cubicBezTo>
                  <a:cubicBezTo>
                    <a:pt x="153" y="540"/>
                    <a:pt x="154" y="529"/>
                    <a:pt x="154" y="529"/>
                  </a:cubicBezTo>
                  <a:cubicBezTo>
                    <a:pt x="151" y="45"/>
                    <a:pt x="151" y="45"/>
                    <a:pt x="151" y="45"/>
                  </a:cubicBezTo>
                  <a:lnTo>
                    <a:pt x="4"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3">
              <a:extLst>
                <a:ext uri="{FF2B5EF4-FFF2-40B4-BE49-F238E27FC236}">
                  <a16:creationId xmlns:a16="http://schemas.microsoft.com/office/drawing/2014/main" id="{94ED7801-6605-432E-9631-8C84B928AABA}"/>
                </a:ext>
              </a:extLst>
            </p:cNvPr>
            <p:cNvSpPr>
              <a:spLocks/>
            </p:cNvSpPr>
            <p:nvPr/>
          </p:nvSpPr>
          <p:spPr bwMode="auto">
            <a:xfrm>
              <a:off x="4090595" y="5478962"/>
              <a:ext cx="238702" cy="243675"/>
            </a:xfrm>
            <a:custGeom>
              <a:avLst/>
              <a:gdLst>
                <a:gd name="T0" fmla="*/ 81 w 81"/>
                <a:gd name="T1" fmla="*/ 83 h 83"/>
                <a:gd name="T2" fmla="*/ 76 w 81"/>
                <a:gd name="T3" fmla="*/ 42 h 83"/>
                <a:gd name="T4" fmla="*/ 65 w 81"/>
                <a:gd name="T5" fmla="*/ 27 h 83"/>
                <a:gd name="T6" fmla="*/ 10 w 81"/>
                <a:gd name="T7" fmla="*/ 0 h 83"/>
                <a:gd name="T8" fmla="*/ 0 w 81"/>
                <a:gd name="T9" fmla="*/ 0 h 83"/>
                <a:gd name="T10" fmla="*/ 8 w 81"/>
                <a:gd name="T11" fmla="*/ 70 h 83"/>
                <a:gd name="T12" fmla="*/ 42 w 81"/>
                <a:gd name="T13" fmla="*/ 65 h 83"/>
                <a:gd name="T14" fmla="*/ 81 w 81"/>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3">
                  <a:moveTo>
                    <a:pt x="81" y="83"/>
                  </a:moveTo>
                  <a:cubicBezTo>
                    <a:pt x="79" y="70"/>
                    <a:pt x="77" y="57"/>
                    <a:pt x="76" y="42"/>
                  </a:cubicBezTo>
                  <a:cubicBezTo>
                    <a:pt x="72" y="37"/>
                    <a:pt x="68" y="32"/>
                    <a:pt x="65" y="27"/>
                  </a:cubicBezTo>
                  <a:cubicBezTo>
                    <a:pt x="46" y="19"/>
                    <a:pt x="29" y="8"/>
                    <a:pt x="10" y="0"/>
                  </a:cubicBezTo>
                  <a:cubicBezTo>
                    <a:pt x="7" y="0"/>
                    <a:pt x="4" y="0"/>
                    <a:pt x="0" y="0"/>
                  </a:cubicBezTo>
                  <a:cubicBezTo>
                    <a:pt x="2" y="27"/>
                    <a:pt x="5" y="52"/>
                    <a:pt x="8" y="70"/>
                  </a:cubicBezTo>
                  <a:cubicBezTo>
                    <a:pt x="8" y="70"/>
                    <a:pt x="23" y="64"/>
                    <a:pt x="42" y="65"/>
                  </a:cubicBezTo>
                  <a:cubicBezTo>
                    <a:pt x="52" y="65"/>
                    <a:pt x="68" y="69"/>
                    <a:pt x="81" y="8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4">
              <a:extLst>
                <a:ext uri="{FF2B5EF4-FFF2-40B4-BE49-F238E27FC236}">
                  <a16:creationId xmlns:a16="http://schemas.microsoft.com/office/drawing/2014/main" id="{D7767B22-D819-4C6B-80B0-E9E166D0AA97}"/>
                </a:ext>
              </a:extLst>
            </p:cNvPr>
            <p:cNvSpPr>
              <a:spLocks/>
            </p:cNvSpPr>
            <p:nvPr/>
          </p:nvSpPr>
          <p:spPr bwMode="auto">
            <a:xfrm>
              <a:off x="4073190" y="4828747"/>
              <a:ext cx="437621" cy="381675"/>
            </a:xfrm>
            <a:custGeom>
              <a:avLst/>
              <a:gdLst>
                <a:gd name="T0" fmla="*/ 0 w 149"/>
                <a:gd name="T1" fmla="*/ 0 h 130"/>
                <a:gd name="T2" fmla="*/ 2 w 149"/>
                <a:gd name="T3" fmla="*/ 73 h 130"/>
                <a:gd name="T4" fmla="*/ 149 w 149"/>
                <a:gd name="T5" fmla="*/ 126 h 130"/>
                <a:gd name="T6" fmla="*/ 149 w 149"/>
                <a:gd name="T7" fmla="*/ 63 h 130"/>
                <a:gd name="T8" fmla="*/ 0 w 149"/>
                <a:gd name="T9" fmla="*/ 0 h 130"/>
              </a:gdLst>
              <a:ahLst/>
              <a:cxnLst>
                <a:cxn ang="0">
                  <a:pos x="T0" y="T1"/>
                </a:cxn>
                <a:cxn ang="0">
                  <a:pos x="T2" y="T3"/>
                </a:cxn>
                <a:cxn ang="0">
                  <a:pos x="T4" y="T5"/>
                </a:cxn>
                <a:cxn ang="0">
                  <a:pos x="T6" y="T7"/>
                </a:cxn>
                <a:cxn ang="0">
                  <a:pos x="T8" y="T9"/>
                </a:cxn>
              </a:cxnLst>
              <a:rect l="0" t="0" r="r" b="b"/>
              <a:pathLst>
                <a:path w="149" h="130">
                  <a:moveTo>
                    <a:pt x="0" y="0"/>
                  </a:moveTo>
                  <a:cubicBezTo>
                    <a:pt x="2" y="73"/>
                    <a:pt x="2" y="73"/>
                    <a:pt x="2" y="73"/>
                  </a:cubicBezTo>
                  <a:cubicBezTo>
                    <a:pt x="2" y="73"/>
                    <a:pt x="76" y="130"/>
                    <a:pt x="149" y="126"/>
                  </a:cubicBezTo>
                  <a:cubicBezTo>
                    <a:pt x="149" y="63"/>
                    <a:pt x="149" y="63"/>
                    <a:pt x="149" y="63"/>
                  </a:cubicBezTo>
                  <a:lnTo>
                    <a:pt x="0"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5">
              <a:extLst>
                <a:ext uri="{FF2B5EF4-FFF2-40B4-BE49-F238E27FC236}">
                  <a16:creationId xmlns:a16="http://schemas.microsoft.com/office/drawing/2014/main" id="{12E79910-AD82-407F-92D3-B0CA5FE16010}"/>
                </a:ext>
              </a:extLst>
            </p:cNvPr>
            <p:cNvSpPr>
              <a:spLocks/>
            </p:cNvSpPr>
            <p:nvPr/>
          </p:nvSpPr>
          <p:spPr bwMode="auto">
            <a:xfrm>
              <a:off x="3805893" y="3906263"/>
              <a:ext cx="3098156" cy="2266428"/>
            </a:xfrm>
            <a:custGeom>
              <a:avLst/>
              <a:gdLst>
                <a:gd name="T0" fmla="*/ 164 w 1054"/>
                <a:gd name="T1" fmla="*/ 39 h 771"/>
                <a:gd name="T2" fmla="*/ 367 w 1054"/>
                <a:gd name="T3" fmla="*/ 108 h 771"/>
                <a:gd name="T4" fmla="*/ 703 w 1054"/>
                <a:gd name="T5" fmla="*/ 0 h 771"/>
                <a:gd name="T6" fmla="*/ 898 w 1054"/>
                <a:gd name="T7" fmla="*/ 165 h 771"/>
                <a:gd name="T8" fmla="*/ 1026 w 1054"/>
                <a:gd name="T9" fmla="*/ 217 h 771"/>
                <a:gd name="T10" fmla="*/ 969 w 1054"/>
                <a:gd name="T11" fmla="*/ 580 h 771"/>
                <a:gd name="T12" fmla="*/ 959 w 1054"/>
                <a:gd name="T13" fmla="*/ 575 h 771"/>
                <a:gd name="T14" fmla="*/ 887 w 1054"/>
                <a:gd name="T15" fmla="*/ 595 h 771"/>
                <a:gd name="T16" fmla="*/ 897 w 1054"/>
                <a:gd name="T17" fmla="*/ 755 h 771"/>
                <a:gd name="T18" fmla="*/ 871 w 1054"/>
                <a:gd name="T19" fmla="*/ 769 h 771"/>
                <a:gd name="T20" fmla="*/ 843 w 1054"/>
                <a:gd name="T21" fmla="*/ 746 h 771"/>
                <a:gd name="T22" fmla="*/ 828 w 1054"/>
                <a:gd name="T23" fmla="*/ 446 h 771"/>
                <a:gd name="T24" fmla="*/ 816 w 1054"/>
                <a:gd name="T25" fmla="*/ 314 h 771"/>
                <a:gd name="T26" fmla="*/ 319 w 1054"/>
                <a:gd name="T27" fmla="*/ 446 h 771"/>
                <a:gd name="T28" fmla="*/ 0 w 1054"/>
                <a:gd name="T29" fmla="*/ 129 h 771"/>
                <a:gd name="T30" fmla="*/ 91 w 1054"/>
                <a:gd name="T31" fmla="*/ 217 h 771"/>
                <a:gd name="T32" fmla="*/ 91 w 1054"/>
                <a:gd name="T33" fmla="*/ 36 h 771"/>
                <a:gd name="T34" fmla="*/ 149 w 1054"/>
                <a:gd name="T35" fmla="*/ 129 h 771"/>
                <a:gd name="T36" fmla="*/ 164 w 1054"/>
                <a:gd name="T37" fmla="*/ 3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4" h="771">
                  <a:moveTo>
                    <a:pt x="164" y="39"/>
                  </a:moveTo>
                  <a:cubicBezTo>
                    <a:pt x="164" y="39"/>
                    <a:pt x="172" y="150"/>
                    <a:pt x="367" y="108"/>
                  </a:cubicBezTo>
                  <a:cubicBezTo>
                    <a:pt x="500" y="78"/>
                    <a:pt x="593" y="0"/>
                    <a:pt x="703" y="0"/>
                  </a:cubicBezTo>
                  <a:cubicBezTo>
                    <a:pt x="812" y="0"/>
                    <a:pt x="894" y="96"/>
                    <a:pt x="898" y="165"/>
                  </a:cubicBezTo>
                  <a:cubicBezTo>
                    <a:pt x="898" y="165"/>
                    <a:pt x="979" y="107"/>
                    <a:pt x="1026" y="217"/>
                  </a:cubicBezTo>
                  <a:cubicBezTo>
                    <a:pt x="1054" y="285"/>
                    <a:pt x="1023" y="404"/>
                    <a:pt x="969" y="580"/>
                  </a:cubicBezTo>
                  <a:cubicBezTo>
                    <a:pt x="969" y="580"/>
                    <a:pt x="965" y="577"/>
                    <a:pt x="959" y="575"/>
                  </a:cubicBezTo>
                  <a:cubicBezTo>
                    <a:pt x="945" y="568"/>
                    <a:pt x="917" y="562"/>
                    <a:pt x="887" y="595"/>
                  </a:cubicBezTo>
                  <a:cubicBezTo>
                    <a:pt x="863" y="622"/>
                    <a:pt x="897" y="755"/>
                    <a:pt x="897" y="755"/>
                  </a:cubicBezTo>
                  <a:cubicBezTo>
                    <a:pt x="897" y="755"/>
                    <a:pt x="900" y="767"/>
                    <a:pt x="871" y="769"/>
                  </a:cubicBezTo>
                  <a:cubicBezTo>
                    <a:pt x="841" y="771"/>
                    <a:pt x="843" y="746"/>
                    <a:pt x="843" y="746"/>
                  </a:cubicBezTo>
                  <a:cubicBezTo>
                    <a:pt x="843" y="746"/>
                    <a:pt x="833" y="613"/>
                    <a:pt x="828" y="446"/>
                  </a:cubicBezTo>
                  <a:cubicBezTo>
                    <a:pt x="826" y="376"/>
                    <a:pt x="828" y="334"/>
                    <a:pt x="816" y="314"/>
                  </a:cubicBezTo>
                  <a:cubicBezTo>
                    <a:pt x="816" y="314"/>
                    <a:pt x="577" y="488"/>
                    <a:pt x="319" y="446"/>
                  </a:cubicBezTo>
                  <a:cubicBezTo>
                    <a:pt x="61" y="403"/>
                    <a:pt x="20" y="242"/>
                    <a:pt x="0" y="129"/>
                  </a:cubicBezTo>
                  <a:cubicBezTo>
                    <a:pt x="0" y="129"/>
                    <a:pt x="29" y="198"/>
                    <a:pt x="91" y="217"/>
                  </a:cubicBezTo>
                  <a:cubicBezTo>
                    <a:pt x="91" y="217"/>
                    <a:pt x="32" y="129"/>
                    <a:pt x="91" y="36"/>
                  </a:cubicBezTo>
                  <a:cubicBezTo>
                    <a:pt x="91" y="36"/>
                    <a:pt x="113" y="108"/>
                    <a:pt x="149" y="129"/>
                  </a:cubicBezTo>
                  <a:cubicBezTo>
                    <a:pt x="149" y="129"/>
                    <a:pt x="132" y="114"/>
                    <a:pt x="164" y="39"/>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6">
              <a:extLst>
                <a:ext uri="{FF2B5EF4-FFF2-40B4-BE49-F238E27FC236}">
                  <a16:creationId xmlns:a16="http://schemas.microsoft.com/office/drawing/2014/main" id="{2C482E8E-40D0-42EC-868C-34812673FAF5}"/>
                </a:ext>
              </a:extLst>
            </p:cNvPr>
            <p:cNvSpPr>
              <a:spLocks/>
            </p:cNvSpPr>
            <p:nvPr/>
          </p:nvSpPr>
          <p:spPr bwMode="auto">
            <a:xfrm>
              <a:off x="6380644" y="5449125"/>
              <a:ext cx="320756" cy="223783"/>
            </a:xfrm>
            <a:custGeom>
              <a:avLst/>
              <a:gdLst>
                <a:gd name="T0" fmla="*/ 109 w 109"/>
                <a:gd name="T1" fmla="*/ 0 h 76"/>
                <a:gd name="T2" fmla="*/ 12 w 109"/>
                <a:gd name="T3" fmla="*/ 22 h 76"/>
                <a:gd name="T4" fmla="*/ 10 w 109"/>
                <a:gd name="T5" fmla="*/ 25 h 76"/>
                <a:gd name="T6" fmla="*/ 8 w 109"/>
                <a:gd name="T7" fmla="*/ 76 h 76"/>
                <a:gd name="T8" fmla="*/ 8 w 109"/>
                <a:gd name="T9" fmla="*/ 76 h 76"/>
                <a:gd name="T10" fmla="*/ 11 w 109"/>
                <a:gd name="T11" fmla="*/ 70 h 76"/>
                <a:gd name="T12" fmla="*/ 83 w 109"/>
                <a:gd name="T13" fmla="*/ 50 h 76"/>
                <a:gd name="T14" fmla="*/ 93 w 109"/>
                <a:gd name="T15" fmla="*/ 55 h 76"/>
                <a:gd name="T16" fmla="*/ 109 w 109"/>
                <a:gd name="T17" fmla="*/ 0 h 76"/>
                <a:gd name="T18" fmla="*/ 109 w 10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76">
                  <a:moveTo>
                    <a:pt x="109" y="0"/>
                  </a:moveTo>
                  <a:cubicBezTo>
                    <a:pt x="74" y="1"/>
                    <a:pt x="41" y="6"/>
                    <a:pt x="12" y="22"/>
                  </a:cubicBezTo>
                  <a:cubicBezTo>
                    <a:pt x="11" y="23"/>
                    <a:pt x="10" y="24"/>
                    <a:pt x="10" y="25"/>
                  </a:cubicBezTo>
                  <a:cubicBezTo>
                    <a:pt x="5" y="39"/>
                    <a:pt x="0" y="59"/>
                    <a:pt x="8" y="76"/>
                  </a:cubicBezTo>
                  <a:cubicBezTo>
                    <a:pt x="8" y="76"/>
                    <a:pt x="8" y="76"/>
                    <a:pt x="8" y="76"/>
                  </a:cubicBezTo>
                  <a:cubicBezTo>
                    <a:pt x="9" y="73"/>
                    <a:pt x="10" y="72"/>
                    <a:pt x="11" y="70"/>
                  </a:cubicBezTo>
                  <a:cubicBezTo>
                    <a:pt x="41" y="37"/>
                    <a:pt x="69" y="43"/>
                    <a:pt x="83" y="50"/>
                  </a:cubicBezTo>
                  <a:cubicBezTo>
                    <a:pt x="89" y="52"/>
                    <a:pt x="93" y="55"/>
                    <a:pt x="93" y="55"/>
                  </a:cubicBezTo>
                  <a:cubicBezTo>
                    <a:pt x="99" y="36"/>
                    <a:pt x="104" y="18"/>
                    <a:pt x="109" y="0"/>
                  </a:cubicBezTo>
                  <a:cubicBezTo>
                    <a:pt x="109" y="0"/>
                    <a:pt x="109" y="0"/>
                    <a:pt x="10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8">
              <a:extLst>
                <a:ext uri="{FF2B5EF4-FFF2-40B4-BE49-F238E27FC236}">
                  <a16:creationId xmlns:a16="http://schemas.microsoft.com/office/drawing/2014/main" id="{3880039D-4BAF-4802-933A-8FBE74A8C5BC}"/>
                </a:ext>
              </a:extLst>
            </p:cNvPr>
            <p:cNvSpPr>
              <a:spLocks/>
            </p:cNvSpPr>
            <p:nvPr/>
          </p:nvSpPr>
          <p:spPr bwMode="auto">
            <a:xfrm>
              <a:off x="4549351" y="5287503"/>
              <a:ext cx="376702" cy="302108"/>
            </a:xfrm>
            <a:custGeom>
              <a:avLst/>
              <a:gdLst>
                <a:gd name="T0" fmla="*/ 128 w 128"/>
                <a:gd name="T1" fmla="*/ 25 h 103"/>
                <a:gd name="T2" fmla="*/ 44 w 128"/>
                <a:gd name="T3" fmla="*/ 6 h 103"/>
                <a:gd name="T4" fmla="*/ 0 w 128"/>
                <a:gd name="T5" fmla="*/ 65 h 103"/>
                <a:gd name="T6" fmla="*/ 0 w 128"/>
                <a:gd name="T7" fmla="*/ 103 h 103"/>
                <a:gd name="T8" fmla="*/ 128 w 128"/>
                <a:gd name="T9" fmla="*/ 25 h 103"/>
              </a:gdLst>
              <a:ahLst/>
              <a:cxnLst>
                <a:cxn ang="0">
                  <a:pos x="T0" y="T1"/>
                </a:cxn>
                <a:cxn ang="0">
                  <a:pos x="T2" y="T3"/>
                </a:cxn>
                <a:cxn ang="0">
                  <a:pos x="T4" y="T5"/>
                </a:cxn>
                <a:cxn ang="0">
                  <a:pos x="T6" y="T7"/>
                </a:cxn>
                <a:cxn ang="0">
                  <a:pos x="T8" y="T9"/>
                </a:cxn>
              </a:cxnLst>
              <a:rect l="0" t="0" r="r" b="b"/>
              <a:pathLst>
                <a:path w="128" h="103">
                  <a:moveTo>
                    <a:pt x="128" y="25"/>
                  </a:moveTo>
                  <a:cubicBezTo>
                    <a:pt x="128" y="25"/>
                    <a:pt x="77" y="0"/>
                    <a:pt x="44" y="6"/>
                  </a:cubicBezTo>
                  <a:cubicBezTo>
                    <a:pt x="12" y="12"/>
                    <a:pt x="0" y="65"/>
                    <a:pt x="0" y="65"/>
                  </a:cubicBezTo>
                  <a:cubicBezTo>
                    <a:pt x="0" y="103"/>
                    <a:pt x="0" y="103"/>
                    <a:pt x="0" y="103"/>
                  </a:cubicBezTo>
                  <a:cubicBezTo>
                    <a:pt x="0" y="103"/>
                    <a:pt x="71" y="23"/>
                    <a:pt x="128" y="25"/>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09">
              <a:extLst>
                <a:ext uri="{FF2B5EF4-FFF2-40B4-BE49-F238E27FC236}">
                  <a16:creationId xmlns:a16="http://schemas.microsoft.com/office/drawing/2014/main" id="{F4B164F7-737F-45FF-B222-7F1BF558B594}"/>
                </a:ext>
              </a:extLst>
            </p:cNvPr>
            <p:cNvSpPr>
              <a:spLocks/>
            </p:cNvSpPr>
            <p:nvPr/>
          </p:nvSpPr>
          <p:spPr bwMode="auto">
            <a:xfrm>
              <a:off x="5863457" y="5298694"/>
              <a:ext cx="299621" cy="267297"/>
            </a:xfrm>
            <a:custGeom>
              <a:avLst/>
              <a:gdLst>
                <a:gd name="T0" fmla="*/ 26 w 102"/>
                <a:gd name="T1" fmla="*/ 1 h 91"/>
                <a:gd name="T2" fmla="*/ 3 w 102"/>
                <a:gd name="T3" fmla="*/ 27 h 91"/>
                <a:gd name="T4" fmla="*/ 97 w 102"/>
                <a:gd name="T5" fmla="*/ 91 h 91"/>
                <a:gd name="T6" fmla="*/ 96 w 102"/>
                <a:gd name="T7" fmla="*/ 40 h 91"/>
                <a:gd name="T8" fmla="*/ 26 w 102"/>
                <a:gd name="T9" fmla="*/ 1 h 91"/>
              </a:gdLst>
              <a:ahLst/>
              <a:cxnLst>
                <a:cxn ang="0">
                  <a:pos x="T0" y="T1"/>
                </a:cxn>
                <a:cxn ang="0">
                  <a:pos x="T2" y="T3"/>
                </a:cxn>
                <a:cxn ang="0">
                  <a:pos x="T4" y="T5"/>
                </a:cxn>
                <a:cxn ang="0">
                  <a:pos x="T6" y="T7"/>
                </a:cxn>
                <a:cxn ang="0">
                  <a:pos x="T8" y="T9"/>
                </a:cxn>
              </a:cxnLst>
              <a:rect l="0" t="0" r="r" b="b"/>
              <a:pathLst>
                <a:path w="102" h="91">
                  <a:moveTo>
                    <a:pt x="26" y="1"/>
                  </a:moveTo>
                  <a:cubicBezTo>
                    <a:pt x="26" y="1"/>
                    <a:pt x="0" y="0"/>
                    <a:pt x="3" y="27"/>
                  </a:cubicBezTo>
                  <a:cubicBezTo>
                    <a:pt x="3" y="27"/>
                    <a:pt x="71" y="41"/>
                    <a:pt x="97" y="91"/>
                  </a:cubicBezTo>
                  <a:cubicBezTo>
                    <a:pt x="97" y="91"/>
                    <a:pt x="102" y="59"/>
                    <a:pt x="96" y="40"/>
                  </a:cubicBezTo>
                  <a:cubicBezTo>
                    <a:pt x="90" y="21"/>
                    <a:pt x="65" y="0"/>
                    <a:pt x="26"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0">
              <a:extLst>
                <a:ext uri="{FF2B5EF4-FFF2-40B4-BE49-F238E27FC236}">
                  <a16:creationId xmlns:a16="http://schemas.microsoft.com/office/drawing/2014/main" id="{497CCED1-49ED-4205-B82E-A8D843CA66A9}"/>
                </a:ext>
              </a:extLst>
            </p:cNvPr>
            <p:cNvSpPr>
              <a:spLocks/>
            </p:cNvSpPr>
            <p:nvPr/>
          </p:nvSpPr>
          <p:spPr bwMode="auto">
            <a:xfrm>
              <a:off x="5040432" y="5787286"/>
              <a:ext cx="790701" cy="890160"/>
            </a:xfrm>
            <a:custGeom>
              <a:avLst/>
              <a:gdLst>
                <a:gd name="T0" fmla="*/ 63 w 269"/>
                <a:gd name="T1" fmla="*/ 35 h 303"/>
                <a:gd name="T2" fmla="*/ 71 w 269"/>
                <a:gd name="T3" fmla="*/ 247 h 303"/>
                <a:gd name="T4" fmla="*/ 245 w 269"/>
                <a:gd name="T5" fmla="*/ 224 h 303"/>
                <a:gd name="T6" fmla="*/ 189 w 269"/>
                <a:gd name="T7" fmla="*/ 26 h 303"/>
                <a:gd name="T8" fmla="*/ 129 w 269"/>
                <a:gd name="T9" fmla="*/ 0 h 303"/>
                <a:gd name="T10" fmla="*/ 63 w 269"/>
                <a:gd name="T11" fmla="*/ 35 h 303"/>
              </a:gdLst>
              <a:ahLst/>
              <a:cxnLst>
                <a:cxn ang="0">
                  <a:pos x="T0" y="T1"/>
                </a:cxn>
                <a:cxn ang="0">
                  <a:pos x="T2" y="T3"/>
                </a:cxn>
                <a:cxn ang="0">
                  <a:pos x="T4" y="T5"/>
                </a:cxn>
                <a:cxn ang="0">
                  <a:pos x="T6" y="T7"/>
                </a:cxn>
                <a:cxn ang="0">
                  <a:pos x="T8" y="T9"/>
                </a:cxn>
                <a:cxn ang="0">
                  <a:pos x="T10" y="T11"/>
                </a:cxn>
              </a:cxnLst>
              <a:rect l="0" t="0" r="r" b="b"/>
              <a:pathLst>
                <a:path w="269" h="303">
                  <a:moveTo>
                    <a:pt x="63" y="35"/>
                  </a:moveTo>
                  <a:cubicBezTo>
                    <a:pt x="63" y="35"/>
                    <a:pt x="0" y="191"/>
                    <a:pt x="71" y="247"/>
                  </a:cubicBezTo>
                  <a:cubicBezTo>
                    <a:pt x="142" y="303"/>
                    <a:pt x="231" y="266"/>
                    <a:pt x="245" y="224"/>
                  </a:cubicBezTo>
                  <a:cubicBezTo>
                    <a:pt x="269" y="148"/>
                    <a:pt x="205" y="127"/>
                    <a:pt x="189" y="26"/>
                  </a:cubicBezTo>
                  <a:cubicBezTo>
                    <a:pt x="189" y="26"/>
                    <a:pt x="169" y="0"/>
                    <a:pt x="129" y="0"/>
                  </a:cubicBezTo>
                  <a:cubicBezTo>
                    <a:pt x="89" y="1"/>
                    <a:pt x="63" y="35"/>
                    <a:pt x="63" y="3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1">
              <a:extLst>
                <a:ext uri="{FF2B5EF4-FFF2-40B4-BE49-F238E27FC236}">
                  <a16:creationId xmlns:a16="http://schemas.microsoft.com/office/drawing/2014/main" id="{122466D4-2A3D-4DA3-96A1-67AAE06BBFD4}"/>
                </a:ext>
              </a:extLst>
            </p:cNvPr>
            <p:cNvSpPr>
              <a:spLocks/>
            </p:cNvSpPr>
            <p:nvPr/>
          </p:nvSpPr>
          <p:spPr bwMode="auto">
            <a:xfrm>
              <a:off x="5075243" y="5774854"/>
              <a:ext cx="706161" cy="788215"/>
            </a:xfrm>
            <a:custGeom>
              <a:avLst/>
              <a:gdLst>
                <a:gd name="T0" fmla="*/ 57 w 240"/>
                <a:gd name="T1" fmla="*/ 33 h 268"/>
                <a:gd name="T2" fmla="*/ 64 w 240"/>
                <a:gd name="T3" fmla="*/ 216 h 268"/>
                <a:gd name="T4" fmla="*/ 219 w 240"/>
                <a:gd name="T5" fmla="*/ 195 h 268"/>
                <a:gd name="T6" fmla="*/ 170 w 240"/>
                <a:gd name="T7" fmla="*/ 20 h 268"/>
                <a:gd name="T8" fmla="*/ 116 w 240"/>
                <a:gd name="T9" fmla="*/ 1 h 268"/>
                <a:gd name="T10" fmla="*/ 57 w 240"/>
                <a:gd name="T11" fmla="*/ 33 h 268"/>
              </a:gdLst>
              <a:ahLst/>
              <a:cxnLst>
                <a:cxn ang="0">
                  <a:pos x="T0" y="T1"/>
                </a:cxn>
                <a:cxn ang="0">
                  <a:pos x="T2" y="T3"/>
                </a:cxn>
                <a:cxn ang="0">
                  <a:pos x="T4" y="T5"/>
                </a:cxn>
                <a:cxn ang="0">
                  <a:pos x="T6" y="T7"/>
                </a:cxn>
                <a:cxn ang="0">
                  <a:pos x="T8" y="T9"/>
                </a:cxn>
                <a:cxn ang="0">
                  <a:pos x="T10" y="T11"/>
                </a:cxn>
              </a:cxnLst>
              <a:rect l="0" t="0" r="r" b="b"/>
              <a:pathLst>
                <a:path w="240" h="268">
                  <a:moveTo>
                    <a:pt x="57" y="33"/>
                  </a:moveTo>
                  <a:cubicBezTo>
                    <a:pt x="57" y="33"/>
                    <a:pt x="0" y="165"/>
                    <a:pt x="64" y="216"/>
                  </a:cubicBezTo>
                  <a:cubicBezTo>
                    <a:pt x="127" y="268"/>
                    <a:pt x="207" y="234"/>
                    <a:pt x="219" y="195"/>
                  </a:cubicBezTo>
                  <a:cubicBezTo>
                    <a:pt x="240" y="126"/>
                    <a:pt x="184" y="113"/>
                    <a:pt x="170" y="20"/>
                  </a:cubicBezTo>
                  <a:cubicBezTo>
                    <a:pt x="170" y="20"/>
                    <a:pt x="151" y="0"/>
                    <a:pt x="116" y="1"/>
                  </a:cubicBezTo>
                  <a:cubicBezTo>
                    <a:pt x="80" y="1"/>
                    <a:pt x="57" y="33"/>
                    <a:pt x="57" y="3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2">
              <a:extLst>
                <a:ext uri="{FF2B5EF4-FFF2-40B4-BE49-F238E27FC236}">
                  <a16:creationId xmlns:a16="http://schemas.microsoft.com/office/drawing/2014/main" id="{C2C0EBC1-CF9B-42C1-8BD0-31650B69351E}"/>
                </a:ext>
              </a:extLst>
            </p:cNvPr>
            <p:cNvSpPr>
              <a:spLocks/>
            </p:cNvSpPr>
            <p:nvPr/>
          </p:nvSpPr>
          <p:spPr bwMode="auto">
            <a:xfrm>
              <a:off x="6430375" y="5654261"/>
              <a:ext cx="247405" cy="312054"/>
            </a:xfrm>
            <a:custGeom>
              <a:avLst/>
              <a:gdLst>
                <a:gd name="T0" fmla="*/ 24 w 84"/>
                <a:gd name="T1" fmla="*/ 106 h 106"/>
                <a:gd name="T2" fmla="*/ 52 w 84"/>
                <a:gd name="T3" fmla="*/ 14 h 106"/>
                <a:gd name="T4" fmla="*/ 65 w 84"/>
                <a:gd name="T5" fmla="*/ 82 h 106"/>
                <a:gd name="T6" fmla="*/ 24 w 84"/>
                <a:gd name="T7" fmla="*/ 106 h 106"/>
              </a:gdLst>
              <a:ahLst/>
              <a:cxnLst>
                <a:cxn ang="0">
                  <a:pos x="T0" y="T1"/>
                </a:cxn>
                <a:cxn ang="0">
                  <a:pos x="T2" y="T3"/>
                </a:cxn>
                <a:cxn ang="0">
                  <a:pos x="T4" y="T5"/>
                </a:cxn>
                <a:cxn ang="0">
                  <a:pos x="T6" y="T7"/>
                </a:cxn>
              </a:cxnLst>
              <a:rect l="0" t="0" r="r" b="b"/>
              <a:pathLst>
                <a:path w="84" h="106">
                  <a:moveTo>
                    <a:pt x="24" y="106"/>
                  </a:moveTo>
                  <a:cubicBezTo>
                    <a:pt x="24" y="106"/>
                    <a:pt x="0" y="0"/>
                    <a:pt x="52" y="14"/>
                  </a:cubicBezTo>
                  <a:cubicBezTo>
                    <a:pt x="84" y="22"/>
                    <a:pt x="82" y="58"/>
                    <a:pt x="65" y="82"/>
                  </a:cubicBezTo>
                  <a:cubicBezTo>
                    <a:pt x="55" y="96"/>
                    <a:pt x="37" y="106"/>
                    <a:pt x="24" y="10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3">
              <a:extLst>
                <a:ext uri="{FF2B5EF4-FFF2-40B4-BE49-F238E27FC236}">
                  <a16:creationId xmlns:a16="http://schemas.microsoft.com/office/drawing/2014/main" id="{6A7A9ED5-1551-4D82-8082-9D943D1FEAF5}"/>
                </a:ext>
              </a:extLst>
            </p:cNvPr>
            <p:cNvSpPr>
              <a:spLocks/>
            </p:cNvSpPr>
            <p:nvPr/>
          </p:nvSpPr>
          <p:spPr bwMode="auto">
            <a:xfrm>
              <a:off x="6490050" y="5701504"/>
              <a:ext cx="181513" cy="262324"/>
            </a:xfrm>
            <a:custGeom>
              <a:avLst/>
              <a:gdLst>
                <a:gd name="T0" fmla="*/ 4 w 62"/>
                <a:gd name="T1" fmla="*/ 89 h 89"/>
                <a:gd name="T2" fmla="*/ 0 w 62"/>
                <a:gd name="T3" fmla="*/ 61 h 89"/>
                <a:gd name="T4" fmla="*/ 55 w 62"/>
                <a:gd name="T5" fmla="*/ 43 h 89"/>
                <a:gd name="T6" fmla="*/ 4 w 62"/>
                <a:gd name="T7" fmla="*/ 89 h 89"/>
              </a:gdLst>
              <a:ahLst/>
              <a:cxnLst>
                <a:cxn ang="0">
                  <a:pos x="T0" y="T1"/>
                </a:cxn>
                <a:cxn ang="0">
                  <a:pos x="T2" y="T3"/>
                </a:cxn>
                <a:cxn ang="0">
                  <a:pos x="T4" y="T5"/>
                </a:cxn>
                <a:cxn ang="0">
                  <a:pos x="T6" y="T7"/>
                </a:cxn>
              </a:cxnLst>
              <a:rect l="0" t="0" r="r" b="b"/>
              <a:pathLst>
                <a:path w="62" h="89">
                  <a:moveTo>
                    <a:pt x="4" y="89"/>
                  </a:moveTo>
                  <a:cubicBezTo>
                    <a:pt x="0" y="61"/>
                    <a:pt x="0" y="61"/>
                    <a:pt x="0" y="61"/>
                  </a:cubicBezTo>
                  <a:cubicBezTo>
                    <a:pt x="0" y="61"/>
                    <a:pt x="62" y="0"/>
                    <a:pt x="55" y="43"/>
                  </a:cubicBezTo>
                  <a:cubicBezTo>
                    <a:pt x="49" y="87"/>
                    <a:pt x="4" y="89"/>
                    <a:pt x="4" y="8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4">
              <a:extLst>
                <a:ext uri="{FF2B5EF4-FFF2-40B4-BE49-F238E27FC236}">
                  <a16:creationId xmlns:a16="http://schemas.microsoft.com/office/drawing/2014/main" id="{835559E9-5F1C-4EBD-A446-D9396F0F4644}"/>
                </a:ext>
              </a:extLst>
            </p:cNvPr>
            <p:cNvSpPr>
              <a:spLocks/>
            </p:cNvSpPr>
            <p:nvPr/>
          </p:nvSpPr>
          <p:spPr bwMode="auto">
            <a:xfrm>
              <a:off x="4043353" y="5742530"/>
              <a:ext cx="288432" cy="359297"/>
            </a:xfrm>
            <a:custGeom>
              <a:avLst/>
              <a:gdLst>
                <a:gd name="T0" fmla="*/ 87 w 98"/>
                <a:gd name="T1" fmla="*/ 119 h 122"/>
                <a:gd name="T2" fmla="*/ 37 w 98"/>
                <a:gd name="T3" fmla="*/ 26 h 122"/>
                <a:gd name="T4" fmla="*/ 33 w 98"/>
                <a:gd name="T5" fmla="*/ 101 h 122"/>
                <a:gd name="T6" fmla="*/ 87 w 98"/>
                <a:gd name="T7" fmla="*/ 119 h 122"/>
              </a:gdLst>
              <a:ahLst/>
              <a:cxnLst>
                <a:cxn ang="0">
                  <a:pos x="T0" y="T1"/>
                </a:cxn>
                <a:cxn ang="0">
                  <a:pos x="T2" y="T3"/>
                </a:cxn>
                <a:cxn ang="0">
                  <a:pos x="T4" y="T5"/>
                </a:cxn>
                <a:cxn ang="0">
                  <a:pos x="T6" y="T7"/>
                </a:cxn>
              </a:cxnLst>
              <a:rect l="0" t="0" r="r" b="b"/>
              <a:pathLst>
                <a:path w="98" h="122">
                  <a:moveTo>
                    <a:pt x="87" y="119"/>
                  </a:moveTo>
                  <a:cubicBezTo>
                    <a:pt x="87" y="119"/>
                    <a:pt x="98" y="0"/>
                    <a:pt x="37" y="26"/>
                  </a:cubicBezTo>
                  <a:cubicBezTo>
                    <a:pt x="0" y="41"/>
                    <a:pt x="9" y="79"/>
                    <a:pt x="33" y="101"/>
                  </a:cubicBezTo>
                  <a:cubicBezTo>
                    <a:pt x="48" y="115"/>
                    <a:pt x="71" y="122"/>
                    <a:pt x="87" y="1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5">
              <a:extLst>
                <a:ext uri="{FF2B5EF4-FFF2-40B4-BE49-F238E27FC236}">
                  <a16:creationId xmlns:a16="http://schemas.microsoft.com/office/drawing/2014/main" id="{2576FBBD-9212-42FF-AAEC-ACFDC2A9E809}"/>
                </a:ext>
              </a:extLst>
            </p:cNvPr>
            <p:cNvSpPr>
              <a:spLocks/>
            </p:cNvSpPr>
            <p:nvPr/>
          </p:nvSpPr>
          <p:spPr bwMode="auto">
            <a:xfrm>
              <a:off x="4047082" y="5843232"/>
              <a:ext cx="252378" cy="264811"/>
            </a:xfrm>
            <a:custGeom>
              <a:avLst/>
              <a:gdLst>
                <a:gd name="T0" fmla="*/ 86 w 86"/>
                <a:gd name="T1" fmla="*/ 84 h 90"/>
                <a:gd name="T2" fmla="*/ 86 w 86"/>
                <a:gd name="T3" fmla="*/ 53 h 90"/>
                <a:gd name="T4" fmla="*/ 16 w 86"/>
                <a:gd name="T5" fmla="*/ 45 h 90"/>
                <a:gd name="T6" fmla="*/ 86 w 86"/>
                <a:gd name="T7" fmla="*/ 84 h 90"/>
              </a:gdLst>
              <a:ahLst/>
              <a:cxnLst>
                <a:cxn ang="0">
                  <a:pos x="T0" y="T1"/>
                </a:cxn>
                <a:cxn ang="0">
                  <a:pos x="T2" y="T3"/>
                </a:cxn>
                <a:cxn ang="0">
                  <a:pos x="T4" y="T5"/>
                </a:cxn>
                <a:cxn ang="0">
                  <a:pos x="T6" y="T7"/>
                </a:cxn>
              </a:cxnLst>
              <a:rect l="0" t="0" r="r" b="b"/>
              <a:pathLst>
                <a:path w="86" h="90">
                  <a:moveTo>
                    <a:pt x="86" y="84"/>
                  </a:moveTo>
                  <a:cubicBezTo>
                    <a:pt x="86" y="53"/>
                    <a:pt x="86" y="53"/>
                    <a:pt x="86" y="53"/>
                  </a:cubicBezTo>
                  <a:cubicBezTo>
                    <a:pt x="86" y="53"/>
                    <a:pt x="0" y="0"/>
                    <a:pt x="16" y="45"/>
                  </a:cubicBezTo>
                  <a:cubicBezTo>
                    <a:pt x="32" y="90"/>
                    <a:pt x="86" y="84"/>
                    <a:pt x="86" y="8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Oval 616">
              <a:extLst>
                <a:ext uri="{FF2B5EF4-FFF2-40B4-BE49-F238E27FC236}">
                  <a16:creationId xmlns:a16="http://schemas.microsoft.com/office/drawing/2014/main" id="{E3E5F19D-C044-4971-A3F6-E947C68B48C9}"/>
                </a:ext>
              </a:extLst>
            </p:cNvPr>
            <p:cNvSpPr>
              <a:spLocks noChangeArrowheads="1"/>
            </p:cNvSpPr>
            <p:nvPr/>
          </p:nvSpPr>
          <p:spPr bwMode="auto">
            <a:xfrm>
              <a:off x="5404701" y="6939771"/>
              <a:ext cx="208864" cy="64649"/>
            </a:xfrm>
            <a:prstGeom prst="ellipse">
              <a:avLst/>
            </a:pr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7">
              <a:extLst>
                <a:ext uri="{FF2B5EF4-FFF2-40B4-BE49-F238E27FC236}">
                  <a16:creationId xmlns:a16="http://schemas.microsoft.com/office/drawing/2014/main" id="{1546EAB7-5904-4697-8DBC-5B9842D4EB86}"/>
                </a:ext>
              </a:extLst>
            </p:cNvPr>
            <p:cNvSpPr>
              <a:spLocks/>
            </p:cNvSpPr>
            <p:nvPr/>
          </p:nvSpPr>
          <p:spPr bwMode="auto">
            <a:xfrm>
              <a:off x="6430375" y="5815881"/>
              <a:ext cx="379189" cy="356810"/>
            </a:xfrm>
            <a:custGeom>
              <a:avLst/>
              <a:gdLst>
                <a:gd name="T0" fmla="*/ 15 w 129"/>
                <a:gd name="T1" fmla="*/ 121 h 121"/>
                <a:gd name="T2" fmla="*/ 0 w 129"/>
                <a:gd name="T3" fmla="*/ 112 h 121"/>
                <a:gd name="T4" fmla="*/ 101 w 129"/>
                <a:gd name="T5" fmla="*/ 0 h 121"/>
                <a:gd name="T6" fmla="*/ 15 w 129"/>
                <a:gd name="T7" fmla="*/ 121 h 121"/>
              </a:gdLst>
              <a:ahLst/>
              <a:cxnLst>
                <a:cxn ang="0">
                  <a:pos x="T0" y="T1"/>
                </a:cxn>
                <a:cxn ang="0">
                  <a:pos x="T2" y="T3"/>
                </a:cxn>
                <a:cxn ang="0">
                  <a:pos x="T4" y="T5"/>
                </a:cxn>
                <a:cxn ang="0">
                  <a:pos x="T6" y="T7"/>
                </a:cxn>
              </a:cxnLst>
              <a:rect l="0" t="0" r="r" b="b"/>
              <a:pathLst>
                <a:path w="129" h="121">
                  <a:moveTo>
                    <a:pt x="15" y="121"/>
                  </a:moveTo>
                  <a:cubicBezTo>
                    <a:pt x="0" y="112"/>
                    <a:pt x="0" y="112"/>
                    <a:pt x="0" y="112"/>
                  </a:cubicBezTo>
                  <a:cubicBezTo>
                    <a:pt x="0" y="112"/>
                    <a:pt x="103" y="72"/>
                    <a:pt x="101" y="0"/>
                  </a:cubicBezTo>
                  <a:cubicBezTo>
                    <a:pt x="101" y="0"/>
                    <a:pt x="129" y="78"/>
                    <a:pt x="15" y="1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8">
              <a:extLst>
                <a:ext uri="{FF2B5EF4-FFF2-40B4-BE49-F238E27FC236}">
                  <a16:creationId xmlns:a16="http://schemas.microsoft.com/office/drawing/2014/main" id="{861B6FF7-6B26-4E82-A009-B5218BCB1DCC}"/>
                </a:ext>
              </a:extLst>
            </p:cNvPr>
            <p:cNvSpPr>
              <a:spLocks/>
            </p:cNvSpPr>
            <p:nvPr/>
          </p:nvSpPr>
          <p:spPr bwMode="auto">
            <a:xfrm>
              <a:off x="5036702" y="6519555"/>
              <a:ext cx="915025" cy="325729"/>
            </a:xfrm>
            <a:custGeom>
              <a:avLst/>
              <a:gdLst>
                <a:gd name="T0" fmla="*/ 310 w 311"/>
                <a:gd name="T1" fmla="*/ 0 h 111"/>
                <a:gd name="T2" fmla="*/ 0 w 311"/>
                <a:gd name="T3" fmla="*/ 52 h 111"/>
                <a:gd name="T4" fmla="*/ 0 w 311"/>
                <a:gd name="T5" fmla="*/ 65 h 111"/>
                <a:gd name="T6" fmla="*/ 251 w 311"/>
                <a:gd name="T7" fmla="*/ 111 h 111"/>
                <a:gd name="T8" fmla="*/ 311 w 311"/>
                <a:gd name="T9" fmla="*/ 74 h 111"/>
                <a:gd name="T10" fmla="*/ 310 w 311"/>
                <a:gd name="T11" fmla="*/ 0 h 111"/>
              </a:gdLst>
              <a:ahLst/>
              <a:cxnLst>
                <a:cxn ang="0">
                  <a:pos x="T0" y="T1"/>
                </a:cxn>
                <a:cxn ang="0">
                  <a:pos x="T2" y="T3"/>
                </a:cxn>
                <a:cxn ang="0">
                  <a:pos x="T4" y="T5"/>
                </a:cxn>
                <a:cxn ang="0">
                  <a:pos x="T6" y="T7"/>
                </a:cxn>
                <a:cxn ang="0">
                  <a:pos x="T8" y="T9"/>
                </a:cxn>
                <a:cxn ang="0">
                  <a:pos x="T10" y="T11"/>
                </a:cxn>
              </a:cxnLst>
              <a:rect l="0" t="0" r="r" b="b"/>
              <a:pathLst>
                <a:path w="311" h="111">
                  <a:moveTo>
                    <a:pt x="310" y="0"/>
                  </a:moveTo>
                  <a:cubicBezTo>
                    <a:pt x="310" y="0"/>
                    <a:pt x="197" y="81"/>
                    <a:pt x="0" y="52"/>
                  </a:cubicBezTo>
                  <a:cubicBezTo>
                    <a:pt x="0" y="65"/>
                    <a:pt x="0" y="65"/>
                    <a:pt x="0" y="65"/>
                  </a:cubicBezTo>
                  <a:cubicBezTo>
                    <a:pt x="251" y="111"/>
                    <a:pt x="251" y="111"/>
                    <a:pt x="251" y="111"/>
                  </a:cubicBezTo>
                  <a:cubicBezTo>
                    <a:pt x="251" y="111"/>
                    <a:pt x="311" y="108"/>
                    <a:pt x="311" y="74"/>
                  </a:cubicBezTo>
                  <a:cubicBezTo>
                    <a:pt x="311" y="40"/>
                    <a:pt x="310" y="0"/>
                    <a:pt x="31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19">
              <a:extLst>
                <a:ext uri="{FF2B5EF4-FFF2-40B4-BE49-F238E27FC236}">
                  <a16:creationId xmlns:a16="http://schemas.microsoft.com/office/drawing/2014/main" id="{6C6D36C8-6E02-4DCE-B19E-A4EFC15D5619}"/>
                </a:ext>
              </a:extLst>
            </p:cNvPr>
            <p:cNvSpPr>
              <a:spLocks/>
            </p:cNvSpPr>
            <p:nvPr/>
          </p:nvSpPr>
          <p:spPr bwMode="auto">
            <a:xfrm>
              <a:off x="4028434" y="4317776"/>
              <a:ext cx="361783" cy="355567"/>
            </a:xfrm>
            <a:custGeom>
              <a:avLst/>
              <a:gdLst>
                <a:gd name="T0" fmla="*/ 2 w 123"/>
                <a:gd name="T1" fmla="*/ 4 h 121"/>
                <a:gd name="T2" fmla="*/ 13 w 123"/>
                <a:gd name="T3" fmla="*/ 38 h 121"/>
                <a:gd name="T4" fmla="*/ 36 w 123"/>
                <a:gd name="T5" fmla="*/ 76 h 121"/>
                <a:gd name="T6" fmla="*/ 108 w 123"/>
                <a:gd name="T7" fmla="*/ 119 h 121"/>
                <a:gd name="T8" fmla="*/ 123 w 123"/>
                <a:gd name="T9" fmla="*/ 121 h 121"/>
                <a:gd name="T10" fmla="*/ 107 w 123"/>
                <a:gd name="T11" fmla="*/ 113 h 121"/>
                <a:gd name="T12" fmla="*/ 91 w 123"/>
                <a:gd name="T13" fmla="*/ 102 h 121"/>
                <a:gd name="T14" fmla="*/ 53 w 123"/>
                <a:gd name="T15" fmla="*/ 74 h 121"/>
                <a:gd name="T16" fmla="*/ 26 w 123"/>
                <a:gd name="T17" fmla="*/ 38 h 121"/>
                <a:gd name="T18" fmla="*/ 8 w 123"/>
                <a:gd name="T19" fmla="*/ 9 h 121"/>
                <a:gd name="T20" fmla="*/ 4 w 123"/>
                <a:gd name="T21" fmla="*/ 0 h 121"/>
                <a:gd name="T22" fmla="*/ 2 w 123"/>
                <a:gd name="T23"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1">
                  <a:moveTo>
                    <a:pt x="2" y="4"/>
                  </a:moveTo>
                  <a:cubicBezTo>
                    <a:pt x="0" y="13"/>
                    <a:pt x="10" y="31"/>
                    <a:pt x="13" y="38"/>
                  </a:cubicBezTo>
                  <a:cubicBezTo>
                    <a:pt x="19" y="52"/>
                    <a:pt x="26" y="64"/>
                    <a:pt x="36" y="76"/>
                  </a:cubicBezTo>
                  <a:cubicBezTo>
                    <a:pt x="54" y="98"/>
                    <a:pt x="80" y="113"/>
                    <a:pt x="108" y="119"/>
                  </a:cubicBezTo>
                  <a:cubicBezTo>
                    <a:pt x="113" y="120"/>
                    <a:pt x="117" y="121"/>
                    <a:pt x="123" y="121"/>
                  </a:cubicBezTo>
                  <a:cubicBezTo>
                    <a:pt x="119" y="117"/>
                    <a:pt x="112" y="116"/>
                    <a:pt x="107" y="113"/>
                  </a:cubicBezTo>
                  <a:cubicBezTo>
                    <a:pt x="101" y="110"/>
                    <a:pt x="96" y="106"/>
                    <a:pt x="91" y="102"/>
                  </a:cubicBezTo>
                  <a:cubicBezTo>
                    <a:pt x="78" y="93"/>
                    <a:pt x="64" y="85"/>
                    <a:pt x="53" y="74"/>
                  </a:cubicBezTo>
                  <a:cubicBezTo>
                    <a:pt x="43" y="63"/>
                    <a:pt x="33" y="50"/>
                    <a:pt x="26" y="38"/>
                  </a:cubicBezTo>
                  <a:cubicBezTo>
                    <a:pt x="20" y="28"/>
                    <a:pt x="13" y="20"/>
                    <a:pt x="8" y="9"/>
                  </a:cubicBezTo>
                  <a:cubicBezTo>
                    <a:pt x="6" y="6"/>
                    <a:pt x="5" y="4"/>
                    <a:pt x="4" y="0"/>
                  </a:cubicBezTo>
                  <a:cubicBezTo>
                    <a:pt x="3" y="1"/>
                    <a:pt x="2" y="2"/>
                    <a:pt x="2" y="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0">
              <a:extLst>
                <a:ext uri="{FF2B5EF4-FFF2-40B4-BE49-F238E27FC236}">
                  <a16:creationId xmlns:a16="http://schemas.microsoft.com/office/drawing/2014/main" id="{75301D9E-1143-4475-8B89-D9F58026BE48}"/>
                </a:ext>
              </a:extLst>
            </p:cNvPr>
            <p:cNvSpPr>
              <a:spLocks/>
            </p:cNvSpPr>
            <p:nvPr/>
          </p:nvSpPr>
          <p:spPr bwMode="auto">
            <a:xfrm>
              <a:off x="4232325" y="4176047"/>
              <a:ext cx="217568" cy="285945"/>
            </a:xfrm>
            <a:custGeom>
              <a:avLst/>
              <a:gdLst>
                <a:gd name="T0" fmla="*/ 10 w 74"/>
                <a:gd name="T1" fmla="*/ 0 h 97"/>
                <a:gd name="T2" fmla="*/ 74 w 74"/>
                <a:gd name="T3" fmla="*/ 97 h 97"/>
                <a:gd name="T4" fmla="*/ 10 w 74"/>
                <a:gd name="T5" fmla="*/ 0 h 97"/>
              </a:gdLst>
              <a:ahLst/>
              <a:cxnLst>
                <a:cxn ang="0">
                  <a:pos x="T0" y="T1"/>
                </a:cxn>
                <a:cxn ang="0">
                  <a:pos x="T2" y="T3"/>
                </a:cxn>
                <a:cxn ang="0">
                  <a:pos x="T4" y="T5"/>
                </a:cxn>
              </a:cxnLst>
              <a:rect l="0" t="0" r="r" b="b"/>
              <a:pathLst>
                <a:path w="74" h="97">
                  <a:moveTo>
                    <a:pt x="10" y="0"/>
                  </a:moveTo>
                  <a:cubicBezTo>
                    <a:pt x="10" y="0"/>
                    <a:pt x="0" y="78"/>
                    <a:pt x="74" y="97"/>
                  </a:cubicBezTo>
                  <a:cubicBezTo>
                    <a:pt x="74" y="97"/>
                    <a:pt x="23" y="64"/>
                    <a:pt x="1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1">
              <a:extLst>
                <a:ext uri="{FF2B5EF4-FFF2-40B4-BE49-F238E27FC236}">
                  <a16:creationId xmlns:a16="http://schemas.microsoft.com/office/drawing/2014/main" id="{8E2E4622-C5B5-4BF1-8011-9A57FC0F85CD}"/>
                </a:ext>
              </a:extLst>
            </p:cNvPr>
            <p:cNvSpPr>
              <a:spLocks/>
            </p:cNvSpPr>
            <p:nvPr/>
          </p:nvSpPr>
          <p:spPr bwMode="auto">
            <a:xfrm>
              <a:off x="6189185" y="4411019"/>
              <a:ext cx="355567" cy="394108"/>
            </a:xfrm>
            <a:custGeom>
              <a:avLst/>
              <a:gdLst>
                <a:gd name="T0" fmla="*/ 82 w 121"/>
                <a:gd name="T1" fmla="*/ 0 h 134"/>
                <a:gd name="T2" fmla="*/ 0 w 121"/>
                <a:gd name="T3" fmla="*/ 134 h 134"/>
                <a:gd name="T4" fmla="*/ 82 w 121"/>
                <a:gd name="T5" fmla="*/ 0 h 134"/>
              </a:gdLst>
              <a:ahLst/>
              <a:cxnLst>
                <a:cxn ang="0">
                  <a:pos x="T0" y="T1"/>
                </a:cxn>
                <a:cxn ang="0">
                  <a:pos x="T2" y="T3"/>
                </a:cxn>
                <a:cxn ang="0">
                  <a:pos x="T4" y="T5"/>
                </a:cxn>
              </a:cxnLst>
              <a:rect l="0" t="0" r="r" b="b"/>
              <a:pathLst>
                <a:path w="121" h="134">
                  <a:moveTo>
                    <a:pt x="82" y="0"/>
                  </a:moveTo>
                  <a:cubicBezTo>
                    <a:pt x="82" y="0"/>
                    <a:pt x="121" y="106"/>
                    <a:pt x="0" y="134"/>
                  </a:cubicBezTo>
                  <a:cubicBezTo>
                    <a:pt x="0" y="134"/>
                    <a:pt x="64" y="81"/>
                    <a:pt x="8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2">
              <a:extLst>
                <a:ext uri="{FF2B5EF4-FFF2-40B4-BE49-F238E27FC236}">
                  <a16:creationId xmlns:a16="http://schemas.microsoft.com/office/drawing/2014/main" id="{37D6E129-7D5B-4F29-AE06-A136F7609B72}"/>
                </a:ext>
              </a:extLst>
            </p:cNvPr>
            <p:cNvSpPr>
              <a:spLocks/>
            </p:cNvSpPr>
            <p:nvPr/>
          </p:nvSpPr>
          <p:spPr bwMode="auto">
            <a:xfrm>
              <a:off x="5187134" y="3887614"/>
              <a:ext cx="1049295" cy="318270"/>
            </a:xfrm>
            <a:custGeom>
              <a:avLst/>
              <a:gdLst>
                <a:gd name="T0" fmla="*/ 357 w 357"/>
                <a:gd name="T1" fmla="*/ 83 h 108"/>
                <a:gd name="T2" fmla="*/ 194 w 357"/>
                <a:gd name="T3" fmla="*/ 38 h 108"/>
                <a:gd name="T4" fmla="*/ 45 w 357"/>
                <a:gd name="T5" fmla="*/ 105 h 108"/>
                <a:gd name="T6" fmla="*/ 243 w 357"/>
                <a:gd name="T7" fmla="*/ 80 h 108"/>
                <a:gd name="T8" fmla="*/ 357 w 357"/>
                <a:gd name="T9" fmla="*/ 83 h 108"/>
              </a:gdLst>
              <a:ahLst/>
              <a:cxnLst>
                <a:cxn ang="0">
                  <a:pos x="T0" y="T1"/>
                </a:cxn>
                <a:cxn ang="0">
                  <a:pos x="T2" y="T3"/>
                </a:cxn>
                <a:cxn ang="0">
                  <a:pos x="T4" y="T5"/>
                </a:cxn>
                <a:cxn ang="0">
                  <a:pos x="T6" y="T7"/>
                </a:cxn>
                <a:cxn ang="0">
                  <a:pos x="T8" y="T9"/>
                </a:cxn>
              </a:cxnLst>
              <a:rect l="0" t="0" r="r" b="b"/>
              <a:pathLst>
                <a:path w="357" h="108">
                  <a:moveTo>
                    <a:pt x="357" y="83"/>
                  </a:moveTo>
                  <a:cubicBezTo>
                    <a:pt x="357" y="83"/>
                    <a:pt x="300" y="0"/>
                    <a:pt x="194" y="38"/>
                  </a:cubicBezTo>
                  <a:cubicBezTo>
                    <a:pt x="88" y="76"/>
                    <a:pt x="89" y="102"/>
                    <a:pt x="45" y="105"/>
                  </a:cubicBezTo>
                  <a:cubicBezTo>
                    <a:pt x="0" y="108"/>
                    <a:pt x="159" y="106"/>
                    <a:pt x="243" y="80"/>
                  </a:cubicBezTo>
                  <a:cubicBezTo>
                    <a:pt x="328" y="55"/>
                    <a:pt x="342" y="102"/>
                    <a:pt x="357" y="83"/>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3">
              <a:extLst>
                <a:ext uri="{FF2B5EF4-FFF2-40B4-BE49-F238E27FC236}">
                  <a16:creationId xmlns:a16="http://schemas.microsoft.com/office/drawing/2014/main" id="{49974A46-3E48-42E1-86E8-D33A2F9F3AE9}"/>
                </a:ext>
              </a:extLst>
            </p:cNvPr>
            <p:cNvSpPr>
              <a:spLocks/>
            </p:cNvSpPr>
            <p:nvPr/>
          </p:nvSpPr>
          <p:spPr bwMode="auto">
            <a:xfrm>
              <a:off x="6391833" y="4544045"/>
              <a:ext cx="391621" cy="581837"/>
            </a:xfrm>
            <a:custGeom>
              <a:avLst/>
              <a:gdLst>
                <a:gd name="T0" fmla="*/ 0 w 133"/>
                <a:gd name="T1" fmla="*/ 118 h 198"/>
                <a:gd name="T2" fmla="*/ 77 w 133"/>
                <a:gd name="T3" fmla="*/ 0 h 198"/>
                <a:gd name="T4" fmla="*/ 121 w 133"/>
                <a:gd name="T5" fmla="*/ 77 h 198"/>
                <a:gd name="T6" fmla="*/ 0 w 133"/>
                <a:gd name="T7" fmla="*/ 198 h 198"/>
                <a:gd name="T8" fmla="*/ 0 w 133"/>
                <a:gd name="T9" fmla="*/ 118 h 198"/>
              </a:gdLst>
              <a:ahLst/>
              <a:cxnLst>
                <a:cxn ang="0">
                  <a:pos x="T0" y="T1"/>
                </a:cxn>
                <a:cxn ang="0">
                  <a:pos x="T2" y="T3"/>
                </a:cxn>
                <a:cxn ang="0">
                  <a:pos x="T4" y="T5"/>
                </a:cxn>
                <a:cxn ang="0">
                  <a:pos x="T6" y="T7"/>
                </a:cxn>
                <a:cxn ang="0">
                  <a:pos x="T8" y="T9"/>
                </a:cxn>
              </a:cxnLst>
              <a:rect l="0" t="0" r="r" b="b"/>
              <a:pathLst>
                <a:path w="133" h="198">
                  <a:moveTo>
                    <a:pt x="0" y="118"/>
                  </a:moveTo>
                  <a:cubicBezTo>
                    <a:pt x="0" y="118"/>
                    <a:pt x="86" y="68"/>
                    <a:pt x="77" y="0"/>
                  </a:cubicBezTo>
                  <a:cubicBezTo>
                    <a:pt x="77" y="0"/>
                    <a:pt x="133" y="12"/>
                    <a:pt x="121" y="77"/>
                  </a:cubicBezTo>
                  <a:cubicBezTo>
                    <a:pt x="109" y="141"/>
                    <a:pt x="0" y="198"/>
                    <a:pt x="0" y="198"/>
                  </a:cubicBezTo>
                  <a:lnTo>
                    <a:pt x="0" y="118"/>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4">
              <a:extLst>
                <a:ext uri="{FF2B5EF4-FFF2-40B4-BE49-F238E27FC236}">
                  <a16:creationId xmlns:a16="http://schemas.microsoft.com/office/drawing/2014/main" id="{65E14D10-8589-4ABC-8E4F-F865C928B24C}"/>
                </a:ext>
              </a:extLst>
            </p:cNvPr>
            <p:cNvSpPr>
              <a:spLocks/>
            </p:cNvSpPr>
            <p:nvPr/>
          </p:nvSpPr>
          <p:spPr bwMode="auto">
            <a:xfrm>
              <a:off x="4620216" y="6019773"/>
              <a:ext cx="82054" cy="32324"/>
            </a:xfrm>
            <a:custGeom>
              <a:avLst/>
              <a:gdLst>
                <a:gd name="T0" fmla="*/ 28 w 28"/>
                <a:gd name="T1" fmla="*/ 6 h 11"/>
                <a:gd name="T2" fmla="*/ 22 w 28"/>
                <a:gd name="T3" fmla="*/ 11 h 11"/>
                <a:gd name="T4" fmla="*/ 5 w 28"/>
                <a:gd name="T5" fmla="*/ 11 h 11"/>
                <a:gd name="T6" fmla="*/ 0 w 28"/>
                <a:gd name="T7" fmla="*/ 6 h 11"/>
                <a:gd name="T8" fmla="*/ 0 w 28"/>
                <a:gd name="T9" fmla="*/ 6 h 11"/>
                <a:gd name="T10" fmla="*/ 5 w 28"/>
                <a:gd name="T11" fmla="*/ 0 h 11"/>
                <a:gd name="T12" fmla="*/ 22 w 28"/>
                <a:gd name="T13" fmla="*/ 0 h 11"/>
                <a:gd name="T14" fmla="*/ 28 w 2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
                  <a:moveTo>
                    <a:pt x="28" y="6"/>
                  </a:moveTo>
                  <a:cubicBezTo>
                    <a:pt x="28" y="8"/>
                    <a:pt x="25" y="11"/>
                    <a:pt x="22" y="11"/>
                  </a:cubicBezTo>
                  <a:cubicBezTo>
                    <a:pt x="5" y="11"/>
                    <a:pt x="5" y="11"/>
                    <a:pt x="5" y="11"/>
                  </a:cubicBezTo>
                  <a:cubicBezTo>
                    <a:pt x="2" y="11"/>
                    <a:pt x="0" y="8"/>
                    <a:pt x="0" y="6"/>
                  </a:cubicBezTo>
                  <a:cubicBezTo>
                    <a:pt x="0" y="6"/>
                    <a:pt x="0" y="6"/>
                    <a:pt x="0" y="6"/>
                  </a:cubicBezTo>
                  <a:cubicBezTo>
                    <a:pt x="0" y="3"/>
                    <a:pt x="2" y="0"/>
                    <a:pt x="5" y="0"/>
                  </a:cubicBezTo>
                  <a:cubicBezTo>
                    <a:pt x="22" y="0"/>
                    <a:pt x="22" y="0"/>
                    <a:pt x="22" y="0"/>
                  </a:cubicBezTo>
                  <a:cubicBezTo>
                    <a:pt x="25" y="0"/>
                    <a:pt x="28" y="3"/>
                    <a:pt x="2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5">
              <a:extLst>
                <a:ext uri="{FF2B5EF4-FFF2-40B4-BE49-F238E27FC236}">
                  <a16:creationId xmlns:a16="http://schemas.microsoft.com/office/drawing/2014/main" id="{60F7B1ED-0F8D-429F-98A1-A79A4E2373ED}"/>
                </a:ext>
              </a:extLst>
            </p:cNvPr>
            <p:cNvSpPr>
              <a:spLocks/>
            </p:cNvSpPr>
            <p:nvPr/>
          </p:nvSpPr>
          <p:spPr bwMode="auto">
            <a:xfrm>
              <a:off x="6063619" y="5975016"/>
              <a:ext cx="69621" cy="26108"/>
            </a:xfrm>
            <a:custGeom>
              <a:avLst/>
              <a:gdLst>
                <a:gd name="T0" fmla="*/ 24 w 24"/>
                <a:gd name="T1" fmla="*/ 5 h 9"/>
                <a:gd name="T2" fmla="*/ 20 w 24"/>
                <a:gd name="T3" fmla="*/ 9 h 9"/>
                <a:gd name="T4" fmla="*/ 4 w 24"/>
                <a:gd name="T5" fmla="*/ 9 h 9"/>
                <a:gd name="T6" fmla="*/ 0 w 24"/>
                <a:gd name="T7" fmla="*/ 5 h 9"/>
                <a:gd name="T8" fmla="*/ 0 w 24"/>
                <a:gd name="T9" fmla="*/ 5 h 9"/>
                <a:gd name="T10" fmla="*/ 4 w 24"/>
                <a:gd name="T11" fmla="*/ 0 h 9"/>
                <a:gd name="T12" fmla="*/ 20 w 24"/>
                <a:gd name="T13" fmla="*/ 0 h 9"/>
                <a:gd name="T14" fmla="*/ 24 w 24"/>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4" y="5"/>
                  </a:moveTo>
                  <a:cubicBezTo>
                    <a:pt x="24" y="7"/>
                    <a:pt x="22" y="9"/>
                    <a:pt x="20" y="9"/>
                  </a:cubicBezTo>
                  <a:cubicBezTo>
                    <a:pt x="4" y="9"/>
                    <a:pt x="4" y="9"/>
                    <a:pt x="4" y="9"/>
                  </a:cubicBezTo>
                  <a:cubicBezTo>
                    <a:pt x="2" y="9"/>
                    <a:pt x="0" y="7"/>
                    <a:pt x="0" y="5"/>
                  </a:cubicBezTo>
                  <a:cubicBezTo>
                    <a:pt x="0" y="5"/>
                    <a:pt x="0" y="5"/>
                    <a:pt x="0" y="5"/>
                  </a:cubicBezTo>
                  <a:cubicBezTo>
                    <a:pt x="0" y="2"/>
                    <a:pt x="2" y="0"/>
                    <a:pt x="4" y="0"/>
                  </a:cubicBezTo>
                  <a:cubicBezTo>
                    <a:pt x="20" y="0"/>
                    <a:pt x="20" y="0"/>
                    <a:pt x="20" y="0"/>
                  </a:cubicBezTo>
                  <a:cubicBezTo>
                    <a:pt x="22" y="0"/>
                    <a:pt x="24" y="2"/>
                    <a:pt x="24"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Oval 626">
              <a:extLst>
                <a:ext uri="{FF2B5EF4-FFF2-40B4-BE49-F238E27FC236}">
                  <a16:creationId xmlns:a16="http://schemas.microsoft.com/office/drawing/2014/main" id="{59B06A60-B267-49B8-89CD-6E0694583A51}"/>
                </a:ext>
              </a:extLst>
            </p:cNvPr>
            <p:cNvSpPr>
              <a:spLocks noChangeArrowheads="1"/>
            </p:cNvSpPr>
            <p:nvPr/>
          </p:nvSpPr>
          <p:spPr bwMode="auto">
            <a:xfrm>
              <a:off x="5463133" y="6298258"/>
              <a:ext cx="133027" cy="53460"/>
            </a:xfrm>
            <a:prstGeom prst="ellipse">
              <a:avLst/>
            </a:pr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7">
              <a:extLst>
                <a:ext uri="{FF2B5EF4-FFF2-40B4-BE49-F238E27FC236}">
                  <a16:creationId xmlns:a16="http://schemas.microsoft.com/office/drawing/2014/main" id="{B3DCC442-22B0-4F3D-9581-65C9433F4429}"/>
                </a:ext>
              </a:extLst>
            </p:cNvPr>
            <p:cNvSpPr>
              <a:spLocks/>
            </p:cNvSpPr>
            <p:nvPr/>
          </p:nvSpPr>
          <p:spPr bwMode="auto">
            <a:xfrm>
              <a:off x="4734595" y="5645557"/>
              <a:ext cx="293405" cy="290918"/>
            </a:xfrm>
            <a:custGeom>
              <a:avLst/>
              <a:gdLst>
                <a:gd name="T0" fmla="*/ 99 w 100"/>
                <a:gd name="T1" fmla="*/ 50 h 99"/>
                <a:gd name="T2" fmla="*/ 50 w 100"/>
                <a:gd name="T3" fmla="*/ 99 h 99"/>
                <a:gd name="T4" fmla="*/ 0 w 100"/>
                <a:gd name="T5" fmla="*/ 49 h 99"/>
                <a:gd name="T6" fmla="*/ 50 w 100"/>
                <a:gd name="T7" fmla="*/ 0 h 99"/>
                <a:gd name="T8" fmla="*/ 99 w 100"/>
                <a:gd name="T9" fmla="*/ 50 h 99"/>
              </a:gdLst>
              <a:ahLst/>
              <a:cxnLst>
                <a:cxn ang="0">
                  <a:pos x="T0" y="T1"/>
                </a:cxn>
                <a:cxn ang="0">
                  <a:pos x="T2" y="T3"/>
                </a:cxn>
                <a:cxn ang="0">
                  <a:pos x="T4" y="T5"/>
                </a:cxn>
                <a:cxn ang="0">
                  <a:pos x="T6" y="T7"/>
                </a:cxn>
                <a:cxn ang="0">
                  <a:pos x="T8" y="T9"/>
                </a:cxn>
              </a:cxnLst>
              <a:rect l="0" t="0" r="r" b="b"/>
              <a:pathLst>
                <a:path w="100" h="99">
                  <a:moveTo>
                    <a:pt x="99" y="50"/>
                  </a:moveTo>
                  <a:cubicBezTo>
                    <a:pt x="99" y="77"/>
                    <a:pt x="77" y="99"/>
                    <a:pt x="50" y="99"/>
                  </a:cubicBezTo>
                  <a:cubicBezTo>
                    <a:pt x="22" y="99"/>
                    <a:pt x="0" y="77"/>
                    <a:pt x="0" y="49"/>
                  </a:cubicBezTo>
                  <a:cubicBezTo>
                    <a:pt x="0" y="22"/>
                    <a:pt x="23" y="0"/>
                    <a:pt x="50" y="0"/>
                  </a:cubicBezTo>
                  <a:cubicBezTo>
                    <a:pt x="77" y="0"/>
                    <a:pt x="100" y="22"/>
                    <a:pt x="99" y="5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8">
              <a:extLst>
                <a:ext uri="{FF2B5EF4-FFF2-40B4-BE49-F238E27FC236}">
                  <a16:creationId xmlns:a16="http://schemas.microsoft.com/office/drawing/2014/main" id="{D530D385-F255-4EDB-993D-CD6601B5ACBA}"/>
                </a:ext>
              </a:extLst>
            </p:cNvPr>
            <p:cNvSpPr>
              <a:spLocks/>
            </p:cNvSpPr>
            <p:nvPr/>
          </p:nvSpPr>
          <p:spPr bwMode="auto">
            <a:xfrm>
              <a:off x="5781402" y="5649287"/>
              <a:ext cx="290918" cy="261081"/>
            </a:xfrm>
            <a:custGeom>
              <a:avLst/>
              <a:gdLst>
                <a:gd name="T0" fmla="*/ 99 w 99"/>
                <a:gd name="T1" fmla="*/ 46 h 89"/>
                <a:gd name="T2" fmla="*/ 50 w 99"/>
                <a:gd name="T3" fmla="*/ 89 h 89"/>
                <a:gd name="T4" fmla="*/ 0 w 99"/>
                <a:gd name="T5" fmla="*/ 39 h 89"/>
                <a:gd name="T6" fmla="*/ 39 w 99"/>
                <a:gd name="T7" fmla="*/ 0 h 89"/>
                <a:gd name="T8" fmla="*/ 99 w 99"/>
                <a:gd name="T9" fmla="*/ 46 h 89"/>
              </a:gdLst>
              <a:ahLst/>
              <a:cxnLst>
                <a:cxn ang="0">
                  <a:pos x="T0" y="T1"/>
                </a:cxn>
                <a:cxn ang="0">
                  <a:pos x="T2" y="T3"/>
                </a:cxn>
                <a:cxn ang="0">
                  <a:pos x="T4" y="T5"/>
                </a:cxn>
                <a:cxn ang="0">
                  <a:pos x="T6" y="T7"/>
                </a:cxn>
                <a:cxn ang="0">
                  <a:pos x="T8" y="T9"/>
                </a:cxn>
              </a:cxnLst>
              <a:rect l="0" t="0" r="r" b="b"/>
              <a:pathLst>
                <a:path w="99" h="89">
                  <a:moveTo>
                    <a:pt x="99" y="46"/>
                  </a:moveTo>
                  <a:cubicBezTo>
                    <a:pt x="99" y="74"/>
                    <a:pt x="77" y="89"/>
                    <a:pt x="50" y="89"/>
                  </a:cubicBezTo>
                  <a:cubicBezTo>
                    <a:pt x="22" y="88"/>
                    <a:pt x="0" y="66"/>
                    <a:pt x="0" y="39"/>
                  </a:cubicBezTo>
                  <a:cubicBezTo>
                    <a:pt x="0" y="11"/>
                    <a:pt x="12" y="0"/>
                    <a:pt x="39" y="0"/>
                  </a:cubicBezTo>
                  <a:cubicBezTo>
                    <a:pt x="66" y="0"/>
                    <a:pt x="99" y="19"/>
                    <a:pt x="99" y="46"/>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29">
              <a:extLst>
                <a:ext uri="{FF2B5EF4-FFF2-40B4-BE49-F238E27FC236}">
                  <a16:creationId xmlns:a16="http://schemas.microsoft.com/office/drawing/2014/main" id="{6B038401-603B-4737-95D0-E3C61F0409BC}"/>
                </a:ext>
              </a:extLst>
            </p:cNvPr>
            <p:cNvSpPr>
              <a:spLocks/>
            </p:cNvSpPr>
            <p:nvPr/>
          </p:nvSpPr>
          <p:spPr bwMode="auto">
            <a:xfrm>
              <a:off x="4861405" y="5701503"/>
              <a:ext cx="140487" cy="124324"/>
            </a:xfrm>
            <a:custGeom>
              <a:avLst/>
              <a:gdLst>
                <a:gd name="T0" fmla="*/ 45 w 48"/>
                <a:gd name="T1" fmla="*/ 28 h 42"/>
                <a:gd name="T2" fmla="*/ 18 w 48"/>
                <a:gd name="T3" fmla="*/ 38 h 42"/>
                <a:gd name="T4" fmla="*/ 3 w 48"/>
                <a:gd name="T5" fmla="*/ 14 h 42"/>
                <a:gd name="T6" fmla="*/ 30 w 48"/>
                <a:gd name="T7" fmla="*/ 4 h 42"/>
                <a:gd name="T8" fmla="*/ 45 w 48"/>
                <a:gd name="T9" fmla="*/ 28 h 42"/>
              </a:gdLst>
              <a:ahLst/>
              <a:cxnLst>
                <a:cxn ang="0">
                  <a:pos x="T0" y="T1"/>
                </a:cxn>
                <a:cxn ang="0">
                  <a:pos x="T2" y="T3"/>
                </a:cxn>
                <a:cxn ang="0">
                  <a:pos x="T4" y="T5"/>
                </a:cxn>
                <a:cxn ang="0">
                  <a:pos x="T6" y="T7"/>
                </a:cxn>
                <a:cxn ang="0">
                  <a:pos x="T8" y="T9"/>
                </a:cxn>
              </a:cxnLst>
              <a:rect l="0" t="0" r="r" b="b"/>
              <a:pathLst>
                <a:path w="48" h="42">
                  <a:moveTo>
                    <a:pt x="45" y="28"/>
                  </a:moveTo>
                  <a:cubicBezTo>
                    <a:pt x="41" y="38"/>
                    <a:pt x="29" y="42"/>
                    <a:pt x="18" y="38"/>
                  </a:cubicBezTo>
                  <a:cubicBezTo>
                    <a:pt x="6" y="34"/>
                    <a:pt x="0" y="23"/>
                    <a:pt x="3" y="14"/>
                  </a:cubicBezTo>
                  <a:cubicBezTo>
                    <a:pt x="6" y="4"/>
                    <a:pt x="18" y="0"/>
                    <a:pt x="30" y="4"/>
                  </a:cubicBezTo>
                  <a:cubicBezTo>
                    <a:pt x="41" y="8"/>
                    <a:pt x="48" y="19"/>
                    <a:pt x="45" y="2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0">
              <a:extLst>
                <a:ext uri="{FF2B5EF4-FFF2-40B4-BE49-F238E27FC236}">
                  <a16:creationId xmlns:a16="http://schemas.microsoft.com/office/drawing/2014/main" id="{72EFB9C3-013D-4718-B0FB-6E546C26B555}"/>
                </a:ext>
              </a:extLst>
            </p:cNvPr>
            <p:cNvSpPr>
              <a:spLocks/>
            </p:cNvSpPr>
            <p:nvPr/>
          </p:nvSpPr>
          <p:spPr bwMode="auto">
            <a:xfrm>
              <a:off x="5928106" y="5684098"/>
              <a:ext cx="116865" cy="120595"/>
            </a:xfrm>
            <a:custGeom>
              <a:avLst/>
              <a:gdLst>
                <a:gd name="T0" fmla="*/ 33 w 40"/>
                <a:gd name="T1" fmla="*/ 34 h 41"/>
                <a:gd name="T2" fmla="*/ 8 w 40"/>
                <a:gd name="T3" fmla="*/ 33 h 41"/>
                <a:gd name="T4" fmla="*/ 7 w 40"/>
                <a:gd name="T5" fmla="*/ 7 h 41"/>
                <a:gd name="T6" fmla="*/ 33 w 40"/>
                <a:gd name="T7" fmla="*/ 8 h 41"/>
                <a:gd name="T8" fmla="*/ 33 w 40"/>
                <a:gd name="T9" fmla="*/ 34 h 41"/>
              </a:gdLst>
              <a:ahLst/>
              <a:cxnLst>
                <a:cxn ang="0">
                  <a:pos x="T0" y="T1"/>
                </a:cxn>
                <a:cxn ang="0">
                  <a:pos x="T2" y="T3"/>
                </a:cxn>
                <a:cxn ang="0">
                  <a:pos x="T4" y="T5"/>
                </a:cxn>
                <a:cxn ang="0">
                  <a:pos x="T6" y="T7"/>
                </a:cxn>
                <a:cxn ang="0">
                  <a:pos x="T8" y="T9"/>
                </a:cxn>
              </a:cxnLst>
              <a:rect l="0" t="0" r="r" b="b"/>
              <a:pathLst>
                <a:path w="40" h="41">
                  <a:moveTo>
                    <a:pt x="33" y="34"/>
                  </a:moveTo>
                  <a:cubicBezTo>
                    <a:pt x="26" y="41"/>
                    <a:pt x="15" y="40"/>
                    <a:pt x="8" y="33"/>
                  </a:cubicBezTo>
                  <a:cubicBezTo>
                    <a:pt x="0" y="25"/>
                    <a:pt x="0" y="13"/>
                    <a:pt x="7" y="7"/>
                  </a:cubicBezTo>
                  <a:cubicBezTo>
                    <a:pt x="14" y="0"/>
                    <a:pt x="26" y="1"/>
                    <a:pt x="33" y="8"/>
                  </a:cubicBezTo>
                  <a:cubicBezTo>
                    <a:pt x="40" y="16"/>
                    <a:pt x="40" y="28"/>
                    <a:pt x="33" y="3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1">
              <a:extLst>
                <a:ext uri="{FF2B5EF4-FFF2-40B4-BE49-F238E27FC236}">
                  <a16:creationId xmlns:a16="http://schemas.microsoft.com/office/drawing/2014/main" id="{13C7F5F2-6E86-4B28-8501-71E74ADD3719}"/>
                </a:ext>
              </a:extLst>
            </p:cNvPr>
            <p:cNvSpPr>
              <a:spLocks/>
            </p:cNvSpPr>
            <p:nvPr/>
          </p:nvSpPr>
          <p:spPr bwMode="auto">
            <a:xfrm>
              <a:off x="3452813" y="1784051"/>
              <a:ext cx="540810" cy="390378"/>
            </a:xfrm>
            <a:custGeom>
              <a:avLst/>
              <a:gdLst>
                <a:gd name="T0" fmla="*/ 0 w 435"/>
                <a:gd name="T1" fmla="*/ 0 h 314"/>
                <a:gd name="T2" fmla="*/ 435 w 435"/>
                <a:gd name="T3" fmla="*/ 212 h 314"/>
                <a:gd name="T4" fmla="*/ 435 w 435"/>
                <a:gd name="T5" fmla="*/ 314 h 314"/>
                <a:gd name="T6" fmla="*/ 0 w 435"/>
                <a:gd name="T7" fmla="*/ 168 h 314"/>
                <a:gd name="T8" fmla="*/ 0 w 435"/>
                <a:gd name="T9" fmla="*/ 0 h 314"/>
              </a:gdLst>
              <a:ahLst/>
              <a:cxnLst>
                <a:cxn ang="0">
                  <a:pos x="T0" y="T1"/>
                </a:cxn>
                <a:cxn ang="0">
                  <a:pos x="T2" y="T3"/>
                </a:cxn>
                <a:cxn ang="0">
                  <a:pos x="T4" y="T5"/>
                </a:cxn>
                <a:cxn ang="0">
                  <a:pos x="T6" y="T7"/>
                </a:cxn>
                <a:cxn ang="0">
                  <a:pos x="T8" y="T9"/>
                </a:cxn>
              </a:cxnLst>
              <a:rect l="0" t="0" r="r" b="b"/>
              <a:pathLst>
                <a:path w="435" h="314">
                  <a:moveTo>
                    <a:pt x="0" y="0"/>
                  </a:moveTo>
                  <a:lnTo>
                    <a:pt x="435" y="212"/>
                  </a:lnTo>
                  <a:lnTo>
                    <a:pt x="435" y="314"/>
                  </a:lnTo>
                  <a:lnTo>
                    <a:pt x="0" y="168"/>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2">
              <a:extLst>
                <a:ext uri="{FF2B5EF4-FFF2-40B4-BE49-F238E27FC236}">
                  <a16:creationId xmlns:a16="http://schemas.microsoft.com/office/drawing/2014/main" id="{A97E5BB2-0CF6-4BB0-BA30-FA5B5DCE2686}"/>
                </a:ext>
              </a:extLst>
            </p:cNvPr>
            <p:cNvSpPr>
              <a:spLocks/>
            </p:cNvSpPr>
            <p:nvPr/>
          </p:nvSpPr>
          <p:spPr bwMode="auto">
            <a:xfrm>
              <a:off x="3876758" y="831728"/>
              <a:ext cx="455026" cy="549512"/>
            </a:xfrm>
            <a:custGeom>
              <a:avLst/>
              <a:gdLst>
                <a:gd name="T0" fmla="*/ 0 w 366"/>
                <a:gd name="T1" fmla="*/ 85 h 442"/>
                <a:gd name="T2" fmla="*/ 92 w 366"/>
                <a:gd name="T3" fmla="*/ 0 h 442"/>
                <a:gd name="T4" fmla="*/ 366 w 366"/>
                <a:gd name="T5" fmla="*/ 380 h 442"/>
                <a:gd name="T6" fmla="*/ 307 w 366"/>
                <a:gd name="T7" fmla="*/ 442 h 442"/>
                <a:gd name="T8" fmla="*/ 0 w 366"/>
                <a:gd name="T9" fmla="*/ 85 h 442"/>
              </a:gdLst>
              <a:ahLst/>
              <a:cxnLst>
                <a:cxn ang="0">
                  <a:pos x="T0" y="T1"/>
                </a:cxn>
                <a:cxn ang="0">
                  <a:pos x="T2" y="T3"/>
                </a:cxn>
                <a:cxn ang="0">
                  <a:pos x="T4" y="T5"/>
                </a:cxn>
                <a:cxn ang="0">
                  <a:pos x="T6" y="T7"/>
                </a:cxn>
                <a:cxn ang="0">
                  <a:pos x="T8" y="T9"/>
                </a:cxn>
              </a:cxnLst>
              <a:rect l="0" t="0" r="r" b="b"/>
              <a:pathLst>
                <a:path w="366" h="442">
                  <a:moveTo>
                    <a:pt x="0" y="85"/>
                  </a:moveTo>
                  <a:lnTo>
                    <a:pt x="92" y="0"/>
                  </a:lnTo>
                  <a:lnTo>
                    <a:pt x="366" y="380"/>
                  </a:lnTo>
                  <a:lnTo>
                    <a:pt x="307" y="442"/>
                  </a:lnTo>
                  <a:lnTo>
                    <a:pt x="0" y="8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3">
              <a:extLst>
                <a:ext uri="{FF2B5EF4-FFF2-40B4-BE49-F238E27FC236}">
                  <a16:creationId xmlns:a16="http://schemas.microsoft.com/office/drawing/2014/main" id="{CFC99057-5E02-45D2-9BBC-96F31FE30A78}"/>
                </a:ext>
              </a:extLst>
            </p:cNvPr>
            <p:cNvSpPr>
              <a:spLocks/>
            </p:cNvSpPr>
            <p:nvPr/>
          </p:nvSpPr>
          <p:spPr bwMode="auto">
            <a:xfrm>
              <a:off x="4846486" y="278487"/>
              <a:ext cx="187730" cy="714864"/>
            </a:xfrm>
            <a:custGeom>
              <a:avLst/>
              <a:gdLst>
                <a:gd name="T0" fmla="*/ 0 w 151"/>
                <a:gd name="T1" fmla="*/ 0 h 575"/>
                <a:gd name="T2" fmla="*/ 125 w 151"/>
                <a:gd name="T3" fmla="*/ 81 h 575"/>
                <a:gd name="T4" fmla="*/ 151 w 151"/>
                <a:gd name="T5" fmla="*/ 575 h 575"/>
                <a:gd name="T6" fmla="*/ 97 w 151"/>
                <a:gd name="T7" fmla="*/ 575 h 575"/>
                <a:gd name="T8" fmla="*/ 0 w 151"/>
                <a:gd name="T9" fmla="*/ 0 h 575"/>
              </a:gdLst>
              <a:ahLst/>
              <a:cxnLst>
                <a:cxn ang="0">
                  <a:pos x="T0" y="T1"/>
                </a:cxn>
                <a:cxn ang="0">
                  <a:pos x="T2" y="T3"/>
                </a:cxn>
                <a:cxn ang="0">
                  <a:pos x="T4" y="T5"/>
                </a:cxn>
                <a:cxn ang="0">
                  <a:pos x="T6" y="T7"/>
                </a:cxn>
                <a:cxn ang="0">
                  <a:pos x="T8" y="T9"/>
                </a:cxn>
              </a:cxnLst>
              <a:rect l="0" t="0" r="r" b="b"/>
              <a:pathLst>
                <a:path w="151" h="575">
                  <a:moveTo>
                    <a:pt x="0" y="0"/>
                  </a:moveTo>
                  <a:lnTo>
                    <a:pt x="125" y="81"/>
                  </a:lnTo>
                  <a:lnTo>
                    <a:pt x="151" y="575"/>
                  </a:lnTo>
                  <a:lnTo>
                    <a:pt x="97" y="575"/>
                  </a:lnTo>
                  <a:lnTo>
                    <a:pt x="0" y="0"/>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4">
              <a:extLst>
                <a:ext uri="{FF2B5EF4-FFF2-40B4-BE49-F238E27FC236}">
                  <a16:creationId xmlns:a16="http://schemas.microsoft.com/office/drawing/2014/main" id="{17D8C6B7-61BC-4700-BBE3-F2B43116B83F}"/>
                </a:ext>
              </a:extLst>
            </p:cNvPr>
            <p:cNvSpPr>
              <a:spLocks/>
            </p:cNvSpPr>
            <p:nvPr/>
          </p:nvSpPr>
          <p:spPr bwMode="auto">
            <a:xfrm>
              <a:off x="5713024" y="472432"/>
              <a:ext cx="350594" cy="717350"/>
            </a:xfrm>
            <a:custGeom>
              <a:avLst/>
              <a:gdLst>
                <a:gd name="T0" fmla="*/ 17 w 282"/>
                <a:gd name="T1" fmla="*/ 577 h 577"/>
                <a:gd name="T2" fmla="*/ 282 w 282"/>
                <a:gd name="T3" fmla="*/ 130 h 577"/>
                <a:gd name="T4" fmla="*/ 220 w 282"/>
                <a:gd name="T5" fmla="*/ 0 h 577"/>
                <a:gd name="T6" fmla="*/ 0 w 282"/>
                <a:gd name="T7" fmla="*/ 419 h 577"/>
                <a:gd name="T8" fmla="*/ 17 w 282"/>
                <a:gd name="T9" fmla="*/ 577 h 577"/>
              </a:gdLst>
              <a:ahLst/>
              <a:cxnLst>
                <a:cxn ang="0">
                  <a:pos x="T0" y="T1"/>
                </a:cxn>
                <a:cxn ang="0">
                  <a:pos x="T2" y="T3"/>
                </a:cxn>
                <a:cxn ang="0">
                  <a:pos x="T4" y="T5"/>
                </a:cxn>
                <a:cxn ang="0">
                  <a:pos x="T6" y="T7"/>
                </a:cxn>
                <a:cxn ang="0">
                  <a:pos x="T8" y="T9"/>
                </a:cxn>
              </a:cxnLst>
              <a:rect l="0" t="0" r="r" b="b"/>
              <a:pathLst>
                <a:path w="282" h="577">
                  <a:moveTo>
                    <a:pt x="17" y="577"/>
                  </a:moveTo>
                  <a:lnTo>
                    <a:pt x="282" y="130"/>
                  </a:lnTo>
                  <a:lnTo>
                    <a:pt x="220" y="0"/>
                  </a:lnTo>
                  <a:lnTo>
                    <a:pt x="0" y="419"/>
                  </a:lnTo>
                  <a:lnTo>
                    <a:pt x="17" y="577"/>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5">
              <a:extLst>
                <a:ext uri="{FF2B5EF4-FFF2-40B4-BE49-F238E27FC236}">
                  <a16:creationId xmlns:a16="http://schemas.microsoft.com/office/drawing/2014/main" id="{B57FB41B-AD96-4AE8-84ED-8146FD543DE0}"/>
                </a:ext>
              </a:extLst>
            </p:cNvPr>
            <p:cNvSpPr>
              <a:spLocks/>
            </p:cNvSpPr>
            <p:nvPr/>
          </p:nvSpPr>
          <p:spPr bwMode="auto">
            <a:xfrm>
              <a:off x="6133241" y="1189782"/>
              <a:ext cx="523405" cy="631566"/>
            </a:xfrm>
            <a:custGeom>
              <a:avLst/>
              <a:gdLst>
                <a:gd name="T0" fmla="*/ 0 w 421"/>
                <a:gd name="T1" fmla="*/ 435 h 508"/>
                <a:gd name="T2" fmla="*/ 372 w 421"/>
                <a:gd name="T3" fmla="*/ 0 h 508"/>
                <a:gd name="T4" fmla="*/ 421 w 421"/>
                <a:gd name="T5" fmla="*/ 154 h 508"/>
                <a:gd name="T6" fmla="*/ 34 w 421"/>
                <a:gd name="T7" fmla="*/ 508 h 508"/>
                <a:gd name="T8" fmla="*/ 0 w 421"/>
                <a:gd name="T9" fmla="*/ 435 h 508"/>
              </a:gdLst>
              <a:ahLst/>
              <a:cxnLst>
                <a:cxn ang="0">
                  <a:pos x="T0" y="T1"/>
                </a:cxn>
                <a:cxn ang="0">
                  <a:pos x="T2" y="T3"/>
                </a:cxn>
                <a:cxn ang="0">
                  <a:pos x="T4" y="T5"/>
                </a:cxn>
                <a:cxn ang="0">
                  <a:pos x="T6" y="T7"/>
                </a:cxn>
                <a:cxn ang="0">
                  <a:pos x="T8" y="T9"/>
                </a:cxn>
              </a:cxnLst>
              <a:rect l="0" t="0" r="r" b="b"/>
              <a:pathLst>
                <a:path w="421" h="508">
                  <a:moveTo>
                    <a:pt x="0" y="435"/>
                  </a:moveTo>
                  <a:lnTo>
                    <a:pt x="372" y="0"/>
                  </a:lnTo>
                  <a:lnTo>
                    <a:pt x="421" y="154"/>
                  </a:lnTo>
                  <a:lnTo>
                    <a:pt x="34" y="508"/>
                  </a:lnTo>
                  <a:lnTo>
                    <a:pt x="0" y="435"/>
                  </a:lnTo>
                  <a:close/>
                </a:path>
              </a:pathLst>
            </a:custGeom>
            <a:solidFill>
              <a:srgbClr val="FFDC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59</a:t>
            </a:r>
            <a:endParaRPr lang="zh-TW" altLang="en-US" b="1" dirty="0">
              <a:solidFill>
                <a:schemeClr val="tx1"/>
              </a:solidFill>
            </a:endParaRPr>
          </a:p>
        </p:txBody>
      </p:sp>
    </p:spTree>
    <p:extLst>
      <p:ext uri="{BB962C8B-B14F-4D97-AF65-F5344CB8AC3E}">
        <p14:creationId xmlns:p14="http://schemas.microsoft.com/office/powerpoint/2010/main" val="117666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專題目標</a:t>
            </a:r>
            <a:endParaRPr lang="en-US" sz="3000" b="0" strike="noStrike" spc="-1">
              <a:latin typeface="Arial"/>
            </a:endParaRPr>
          </a:p>
        </p:txBody>
      </p:sp>
      <p:sp>
        <p:nvSpPr>
          <p:cNvPr id="1113"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14" name="CustomShape 11"/>
          <p:cNvSpPr/>
          <p:nvPr/>
        </p:nvSpPr>
        <p:spPr>
          <a:xfrm>
            <a:off x="1171800" y="1835640"/>
            <a:ext cx="3400200" cy="205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1" strike="noStrike" spc="-1" dirty="0" err="1">
                <a:solidFill>
                  <a:srgbClr val="E8004C"/>
                </a:solidFill>
                <a:latin typeface="DejaVu Sans" panose="020B0603030804020204" pitchFamily="34" charset="0"/>
                <a:ea typeface="DejaVu Sans" panose="020B0603030804020204" pitchFamily="34" charset="0"/>
                <a:cs typeface="DejaVu Sans" panose="020B0603030804020204" pitchFamily="34" charset="0"/>
              </a:rPr>
              <a:t>想學習化妝</a:t>
            </a:r>
            <a:r>
              <a:rPr lang="en-US" sz="1400" b="0" strike="noStrike" spc="-1" dirty="0">
                <a:solidFill>
                  <a:srgbClr val="545454"/>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都是受店員推薦</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這樣搭配到底適不適合自己</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買了某項商品，卻不知道怎麼使用</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甚至，從來沒畫過妝，但是想開始嘗試</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a:p>
            <a:pPr>
              <a:lnSpc>
                <a:spcPct val="100000"/>
              </a:lnSpc>
              <a:spcBef>
                <a:spcPts val="601"/>
              </a:spcBef>
            </a:pPr>
            <a:endParaRPr lang="en-US" sz="1400" b="0" strike="noStrike" spc="-1" dirty="0">
              <a:latin typeface="Arial"/>
            </a:endParaRPr>
          </a:p>
        </p:txBody>
      </p:sp>
      <p:sp>
        <p:nvSpPr>
          <p:cNvPr id="1115" name="CustomShape 12"/>
          <p:cNvSpPr/>
          <p:nvPr/>
        </p:nvSpPr>
        <p:spPr>
          <a:xfrm>
            <a:off x="4627080" y="1835640"/>
            <a:ext cx="3917520" cy="2230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n-US" sz="1400" b="1" strike="noStrike" spc="-1" dirty="0" err="1">
                <a:solidFill>
                  <a:srgbClr val="E8004C"/>
                </a:solidFill>
                <a:latin typeface="DejaVu Sans" panose="020B0603030804020204" pitchFamily="34" charset="0"/>
                <a:ea typeface="DejaVu Sans" panose="020B0603030804020204" pitchFamily="34" charset="0"/>
                <a:cs typeface="DejaVu Sans" panose="020B0603030804020204" pitchFamily="34" charset="0"/>
              </a:rPr>
              <a:t>熱門與流行在哪</a:t>
            </a:r>
            <a:r>
              <a:rPr lang="en-US" sz="1400" b="0" strike="noStrike" spc="-1" dirty="0">
                <a:solidFill>
                  <a:srgbClr val="545454"/>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各商家「</a:t>
            </a:r>
            <a:r>
              <a:rPr lang="en-US" altLang="zh-TW" spc="-1" dirty="0" err="1">
                <a:latin typeface="DejaVu Sans" panose="020B0603030804020204" pitchFamily="34" charset="0"/>
                <a:ea typeface="DejaVu Sans" panose="020B0603030804020204" pitchFamily="34" charset="0"/>
                <a:cs typeface="DejaVu Sans" panose="020B0603030804020204" pitchFamily="34" charset="0"/>
              </a:rPr>
              <a:t>老王賣瓜</a:t>
            </a:r>
            <a:r>
              <a:rPr lang="zh-TW" altLang="en-US" spc="-1" dirty="0">
                <a:latin typeface="DejaVu Sans" panose="020B0603030804020204" pitchFamily="34" charset="0"/>
                <a:ea typeface="DejaVu Sans" panose="020B0603030804020204" pitchFamily="34" charset="0"/>
                <a:cs typeface="DejaVu Sans" panose="020B0603030804020204" pitchFamily="34" charset="0"/>
              </a:rPr>
              <a:t>，</a:t>
            </a:r>
            <a:r>
              <a:rPr lang="en-US" altLang="zh-TW" spc="-1" dirty="0" err="1">
                <a:latin typeface="DejaVu Sans" panose="020B0603030804020204" pitchFamily="34" charset="0"/>
                <a:ea typeface="DejaVu Sans" panose="020B0603030804020204" pitchFamily="34" charset="0"/>
                <a:cs typeface="DejaVu Sans" panose="020B0603030804020204" pitchFamily="34" charset="0"/>
              </a:rPr>
              <a:t>自賣自誇</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p>
          <a:p>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到底有沒有屬於自己的熱門排行</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這一季很流行這種妝容，但是會適合自己嗎</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a:p>
            <a:pPr>
              <a:lnSpc>
                <a:spcPct val="100000"/>
              </a:lnSpc>
            </a:pP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想畫最新流行妝容，需要</a:t>
            </a:r>
            <a:r>
              <a:rPr lang="zh-TW" alt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哪些</a:t>
            </a:r>
            <a:r>
              <a:rPr lang="en-US" sz="1400" b="0" strike="noStrike" spc="-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產品</a:t>
            </a:r>
            <a:r>
              <a:rPr lang="en-US" sz="1400" b="0" strike="noStrike" spc="-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400" b="0" strike="noStrike" spc="-1"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116" name="CustomShape 13"/>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1600" b="0" strike="noStrike" spc="-1" dirty="0" err="1">
                <a:solidFill>
                  <a:srgbClr val="000000"/>
                </a:solidFill>
                <a:latin typeface="DejaVu Sans"/>
                <a:ea typeface="DejaVu Sans"/>
              </a:rPr>
              <a:t>一個從不化妝的「新手」到想知道流行趨勢的「高手」都願意使用的</a:t>
            </a:r>
            <a:r>
              <a:rPr lang="en-US" sz="1600" b="0" strike="noStrike" spc="-1" dirty="0">
                <a:solidFill>
                  <a:srgbClr val="000000"/>
                </a:solidFill>
                <a:latin typeface="DejaVu Sans"/>
                <a:ea typeface="DejaVu Sans"/>
              </a:rPr>
              <a:t> APP</a:t>
            </a:r>
            <a:endParaRPr lang="en-US" sz="1600" b="0" strike="noStrike" spc="-1" dirty="0">
              <a:latin typeface="Arial"/>
            </a:endParaRPr>
          </a:p>
        </p:txBody>
      </p:sp>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a:t>
            </a:r>
            <a:endParaRPr lang="zh-TW" alt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資料來源</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grpSp>
        <p:nvGrpSpPr>
          <p:cNvPr id="15" name="群組 14"/>
          <p:cNvGrpSpPr/>
          <p:nvPr/>
        </p:nvGrpSpPr>
        <p:grpSpPr>
          <a:xfrm>
            <a:off x="1171787" y="1129187"/>
            <a:ext cx="7449485" cy="2701280"/>
            <a:chOff x="324678" y="1029253"/>
            <a:chExt cx="8242852" cy="3005146"/>
          </a:xfrm>
        </p:grpSpPr>
        <p:grpSp>
          <p:nvGrpSpPr>
            <p:cNvPr id="16" name="群組 15"/>
            <p:cNvGrpSpPr/>
            <p:nvPr/>
          </p:nvGrpSpPr>
          <p:grpSpPr>
            <a:xfrm>
              <a:off x="324678" y="1029253"/>
              <a:ext cx="8242852" cy="3005146"/>
              <a:chOff x="384668" y="1796939"/>
              <a:chExt cx="10810481" cy="3604110"/>
            </a:xfrm>
          </p:grpSpPr>
          <p:grpSp>
            <p:nvGrpSpPr>
              <p:cNvPr id="19" name="Group 9"/>
              <p:cNvGrpSpPr/>
              <p:nvPr/>
            </p:nvGrpSpPr>
            <p:grpSpPr>
              <a:xfrm>
                <a:off x="755595" y="3224124"/>
                <a:ext cx="1734953" cy="1715449"/>
                <a:chOff x="1715715" y="3445104"/>
                <a:chExt cx="1734953" cy="1715449"/>
              </a:xfrm>
            </p:grpSpPr>
            <p:sp>
              <p:nvSpPr>
                <p:cNvPr id="124"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3"/>
              <p:cNvGrpSpPr/>
              <p:nvPr/>
            </p:nvGrpSpPr>
            <p:grpSpPr>
              <a:xfrm>
                <a:off x="2053379" y="2694275"/>
                <a:ext cx="1741682" cy="1720697"/>
                <a:chOff x="3013499" y="2915255"/>
                <a:chExt cx="1741682" cy="1720697"/>
              </a:xfrm>
            </p:grpSpPr>
            <p:sp>
              <p:nvSpPr>
                <p:cNvPr id="121" name="Freeform 9"/>
                <p:cNvSpPr>
                  <a:spLocks noEditPoints="1"/>
                </p:cNvSpPr>
                <p:nvPr/>
              </p:nvSpPr>
              <p:spPr bwMode="auto">
                <a:xfrm rot="16200000">
                  <a:off x="3012625"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7 h 289"/>
                    <a:gd name="T22" fmla="*/ 36 w 289"/>
                    <a:gd name="T23" fmla="*/ 287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1 h 289"/>
                    <a:gd name="T40" fmla="*/ 256 w 289"/>
                    <a:gd name="T41" fmla="*/ 35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5"/>
                        <a:pt x="0" y="255"/>
                      </a:cubicBezTo>
                      <a:cubicBezTo>
                        <a:pt x="5" y="251"/>
                        <a:pt x="10" y="249"/>
                        <a:pt x="16" y="249"/>
                      </a:cubicBezTo>
                      <a:cubicBezTo>
                        <a:pt x="22" y="249"/>
                        <a:pt x="29" y="251"/>
                        <a:pt x="33" y="256"/>
                      </a:cubicBezTo>
                      <a:cubicBezTo>
                        <a:pt x="42" y="265"/>
                        <a:pt x="43" y="279"/>
                        <a:pt x="34" y="289"/>
                      </a:cubicBezTo>
                      <a:cubicBezTo>
                        <a:pt x="34" y="289"/>
                        <a:pt x="35" y="288"/>
                        <a:pt x="35" y="288"/>
                      </a:cubicBezTo>
                      <a:cubicBezTo>
                        <a:pt x="36" y="287"/>
                        <a:pt x="36" y="287"/>
                        <a:pt x="36" y="287"/>
                      </a:cubicBezTo>
                      <a:cubicBezTo>
                        <a:pt x="36" y="287"/>
                        <a:pt x="36" y="287"/>
                        <a:pt x="36" y="287"/>
                      </a:cubicBezTo>
                      <a:cubicBezTo>
                        <a:pt x="82" y="241"/>
                        <a:pt x="146" y="231"/>
                        <a:pt x="163" y="229"/>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2"/>
                      </a:cubicBezTo>
                      <a:cubicBezTo>
                        <a:pt x="170" y="1"/>
                        <a:pt x="172" y="1"/>
                        <a:pt x="175" y="1"/>
                      </a:cubicBezTo>
                      <a:cubicBezTo>
                        <a:pt x="204" y="1"/>
                        <a:pt x="233" y="12"/>
                        <a:pt x="256" y="35"/>
                      </a:cubicBezTo>
                      <a:cubicBezTo>
                        <a:pt x="276" y="55"/>
                        <a:pt x="287" y="81"/>
                        <a:pt x="289" y="108"/>
                      </a:cubicBezTo>
                      <a:cubicBezTo>
                        <a:pt x="287" y="81"/>
                        <a:pt x="276" y="54"/>
                        <a:pt x="256" y="33"/>
                      </a:cubicBezTo>
                      <a:cubicBezTo>
                        <a:pt x="233" y="11"/>
                        <a:pt x="204" y="0"/>
                        <a:pt x="175"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1"/>
                <p:cNvSpPr>
                  <a:spLocks/>
                </p:cNvSpPr>
                <p:nvPr/>
              </p:nvSpPr>
              <p:spPr bwMode="auto">
                <a:xfrm rot="16200000">
                  <a:off x="4078443" y="3959214"/>
                  <a:ext cx="666246" cy="687230"/>
                </a:xfrm>
                <a:custGeom>
                  <a:avLst/>
                  <a:gdLst>
                    <a:gd name="T0" fmla="*/ 127 w 161"/>
                    <a:gd name="T1" fmla="*/ 0 h 166"/>
                    <a:gd name="T2" fmla="*/ 126 w 161"/>
                    <a:gd name="T3" fmla="*/ 1 h 166"/>
                    <a:gd name="T4" fmla="*/ 125 w 161"/>
                    <a:gd name="T5" fmla="*/ 2 h 166"/>
                    <a:gd name="T6" fmla="*/ 125 w 161"/>
                    <a:gd name="T7" fmla="*/ 1 h 166"/>
                    <a:gd name="T8" fmla="*/ 0 w 161"/>
                    <a:gd name="T9" fmla="*/ 60 h 166"/>
                    <a:gd name="T10" fmla="*/ 67 w 161"/>
                    <a:gd name="T11" fmla="*/ 93 h 166"/>
                    <a:gd name="T12" fmla="*/ 100 w 161"/>
                    <a:gd name="T13" fmla="*/ 166 h 166"/>
                    <a:gd name="T14" fmla="*/ 158 w 161"/>
                    <a:gd name="T15" fmla="*/ 37 h 166"/>
                    <a:gd name="T16" fmla="*/ 160 w 161"/>
                    <a:gd name="T17" fmla="*/ 35 h 166"/>
                    <a:gd name="T18" fmla="*/ 161 w 161"/>
                    <a:gd name="T19" fmla="*/ 34 h 166"/>
                    <a:gd name="T20" fmla="*/ 145 w 161"/>
                    <a:gd name="T21" fmla="*/ 40 h 166"/>
                    <a:gd name="T22" fmla="*/ 128 w 161"/>
                    <a:gd name="T23" fmla="*/ 33 h 166"/>
                    <a:gd name="T24" fmla="*/ 127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127" y="0"/>
                      </a:moveTo>
                      <a:cubicBezTo>
                        <a:pt x="127" y="0"/>
                        <a:pt x="127" y="0"/>
                        <a:pt x="126" y="1"/>
                      </a:cubicBezTo>
                      <a:cubicBezTo>
                        <a:pt x="125" y="2"/>
                        <a:pt x="125" y="2"/>
                        <a:pt x="125" y="2"/>
                      </a:cubicBezTo>
                      <a:cubicBezTo>
                        <a:pt x="125" y="1"/>
                        <a:pt x="125" y="1"/>
                        <a:pt x="125" y="1"/>
                      </a:cubicBezTo>
                      <a:cubicBezTo>
                        <a:pt x="81" y="46"/>
                        <a:pt x="20" y="58"/>
                        <a:pt x="0" y="60"/>
                      </a:cubicBezTo>
                      <a:cubicBezTo>
                        <a:pt x="24" y="63"/>
                        <a:pt x="48" y="74"/>
                        <a:pt x="67" y="93"/>
                      </a:cubicBezTo>
                      <a:cubicBezTo>
                        <a:pt x="87" y="113"/>
                        <a:pt x="97" y="139"/>
                        <a:pt x="100" y="166"/>
                      </a:cubicBezTo>
                      <a:cubicBezTo>
                        <a:pt x="101" y="156"/>
                        <a:pt x="110" y="86"/>
                        <a:pt x="158" y="37"/>
                      </a:cubicBezTo>
                      <a:cubicBezTo>
                        <a:pt x="159" y="36"/>
                        <a:pt x="159" y="35"/>
                        <a:pt x="160" y="35"/>
                      </a:cubicBezTo>
                      <a:cubicBezTo>
                        <a:pt x="161" y="34"/>
                        <a:pt x="161" y="34"/>
                        <a:pt x="161" y="34"/>
                      </a:cubicBezTo>
                      <a:cubicBezTo>
                        <a:pt x="156" y="38"/>
                        <a:pt x="151" y="40"/>
                        <a:pt x="145" y="40"/>
                      </a:cubicBezTo>
                      <a:cubicBezTo>
                        <a:pt x="139" y="40"/>
                        <a:pt x="132" y="38"/>
                        <a:pt x="128" y="33"/>
                      </a:cubicBezTo>
                      <a:cubicBezTo>
                        <a:pt x="119" y="24"/>
                        <a:pt x="118" y="9"/>
                        <a:pt x="127" y="0"/>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
                <p:cNvSpPr>
                  <a:spLocks/>
                </p:cNvSpPr>
                <p:nvPr/>
              </p:nvSpPr>
              <p:spPr bwMode="auto">
                <a:xfrm rot="16200000">
                  <a:off x="4031228" y="3945224"/>
                  <a:ext cx="215088" cy="190606"/>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5"/>
                        <a:pt x="1" y="30"/>
                        <a:pt x="10" y="39"/>
                      </a:cubicBezTo>
                      <a:cubicBezTo>
                        <a:pt x="14" y="44"/>
                        <a:pt x="21" y="46"/>
                        <a:pt x="27" y="46"/>
                      </a:cubicBezTo>
                      <a:cubicBezTo>
                        <a:pt x="33" y="46"/>
                        <a:pt x="38" y="44"/>
                        <a:pt x="43" y="40"/>
                      </a:cubicBezTo>
                      <a:cubicBezTo>
                        <a:pt x="52" y="30"/>
                        <a:pt x="51" y="16"/>
                        <a:pt x="42" y="7"/>
                      </a:cubicBezTo>
                      <a:cubicBezTo>
                        <a:pt x="38" y="2"/>
                        <a:pt x="31" y="0"/>
                        <a:pt x="2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17"/>
              <p:cNvGrpSpPr/>
              <p:nvPr/>
            </p:nvGrpSpPr>
            <p:grpSpPr>
              <a:xfrm>
                <a:off x="3356143" y="3224124"/>
                <a:ext cx="1736434" cy="1715450"/>
                <a:chOff x="4316263" y="3445104"/>
                <a:chExt cx="1736434" cy="1715450"/>
              </a:xfrm>
            </p:grpSpPr>
            <p:sp>
              <p:nvSpPr>
                <p:cNvPr id="118" name="Freeform 14"/>
                <p:cNvSpPr>
                  <a:spLocks noEditPoints="1"/>
                </p:cNvSpPr>
                <p:nvPr/>
              </p:nvSpPr>
              <p:spPr bwMode="auto">
                <a:xfrm rot="16200000">
                  <a:off x="4316263" y="3969706"/>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p:cNvSpPr>
                  <a:spLocks/>
                </p:cNvSpPr>
                <p:nvPr/>
              </p:nvSpPr>
              <p:spPr bwMode="auto">
                <a:xfrm rot="16200000">
                  <a:off x="5376834" y="3435486"/>
                  <a:ext cx="666246" cy="685481"/>
                </a:xfrm>
                <a:custGeom>
                  <a:avLst/>
                  <a:gdLst>
                    <a:gd name="T0" fmla="*/ 34 w 161"/>
                    <a:gd name="T1" fmla="*/ 0 h 166"/>
                    <a:gd name="T2" fmla="*/ 33 w 161"/>
                    <a:gd name="T3" fmla="*/ 34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5"/>
                        <a:pt x="33" y="34"/>
                      </a:cubicBezTo>
                      <a:cubicBezTo>
                        <a:pt x="28" y="38"/>
                        <a:pt x="22" y="41"/>
                        <a:pt x="16" y="41"/>
                      </a:cubicBezTo>
                      <a:cubicBezTo>
                        <a:pt x="10" y="41"/>
                        <a:pt x="5" y="39"/>
                        <a:pt x="0" y="34"/>
                      </a:cubicBezTo>
                      <a:cubicBezTo>
                        <a:pt x="0" y="35"/>
                        <a:pt x="0" y="35"/>
                        <a:pt x="1" y="35"/>
                      </a:cubicBezTo>
                      <a:cubicBezTo>
                        <a:pt x="2" y="36"/>
                        <a:pt x="2" y="36"/>
                        <a:pt x="2" y="36"/>
                      </a:cubicBezTo>
                      <a:cubicBezTo>
                        <a:pt x="2" y="36"/>
                        <a:pt x="2" y="36"/>
                        <a:pt x="2" y="36"/>
                      </a:cubicBezTo>
                      <a:cubicBezTo>
                        <a:pt x="51" y="85"/>
                        <a:pt x="60" y="156"/>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1"/>
                        <a:pt x="34"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7"/>
                <p:cNvSpPr>
                  <a:spLocks/>
                </p:cNvSpPr>
                <p:nvPr/>
              </p:nvSpPr>
              <p:spPr bwMode="auto">
                <a:xfrm rot="16200000">
                  <a:off x="5331369" y="3942601"/>
                  <a:ext cx="215088" cy="195852"/>
                </a:xfrm>
                <a:custGeom>
                  <a:avLst/>
                  <a:gdLst>
                    <a:gd name="T0" fmla="*/ 27 w 52"/>
                    <a:gd name="T1" fmla="*/ 0 h 47"/>
                    <a:gd name="T2" fmla="*/ 10 w 52"/>
                    <a:gd name="T3" fmla="*/ 7 h 47"/>
                    <a:gd name="T4" fmla="*/ 9 w 52"/>
                    <a:gd name="T5" fmla="*/ 40 h 47"/>
                    <a:gd name="T6" fmla="*/ 25 w 52"/>
                    <a:gd name="T7" fmla="*/ 47 h 47"/>
                    <a:gd name="T8" fmla="*/ 42 w 52"/>
                    <a:gd name="T9" fmla="*/ 40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3"/>
                        <a:pt x="10" y="7"/>
                      </a:cubicBezTo>
                      <a:cubicBezTo>
                        <a:pt x="1" y="16"/>
                        <a:pt x="0" y="31"/>
                        <a:pt x="9" y="40"/>
                      </a:cubicBezTo>
                      <a:cubicBezTo>
                        <a:pt x="14" y="45"/>
                        <a:pt x="19" y="47"/>
                        <a:pt x="25" y="47"/>
                      </a:cubicBezTo>
                      <a:cubicBezTo>
                        <a:pt x="31" y="47"/>
                        <a:pt x="37" y="44"/>
                        <a:pt x="42" y="40"/>
                      </a:cubicBezTo>
                      <a:cubicBezTo>
                        <a:pt x="51" y="31"/>
                        <a:pt x="52" y="16"/>
                        <a:pt x="43" y="6"/>
                      </a:cubicBezTo>
                      <a:cubicBezTo>
                        <a:pt x="38" y="2"/>
                        <a:pt x="33" y="0"/>
                        <a:pt x="27"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4655408" y="2694275"/>
                <a:ext cx="1851847" cy="2266283"/>
                <a:chOff x="5615528" y="2915255"/>
                <a:chExt cx="1851847" cy="2266283"/>
              </a:xfrm>
            </p:grpSpPr>
            <p:sp>
              <p:nvSpPr>
                <p:cNvPr id="115" name="Freeform 19"/>
                <p:cNvSpPr>
                  <a:spLocks noEditPoints="1"/>
                </p:cNvSpPr>
                <p:nvPr/>
              </p:nvSpPr>
              <p:spPr bwMode="auto">
                <a:xfrm rot="16200000">
                  <a:off x="5614654"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9 h 289"/>
                    <a:gd name="T14" fmla="*/ 33 w 289"/>
                    <a:gd name="T15" fmla="*/ 256 h 289"/>
                    <a:gd name="T16" fmla="*/ 34 w 289"/>
                    <a:gd name="T17" fmla="*/ 289 h 289"/>
                    <a:gd name="T18" fmla="*/ 35 w 289"/>
                    <a:gd name="T19" fmla="*/ 288 h 289"/>
                    <a:gd name="T20" fmla="*/ 36 w 289"/>
                    <a:gd name="T21" fmla="*/ 288 h 289"/>
                    <a:gd name="T22" fmla="*/ 36 w 289"/>
                    <a:gd name="T23" fmla="*/ 288 h 289"/>
                    <a:gd name="T24" fmla="*/ 163 w 289"/>
                    <a:gd name="T25" fmla="*/ 229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2 h 289"/>
                    <a:gd name="T38" fmla="*/ 175 w 289"/>
                    <a:gd name="T39" fmla="*/ 2 h 289"/>
                    <a:gd name="T40" fmla="*/ 256 w 289"/>
                    <a:gd name="T41" fmla="*/ 35 h 289"/>
                    <a:gd name="T42" fmla="*/ 289 w 289"/>
                    <a:gd name="T43" fmla="*/ 108 h 289"/>
                    <a:gd name="T44" fmla="*/ 256 w 289"/>
                    <a:gd name="T45" fmla="*/ 34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2"/>
                        <a:pt x="61" y="117"/>
                        <a:pt x="61" y="122"/>
                      </a:cubicBezTo>
                      <a:cubicBezTo>
                        <a:pt x="61" y="122"/>
                        <a:pt x="61" y="122"/>
                        <a:pt x="61" y="122"/>
                      </a:cubicBezTo>
                      <a:cubicBezTo>
                        <a:pt x="61" y="122"/>
                        <a:pt x="55" y="199"/>
                        <a:pt x="3" y="252"/>
                      </a:cubicBezTo>
                      <a:cubicBezTo>
                        <a:pt x="2" y="253"/>
                        <a:pt x="2" y="254"/>
                        <a:pt x="1" y="254"/>
                      </a:cubicBezTo>
                      <a:cubicBezTo>
                        <a:pt x="0" y="255"/>
                        <a:pt x="0" y="255"/>
                        <a:pt x="0" y="255"/>
                      </a:cubicBezTo>
                      <a:cubicBezTo>
                        <a:pt x="5" y="251"/>
                        <a:pt x="10" y="249"/>
                        <a:pt x="16" y="249"/>
                      </a:cubicBezTo>
                      <a:cubicBezTo>
                        <a:pt x="22" y="249"/>
                        <a:pt x="29" y="251"/>
                        <a:pt x="33" y="256"/>
                      </a:cubicBezTo>
                      <a:cubicBezTo>
                        <a:pt x="42" y="265"/>
                        <a:pt x="43" y="280"/>
                        <a:pt x="34" y="289"/>
                      </a:cubicBezTo>
                      <a:cubicBezTo>
                        <a:pt x="34" y="289"/>
                        <a:pt x="35" y="289"/>
                        <a:pt x="35" y="288"/>
                      </a:cubicBezTo>
                      <a:cubicBezTo>
                        <a:pt x="36" y="288"/>
                        <a:pt x="36" y="288"/>
                        <a:pt x="36" y="288"/>
                      </a:cubicBezTo>
                      <a:cubicBezTo>
                        <a:pt x="36" y="288"/>
                        <a:pt x="36" y="288"/>
                        <a:pt x="36" y="288"/>
                      </a:cubicBezTo>
                      <a:cubicBezTo>
                        <a:pt x="82" y="242"/>
                        <a:pt x="146" y="231"/>
                        <a:pt x="163" y="229"/>
                      </a:cubicBezTo>
                      <a:cubicBezTo>
                        <a:pt x="138" y="226"/>
                        <a:pt x="113" y="215"/>
                        <a:pt x="94" y="196"/>
                      </a:cubicBezTo>
                      <a:cubicBezTo>
                        <a:pt x="70" y="172"/>
                        <a:pt x="59" y="139"/>
                        <a:pt x="61" y="107"/>
                      </a:cubicBezTo>
                      <a:cubicBezTo>
                        <a:pt x="61" y="107"/>
                        <a:pt x="61" y="107"/>
                        <a:pt x="61" y="106"/>
                      </a:cubicBezTo>
                      <a:moveTo>
                        <a:pt x="175" y="0"/>
                      </a:moveTo>
                      <a:cubicBezTo>
                        <a:pt x="170" y="0"/>
                        <a:pt x="166" y="1"/>
                        <a:pt x="161" y="1"/>
                      </a:cubicBezTo>
                      <a:cubicBezTo>
                        <a:pt x="164" y="2"/>
                        <a:pt x="166" y="2"/>
                        <a:pt x="167" y="2"/>
                      </a:cubicBezTo>
                      <a:cubicBezTo>
                        <a:pt x="170" y="2"/>
                        <a:pt x="172" y="2"/>
                        <a:pt x="175" y="2"/>
                      </a:cubicBezTo>
                      <a:cubicBezTo>
                        <a:pt x="204" y="2"/>
                        <a:pt x="233" y="13"/>
                        <a:pt x="256" y="35"/>
                      </a:cubicBezTo>
                      <a:cubicBezTo>
                        <a:pt x="276" y="55"/>
                        <a:pt x="287" y="81"/>
                        <a:pt x="289" y="108"/>
                      </a:cubicBezTo>
                      <a:cubicBezTo>
                        <a:pt x="287" y="81"/>
                        <a:pt x="276" y="54"/>
                        <a:pt x="256" y="34"/>
                      </a:cubicBezTo>
                      <a:cubicBezTo>
                        <a:pt x="233" y="11"/>
                        <a:pt x="204" y="0"/>
                        <a:pt x="175"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21"/>
                <p:cNvSpPr>
                  <a:spLocks/>
                </p:cNvSpPr>
                <p:nvPr/>
              </p:nvSpPr>
              <p:spPr bwMode="auto">
                <a:xfrm rot="16200000">
                  <a:off x="6462761" y="4176924"/>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2"/>
                <p:cNvSpPr>
                  <a:spLocks/>
                </p:cNvSpPr>
                <p:nvPr/>
              </p:nvSpPr>
              <p:spPr bwMode="auto">
                <a:xfrm rot="16200000">
                  <a:off x="6632383" y="3946099"/>
                  <a:ext cx="215088" cy="188857"/>
                </a:xfrm>
                <a:custGeom>
                  <a:avLst/>
                  <a:gdLst>
                    <a:gd name="T0" fmla="*/ 25 w 52"/>
                    <a:gd name="T1" fmla="*/ 0 h 46"/>
                    <a:gd name="T2" fmla="*/ 9 w 52"/>
                    <a:gd name="T3" fmla="*/ 6 h 46"/>
                    <a:gd name="T4" fmla="*/ 10 w 52"/>
                    <a:gd name="T5" fmla="*/ 39 h 46"/>
                    <a:gd name="T6" fmla="*/ 27 w 52"/>
                    <a:gd name="T7" fmla="*/ 46 h 46"/>
                    <a:gd name="T8" fmla="*/ 43 w 52"/>
                    <a:gd name="T9" fmla="*/ 40 h 46"/>
                    <a:gd name="T10" fmla="*/ 42 w 52"/>
                    <a:gd name="T11" fmla="*/ 7 h 46"/>
                    <a:gd name="T12" fmla="*/ 25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5" y="0"/>
                      </a:moveTo>
                      <a:cubicBezTo>
                        <a:pt x="19" y="0"/>
                        <a:pt x="14" y="2"/>
                        <a:pt x="9" y="6"/>
                      </a:cubicBezTo>
                      <a:cubicBezTo>
                        <a:pt x="0" y="16"/>
                        <a:pt x="1" y="30"/>
                        <a:pt x="10" y="39"/>
                      </a:cubicBezTo>
                      <a:cubicBezTo>
                        <a:pt x="14" y="44"/>
                        <a:pt x="21" y="46"/>
                        <a:pt x="27" y="46"/>
                      </a:cubicBezTo>
                      <a:cubicBezTo>
                        <a:pt x="33" y="46"/>
                        <a:pt x="38" y="44"/>
                        <a:pt x="43" y="40"/>
                      </a:cubicBezTo>
                      <a:cubicBezTo>
                        <a:pt x="52" y="31"/>
                        <a:pt x="51" y="16"/>
                        <a:pt x="42" y="7"/>
                      </a:cubicBezTo>
                      <a:cubicBezTo>
                        <a:pt x="38" y="2"/>
                        <a:pt x="31" y="0"/>
                        <a:pt x="2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5"/>
              <p:cNvGrpSpPr/>
              <p:nvPr/>
            </p:nvGrpSpPr>
            <p:grpSpPr>
              <a:xfrm>
                <a:off x="6409329" y="3224124"/>
                <a:ext cx="1297516" cy="1715450"/>
                <a:chOff x="7369449" y="3445104"/>
                <a:chExt cx="1297516" cy="1715450"/>
              </a:xfrm>
            </p:grpSpPr>
            <p:sp>
              <p:nvSpPr>
                <p:cNvPr id="112" name="Freeform 23"/>
                <p:cNvSpPr>
                  <a:spLocks/>
                </p:cNvSpPr>
                <p:nvPr/>
              </p:nvSpPr>
              <p:spPr bwMode="auto">
                <a:xfrm rot="16200000">
                  <a:off x="7149990" y="4189165"/>
                  <a:ext cx="1190848" cy="751930"/>
                </a:xfrm>
                <a:custGeom>
                  <a:avLst/>
                  <a:gdLst>
                    <a:gd name="T0" fmla="*/ 227 w 288"/>
                    <a:gd name="T1" fmla="*/ 0 h 182"/>
                    <a:gd name="T2" fmla="*/ 194 w 288"/>
                    <a:gd name="T3" fmla="*/ 87 h 182"/>
                    <a:gd name="T4" fmla="*/ 113 w 288"/>
                    <a:gd name="T5" fmla="*/ 120 h 182"/>
                    <a:gd name="T6" fmla="*/ 32 w 288"/>
                    <a:gd name="T7" fmla="*/ 87 h 182"/>
                    <a:gd name="T8" fmla="*/ 0 w 288"/>
                    <a:gd name="T9" fmla="*/ 24 h 182"/>
                    <a:gd name="T10" fmla="*/ 33 w 288"/>
                    <a:gd name="T11" fmla="*/ 88 h 182"/>
                    <a:gd name="T12" fmla="*/ 118 w 288"/>
                    <a:gd name="T13" fmla="*/ 121 h 182"/>
                    <a:gd name="T14" fmla="*/ 121 w 288"/>
                    <a:gd name="T15" fmla="*/ 121 h 182"/>
                    <a:gd name="T16" fmla="*/ 121 w 288"/>
                    <a:gd name="T17" fmla="*/ 121 h 182"/>
                    <a:gd name="T18" fmla="*/ 251 w 288"/>
                    <a:gd name="T19" fmla="*/ 179 h 182"/>
                    <a:gd name="T20" fmla="*/ 253 w 288"/>
                    <a:gd name="T21" fmla="*/ 181 h 182"/>
                    <a:gd name="T22" fmla="*/ 254 w 288"/>
                    <a:gd name="T23" fmla="*/ 182 h 182"/>
                    <a:gd name="T24" fmla="*/ 255 w 288"/>
                    <a:gd name="T25" fmla="*/ 149 h 182"/>
                    <a:gd name="T26" fmla="*/ 272 w 288"/>
                    <a:gd name="T27" fmla="*/ 142 h 182"/>
                    <a:gd name="T28" fmla="*/ 288 w 288"/>
                    <a:gd name="T29" fmla="*/ 148 h 182"/>
                    <a:gd name="T30" fmla="*/ 287 w 288"/>
                    <a:gd name="T31" fmla="*/ 147 h 182"/>
                    <a:gd name="T32" fmla="*/ 286 w 288"/>
                    <a:gd name="T33" fmla="*/ 146 h 182"/>
                    <a:gd name="T34" fmla="*/ 286 w 288"/>
                    <a:gd name="T35" fmla="*/ 146 h 182"/>
                    <a:gd name="T36" fmla="*/ 227 w 288"/>
                    <a:gd name="T37" fmla="*/ 15 h 182"/>
                    <a:gd name="T38" fmla="*/ 227 w 288"/>
                    <a:gd name="T39" fmla="*/ 15 h 182"/>
                    <a:gd name="T40" fmla="*/ 227 w 288"/>
                    <a:gd name="T4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182">
                      <a:moveTo>
                        <a:pt x="227" y="0"/>
                      </a:moveTo>
                      <a:cubicBezTo>
                        <a:pt x="228" y="31"/>
                        <a:pt x="217" y="63"/>
                        <a:pt x="194" y="87"/>
                      </a:cubicBezTo>
                      <a:cubicBezTo>
                        <a:pt x="171" y="109"/>
                        <a:pt x="142" y="120"/>
                        <a:pt x="113" y="120"/>
                      </a:cubicBezTo>
                      <a:cubicBezTo>
                        <a:pt x="84" y="120"/>
                        <a:pt x="55" y="109"/>
                        <a:pt x="32" y="87"/>
                      </a:cubicBezTo>
                      <a:cubicBezTo>
                        <a:pt x="15" y="69"/>
                        <a:pt x="4" y="47"/>
                        <a:pt x="0" y="24"/>
                      </a:cubicBezTo>
                      <a:cubicBezTo>
                        <a:pt x="4" y="48"/>
                        <a:pt x="15" y="70"/>
                        <a:pt x="33" y="88"/>
                      </a:cubicBezTo>
                      <a:cubicBezTo>
                        <a:pt x="56" y="111"/>
                        <a:pt x="86" y="121"/>
                        <a:pt x="118" y="121"/>
                      </a:cubicBezTo>
                      <a:cubicBezTo>
                        <a:pt x="119" y="121"/>
                        <a:pt x="120" y="121"/>
                        <a:pt x="121" y="121"/>
                      </a:cubicBezTo>
                      <a:cubicBezTo>
                        <a:pt x="121" y="121"/>
                        <a:pt x="121" y="121"/>
                        <a:pt x="121" y="121"/>
                      </a:cubicBezTo>
                      <a:cubicBezTo>
                        <a:pt x="121" y="121"/>
                        <a:pt x="198" y="127"/>
                        <a:pt x="251" y="179"/>
                      </a:cubicBezTo>
                      <a:cubicBezTo>
                        <a:pt x="252" y="180"/>
                        <a:pt x="252" y="181"/>
                        <a:pt x="253" y="181"/>
                      </a:cubicBezTo>
                      <a:cubicBezTo>
                        <a:pt x="254" y="182"/>
                        <a:pt x="254" y="182"/>
                        <a:pt x="254" y="182"/>
                      </a:cubicBezTo>
                      <a:cubicBezTo>
                        <a:pt x="245" y="173"/>
                        <a:pt x="246" y="158"/>
                        <a:pt x="255" y="149"/>
                      </a:cubicBezTo>
                      <a:cubicBezTo>
                        <a:pt x="259" y="144"/>
                        <a:pt x="266" y="142"/>
                        <a:pt x="272" y="142"/>
                      </a:cubicBezTo>
                      <a:cubicBezTo>
                        <a:pt x="278" y="142"/>
                        <a:pt x="283" y="144"/>
                        <a:pt x="288" y="148"/>
                      </a:cubicBezTo>
                      <a:cubicBezTo>
                        <a:pt x="288" y="148"/>
                        <a:pt x="287" y="147"/>
                        <a:pt x="287" y="147"/>
                      </a:cubicBezTo>
                      <a:cubicBezTo>
                        <a:pt x="286" y="146"/>
                        <a:pt x="286" y="146"/>
                        <a:pt x="286" y="146"/>
                      </a:cubicBezTo>
                      <a:cubicBezTo>
                        <a:pt x="286" y="146"/>
                        <a:pt x="286" y="146"/>
                        <a:pt x="286" y="146"/>
                      </a:cubicBezTo>
                      <a:cubicBezTo>
                        <a:pt x="233" y="93"/>
                        <a:pt x="227" y="15"/>
                        <a:pt x="227" y="15"/>
                      </a:cubicBezTo>
                      <a:cubicBezTo>
                        <a:pt x="227" y="15"/>
                        <a:pt x="227" y="15"/>
                        <a:pt x="227" y="15"/>
                      </a:cubicBezTo>
                      <a:cubicBezTo>
                        <a:pt x="227" y="10"/>
                        <a:pt x="227" y="5"/>
                        <a:pt x="227"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p:cNvSpPr>
                <p:nvPr/>
              </p:nvSpPr>
              <p:spPr bwMode="auto">
                <a:xfrm rot="16200000">
                  <a:off x="7991102" y="3435486"/>
                  <a:ext cx="666246" cy="685481"/>
                </a:xfrm>
                <a:custGeom>
                  <a:avLst/>
                  <a:gdLst>
                    <a:gd name="T0" fmla="*/ 34 w 161"/>
                    <a:gd name="T1" fmla="*/ 0 h 166"/>
                    <a:gd name="T2" fmla="*/ 33 w 161"/>
                    <a:gd name="T3" fmla="*/ 33 h 166"/>
                    <a:gd name="T4" fmla="*/ 16 w 161"/>
                    <a:gd name="T5" fmla="*/ 40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3 h 166"/>
                    <a:gd name="T18" fmla="*/ 161 w 161"/>
                    <a:gd name="T19" fmla="*/ 61 h 166"/>
                    <a:gd name="T20" fmla="*/ 37 w 161"/>
                    <a:gd name="T21" fmla="*/ 3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9"/>
                        <a:pt x="42" y="24"/>
                        <a:pt x="33" y="33"/>
                      </a:cubicBezTo>
                      <a:cubicBezTo>
                        <a:pt x="28" y="38"/>
                        <a:pt x="22" y="40"/>
                        <a:pt x="16" y="40"/>
                      </a:cubicBezTo>
                      <a:cubicBezTo>
                        <a:pt x="10" y="40"/>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3"/>
                      </a:cubicBezTo>
                      <a:cubicBezTo>
                        <a:pt x="113" y="75"/>
                        <a:pt x="137" y="64"/>
                        <a:pt x="161" y="61"/>
                      </a:cubicBezTo>
                      <a:cubicBezTo>
                        <a:pt x="142" y="58"/>
                        <a:pt x="81" y="46"/>
                        <a:pt x="37" y="3"/>
                      </a:cubicBezTo>
                      <a:cubicBezTo>
                        <a:pt x="36" y="3"/>
                        <a:pt x="36" y="2"/>
                        <a:pt x="35" y="1"/>
                      </a:cubicBezTo>
                      <a:cubicBezTo>
                        <a:pt x="34" y="1"/>
                        <a:pt x="34" y="0"/>
                        <a:pt x="34" y="0"/>
                      </a:cubicBezTo>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p:cNvSpPr>
                <p:nvPr/>
              </p:nvSpPr>
              <p:spPr bwMode="auto">
                <a:xfrm rot="16200000">
                  <a:off x="7943014" y="3945224"/>
                  <a:ext cx="215088" cy="190606"/>
                </a:xfrm>
                <a:custGeom>
                  <a:avLst/>
                  <a:gdLst>
                    <a:gd name="T0" fmla="*/ 27 w 52"/>
                    <a:gd name="T1" fmla="*/ 0 h 46"/>
                    <a:gd name="T2" fmla="*/ 10 w 52"/>
                    <a:gd name="T3" fmla="*/ 7 h 46"/>
                    <a:gd name="T4" fmla="*/ 9 w 52"/>
                    <a:gd name="T5" fmla="*/ 40 h 46"/>
                    <a:gd name="T6" fmla="*/ 25 w 52"/>
                    <a:gd name="T7" fmla="*/ 46 h 46"/>
                    <a:gd name="T8" fmla="*/ 42 w 52"/>
                    <a:gd name="T9" fmla="*/ 39 h 46"/>
                    <a:gd name="T10" fmla="*/ 43 w 52"/>
                    <a:gd name="T11" fmla="*/ 6 h 46"/>
                    <a:gd name="T12" fmla="*/ 27 w 5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2" h="46">
                      <a:moveTo>
                        <a:pt x="27" y="0"/>
                      </a:moveTo>
                      <a:cubicBezTo>
                        <a:pt x="21" y="0"/>
                        <a:pt x="14" y="2"/>
                        <a:pt x="10" y="7"/>
                      </a:cubicBezTo>
                      <a:cubicBezTo>
                        <a:pt x="1" y="16"/>
                        <a:pt x="0" y="31"/>
                        <a:pt x="9" y="40"/>
                      </a:cubicBezTo>
                      <a:cubicBezTo>
                        <a:pt x="14" y="44"/>
                        <a:pt x="19" y="46"/>
                        <a:pt x="25" y="46"/>
                      </a:cubicBezTo>
                      <a:cubicBezTo>
                        <a:pt x="31" y="46"/>
                        <a:pt x="37" y="44"/>
                        <a:pt x="42" y="39"/>
                      </a:cubicBezTo>
                      <a:cubicBezTo>
                        <a:pt x="51" y="30"/>
                        <a:pt x="52" y="15"/>
                        <a:pt x="43" y="6"/>
                      </a:cubicBezTo>
                      <a:cubicBezTo>
                        <a:pt x="38" y="2"/>
                        <a:pt x="33" y="0"/>
                        <a:pt x="2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9"/>
              <p:cNvGrpSpPr/>
              <p:nvPr/>
            </p:nvGrpSpPr>
            <p:grpSpPr>
              <a:xfrm>
                <a:off x="7269677" y="2694275"/>
                <a:ext cx="1849537" cy="2266282"/>
                <a:chOff x="8229797" y="2915255"/>
                <a:chExt cx="1849537" cy="2266282"/>
              </a:xfrm>
            </p:grpSpPr>
            <p:sp>
              <p:nvSpPr>
                <p:cNvPr id="109" name="Freeform 21"/>
                <p:cNvSpPr>
                  <a:spLocks/>
                </p:cNvSpPr>
                <p:nvPr/>
              </p:nvSpPr>
              <p:spPr bwMode="auto">
                <a:xfrm rot="16200000">
                  <a:off x="9074720" y="4176923"/>
                  <a:ext cx="1211832" cy="797396"/>
                </a:xfrm>
                <a:custGeom>
                  <a:avLst/>
                  <a:gdLst>
                    <a:gd name="T0" fmla="*/ 259 w 293"/>
                    <a:gd name="T1" fmla="*/ 0 h 193"/>
                    <a:gd name="T2" fmla="*/ 258 w 293"/>
                    <a:gd name="T3" fmla="*/ 1 h 193"/>
                    <a:gd name="T4" fmla="*/ 257 w 293"/>
                    <a:gd name="T5" fmla="*/ 2 h 193"/>
                    <a:gd name="T6" fmla="*/ 257 w 293"/>
                    <a:gd name="T7" fmla="*/ 2 h 193"/>
                    <a:gd name="T8" fmla="*/ 126 w 293"/>
                    <a:gd name="T9" fmla="*/ 61 h 193"/>
                    <a:gd name="T10" fmla="*/ 118 w 293"/>
                    <a:gd name="T11" fmla="*/ 61 h 193"/>
                    <a:gd name="T12" fmla="*/ 37 w 293"/>
                    <a:gd name="T13" fmla="*/ 95 h 193"/>
                    <a:gd name="T14" fmla="*/ 5 w 293"/>
                    <a:gd name="T15" fmla="*/ 193 h 193"/>
                    <a:gd name="T16" fmla="*/ 37 w 293"/>
                    <a:gd name="T17" fmla="*/ 95 h 193"/>
                    <a:gd name="T18" fmla="*/ 118 w 293"/>
                    <a:gd name="T19" fmla="*/ 62 h 193"/>
                    <a:gd name="T20" fmla="*/ 199 w 293"/>
                    <a:gd name="T21" fmla="*/ 96 h 193"/>
                    <a:gd name="T22" fmla="*/ 232 w 293"/>
                    <a:gd name="T23" fmla="*/ 169 h 193"/>
                    <a:gd name="T24" fmla="*/ 232 w 293"/>
                    <a:gd name="T25" fmla="*/ 167 h 193"/>
                    <a:gd name="T26" fmla="*/ 290 w 293"/>
                    <a:gd name="T27" fmla="*/ 37 h 193"/>
                    <a:gd name="T28" fmla="*/ 292 w 293"/>
                    <a:gd name="T29" fmla="*/ 35 h 193"/>
                    <a:gd name="T30" fmla="*/ 293 w 293"/>
                    <a:gd name="T31" fmla="*/ 34 h 193"/>
                    <a:gd name="T32" fmla="*/ 277 w 293"/>
                    <a:gd name="T33" fmla="*/ 40 h 193"/>
                    <a:gd name="T34" fmla="*/ 260 w 293"/>
                    <a:gd name="T35" fmla="*/ 33 h 193"/>
                    <a:gd name="T36" fmla="*/ 259 w 293"/>
                    <a:gd name="T3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93">
                      <a:moveTo>
                        <a:pt x="259" y="0"/>
                      </a:moveTo>
                      <a:cubicBezTo>
                        <a:pt x="259" y="0"/>
                        <a:pt x="259" y="1"/>
                        <a:pt x="258" y="1"/>
                      </a:cubicBezTo>
                      <a:cubicBezTo>
                        <a:pt x="257" y="2"/>
                        <a:pt x="257" y="2"/>
                        <a:pt x="257" y="2"/>
                      </a:cubicBezTo>
                      <a:cubicBezTo>
                        <a:pt x="257" y="2"/>
                        <a:pt x="257" y="2"/>
                        <a:pt x="257" y="2"/>
                      </a:cubicBezTo>
                      <a:cubicBezTo>
                        <a:pt x="207" y="52"/>
                        <a:pt x="134" y="61"/>
                        <a:pt x="126" y="61"/>
                      </a:cubicBezTo>
                      <a:cubicBezTo>
                        <a:pt x="124" y="61"/>
                        <a:pt x="121" y="61"/>
                        <a:pt x="118" y="61"/>
                      </a:cubicBezTo>
                      <a:cubicBezTo>
                        <a:pt x="89" y="61"/>
                        <a:pt x="60" y="72"/>
                        <a:pt x="37" y="95"/>
                      </a:cubicBezTo>
                      <a:cubicBezTo>
                        <a:pt x="11" y="121"/>
                        <a:pt x="0" y="158"/>
                        <a:pt x="5" y="193"/>
                      </a:cubicBezTo>
                      <a:cubicBezTo>
                        <a:pt x="0" y="159"/>
                        <a:pt x="11" y="122"/>
                        <a:pt x="37" y="95"/>
                      </a:cubicBezTo>
                      <a:cubicBezTo>
                        <a:pt x="60" y="73"/>
                        <a:pt x="89" y="62"/>
                        <a:pt x="118" y="62"/>
                      </a:cubicBezTo>
                      <a:cubicBezTo>
                        <a:pt x="147" y="62"/>
                        <a:pt x="176" y="73"/>
                        <a:pt x="199" y="96"/>
                      </a:cubicBezTo>
                      <a:cubicBezTo>
                        <a:pt x="219" y="116"/>
                        <a:pt x="230" y="142"/>
                        <a:pt x="232" y="169"/>
                      </a:cubicBezTo>
                      <a:cubicBezTo>
                        <a:pt x="232" y="168"/>
                        <a:pt x="232" y="168"/>
                        <a:pt x="232" y="167"/>
                      </a:cubicBezTo>
                      <a:cubicBezTo>
                        <a:pt x="232" y="161"/>
                        <a:pt x="240" y="88"/>
                        <a:pt x="290" y="37"/>
                      </a:cubicBezTo>
                      <a:cubicBezTo>
                        <a:pt x="291" y="36"/>
                        <a:pt x="291" y="36"/>
                        <a:pt x="292" y="35"/>
                      </a:cubicBezTo>
                      <a:cubicBezTo>
                        <a:pt x="293" y="35"/>
                        <a:pt x="293" y="34"/>
                        <a:pt x="293" y="34"/>
                      </a:cubicBezTo>
                      <a:cubicBezTo>
                        <a:pt x="288" y="38"/>
                        <a:pt x="283" y="40"/>
                        <a:pt x="277" y="40"/>
                      </a:cubicBezTo>
                      <a:cubicBezTo>
                        <a:pt x="271" y="40"/>
                        <a:pt x="264" y="38"/>
                        <a:pt x="260" y="33"/>
                      </a:cubicBezTo>
                      <a:cubicBezTo>
                        <a:pt x="251" y="24"/>
                        <a:pt x="250" y="10"/>
                        <a:pt x="259"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8"/>
                <p:cNvSpPr>
                  <a:spLocks noEditPoints="1"/>
                </p:cNvSpPr>
                <p:nvPr/>
              </p:nvSpPr>
              <p:spPr bwMode="auto">
                <a:xfrm rot="16200000">
                  <a:off x="8228923" y="2916129"/>
                  <a:ext cx="1196094" cy="1194345"/>
                </a:xfrm>
                <a:custGeom>
                  <a:avLst/>
                  <a:gdLst>
                    <a:gd name="T0" fmla="*/ 61 w 289"/>
                    <a:gd name="T1" fmla="*/ 106 h 289"/>
                    <a:gd name="T2" fmla="*/ 61 w 289"/>
                    <a:gd name="T3" fmla="*/ 122 h 289"/>
                    <a:gd name="T4" fmla="*/ 61 w 289"/>
                    <a:gd name="T5" fmla="*/ 122 h 289"/>
                    <a:gd name="T6" fmla="*/ 3 w 289"/>
                    <a:gd name="T7" fmla="*/ 252 h 289"/>
                    <a:gd name="T8" fmla="*/ 1 w 289"/>
                    <a:gd name="T9" fmla="*/ 254 h 289"/>
                    <a:gd name="T10" fmla="*/ 0 w 289"/>
                    <a:gd name="T11" fmla="*/ 255 h 289"/>
                    <a:gd name="T12" fmla="*/ 16 w 289"/>
                    <a:gd name="T13" fmla="*/ 248 h 289"/>
                    <a:gd name="T14" fmla="*/ 33 w 289"/>
                    <a:gd name="T15" fmla="*/ 255 h 289"/>
                    <a:gd name="T16" fmla="*/ 34 w 289"/>
                    <a:gd name="T17" fmla="*/ 289 h 289"/>
                    <a:gd name="T18" fmla="*/ 35 w 289"/>
                    <a:gd name="T19" fmla="*/ 288 h 289"/>
                    <a:gd name="T20" fmla="*/ 36 w 289"/>
                    <a:gd name="T21" fmla="*/ 287 h 289"/>
                    <a:gd name="T22" fmla="*/ 36 w 289"/>
                    <a:gd name="T23" fmla="*/ 287 h 289"/>
                    <a:gd name="T24" fmla="*/ 163 w 289"/>
                    <a:gd name="T25" fmla="*/ 228 h 289"/>
                    <a:gd name="T26" fmla="*/ 94 w 289"/>
                    <a:gd name="T27" fmla="*/ 196 h 289"/>
                    <a:gd name="T28" fmla="*/ 61 w 289"/>
                    <a:gd name="T29" fmla="*/ 107 h 289"/>
                    <a:gd name="T30" fmla="*/ 61 w 289"/>
                    <a:gd name="T31" fmla="*/ 106 h 289"/>
                    <a:gd name="T32" fmla="*/ 175 w 289"/>
                    <a:gd name="T33" fmla="*/ 0 h 289"/>
                    <a:gd name="T34" fmla="*/ 161 w 289"/>
                    <a:gd name="T35" fmla="*/ 1 h 289"/>
                    <a:gd name="T36" fmla="*/ 167 w 289"/>
                    <a:gd name="T37" fmla="*/ 1 h 289"/>
                    <a:gd name="T38" fmla="*/ 175 w 289"/>
                    <a:gd name="T39" fmla="*/ 1 h 289"/>
                    <a:gd name="T40" fmla="*/ 256 w 289"/>
                    <a:gd name="T41" fmla="*/ 34 h 289"/>
                    <a:gd name="T42" fmla="*/ 289 w 289"/>
                    <a:gd name="T43" fmla="*/ 108 h 289"/>
                    <a:gd name="T44" fmla="*/ 256 w 289"/>
                    <a:gd name="T45" fmla="*/ 33 h 289"/>
                    <a:gd name="T46" fmla="*/ 175 w 289"/>
                    <a:gd name="T4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89">
                      <a:moveTo>
                        <a:pt x="61" y="106"/>
                      </a:moveTo>
                      <a:cubicBezTo>
                        <a:pt x="61" y="111"/>
                        <a:pt x="61" y="117"/>
                        <a:pt x="61" y="122"/>
                      </a:cubicBezTo>
                      <a:cubicBezTo>
                        <a:pt x="61" y="122"/>
                        <a:pt x="61" y="122"/>
                        <a:pt x="61" y="122"/>
                      </a:cubicBezTo>
                      <a:cubicBezTo>
                        <a:pt x="61" y="122"/>
                        <a:pt x="55" y="199"/>
                        <a:pt x="3" y="252"/>
                      </a:cubicBezTo>
                      <a:cubicBezTo>
                        <a:pt x="2" y="253"/>
                        <a:pt x="2" y="253"/>
                        <a:pt x="1" y="254"/>
                      </a:cubicBezTo>
                      <a:cubicBezTo>
                        <a:pt x="0" y="254"/>
                        <a:pt x="0" y="254"/>
                        <a:pt x="0" y="255"/>
                      </a:cubicBezTo>
                      <a:cubicBezTo>
                        <a:pt x="5" y="250"/>
                        <a:pt x="10" y="248"/>
                        <a:pt x="16" y="248"/>
                      </a:cubicBezTo>
                      <a:cubicBezTo>
                        <a:pt x="22" y="248"/>
                        <a:pt x="29" y="251"/>
                        <a:pt x="33" y="255"/>
                      </a:cubicBezTo>
                      <a:cubicBezTo>
                        <a:pt x="42" y="265"/>
                        <a:pt x="43" y="279"/>
                        <a:pt x="34" y="289"/>
                      </a:cubicBezTo>
                      <a:cubicBezTo>
                        <a:pt x="34" y="288"/>
                        <a:pt x="35" y="288"/>
                        <a:pt x="35" y="288"/>
                      </a:cubicBezTo>
                      <a:cubicBezTo>
                        <a:pt x="36" y="287"/>
                        <a:pt x="36" y="287"/>
                        <a:pt x="36" y="287"/>
                      </a:cubicBezTo>
                      <a:cubicBezTo>
                        <a:pt x="36" y="287"/>
                        <a:pt x="36" y="287"/>
                        <a:pt x="36" y="287"/>
                      </a:cubicBezTo>
                      <a:cubicBezTo>
                        <a:pt x="82" y="241"/>
                        <a:pt x="146" y="230"/>
                        <a:pt x="163" y="228"/>
                      </a:cubicBezTo>
                      <a:cubicBezTo>
                        <a:pt x="138" y="226"/>
                        <a:pt x="113" y="215"/>
                        <a:pt x="94" y="196"/>
                      </a:cubicBezTo>
                      <a:cubicBezTo>
                        <a:pt x="70" y="171"/>
                        <a:pt x="59" y="139"/>
                        <a:pt x="61" y="107"/>
                      </a:cubicBezTo>
                      <a:cubicBezTo>
                        <a:pt x="61" y="107"/>
                        <a:pt x="61" y="106"/>
                        <a:pt x="61" y="106"/>
                      </a:cubicBezTo>
                      <a:moveTo>
                        <a:pt x="175" y="0"/>
                      </a:moveTo>
                      <a:cubicBezTo>
                        <a:pt x="170" y="0"/>
                        <a:pt x="166" y="0"/>
                        <a:pt x="161" y="1"/>
                      </a:cubicBezTo>
                      <a:cubicBezTo>
                        <a:pt x="164" y="1"/>
                        <a:pt x="166" y="1"/>
                        <a:pt x="167" y="1"/>
                      </a:cubicBezTo>
                      <a:cubicBezTo>
                        <a:pt x="170" y="1"/>
                        <a:pt x="172" y="1"/>
                        <a:pt x="175" y="1"/>
                      </a:cubicBezTo>
                      <a:cubicBezTo>
                        <a:pt x="204" y="1"/>
                        <a:pt x="233" y="12"/>
                        <a:pt x="256" y="34"/>
                      </a:cubicBezTo>
                      <a:cubicBezTo>
                        <a:pt x="276" y="55"/>
                        <a:pt x="287" y="81"/>
                        <a:pt x="289" y="108"/>
                      </a:cubicBezTo>
                      <a:cubicBezTo>
                        <a:pt x="287" y="80"/>
                        <a:pt x="276" y="54"/>
                        <a:pt x="256" y="33"/>
                      </a:cubicBezTo>
                      <a:cubicBezTo>
                        <a:pt x="233" y="11"/>
                        <a:pt x="204" y="0"/>
                        <a:pt x="175" y="0"/>
                      </a:cubicBezTo>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31"/>
                <p:cNvSpPr>
                  <a:spLocks/>
                </p:cNvSpPr>
                <p:nvPr/>
              </p:nvSpPr>
              <p:spPr bwMode="auto">
                <a:xfrm rot="16200000">
                  <a:off x="9244028" y="3943476"/>
                  <a:ext cx="215088" cy="194103"/>
                </a:xfrm>
                <a:custGeom>
                  <a:avLst/>
                  <a:gdLst>
                    <a:gd name="T0" fmla="*/ 25 w 52"/>
                    <a:gd name="T1" fmla="*/ 0 h 47"/>
                    <a:gd name="T2" fmla="*/ 9 w 52"/>
                    <a:gd name="T3" fmla="*/ 7 h 47"/>
                    <a:gd name="T4" fmla="*/ 10 w 52"/>
                    <a:gd name="T5" fmla="*/ 40 h 47"/>
                    <a:gd name="T6" fmla="*/ 27 w 52"/>
                    <a:gd name="T7" fmla="*/ 47 h 47"/>
                    <a:gd name="T8" fmla="*/ 43 w 52"/>
                    <a:gd name="T9" fmla="*/ 41 h 47"/>
                    <a:gd name="T10" fmla="*/ 42 w 52"/>
                    <a:gd name="T11" fmla="*/ 7 h 47"/>
                    <a:gd name="T12" fmla="*/ 25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5" y="0"/>
                      </a:moveTo>
                      <a:cubicBezTo>
                        <a:pt x="19" y="0"/>
                        <a:pt x="14" y="2"/>
                        <a:pt x="9" y="7"/>
                      </a:cubicBezTo>
                      <a:cubicBezTo>
                        <a:pt x="0" y="16"/>
                        <a:pt x="1" y="31"/>
                        <a:pt x="10" y="40"/>
                      </a:cubicBezTo>
                      <a:cubicBezTo>
                        <a:pt x="14" y="45"/>
                        <a:pt x="21" y="47"/>
                        <a:pt x="27" y="47"/>
                      </a:cubicBezTo>
                      <a:cubicBezTo>
                        <a:pt x="33" y="47"/>
                        <a:pt x="38" y="45"/>
                        <a:pt x="43" y="41"/>
                      </a:cubicBezTo>
                      <a:cubicBezTo>
                        <a:pt x="52" y="31"/>
                        <a:pt x="51" y="17"/>
                        <a:pt x="42" y="7"/>
                      </a:cubicBezTo>
                      <a:cubicBezTo>
                        <a:pt x="38" y="3"/>
                        <a:pt x="31" y="0"/>
                        <a:pt x="25" y="0"/>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33"/>
              <p:cNvGrpSpPr/>
              <p:nvPr/>
            </p:nvGrpSpPr>
            <p:grpSpPr>
              <a:xfrm>
                <a:off x="755595" y="3993539"/>
                <a:ext cx="942536" cy="960023"/>
                <a:chOff x="1715715" y="4214519"/>
                <a:chExt cx="942536" cy="960023"/>
              </a:xfrm>
            </p:grpSpPr>
            <p:sp>
              <p:nvSpPr>
                <p:cNvPr id="107"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36"/>
              <p:cNvGrpSpPr/>
              <p:nvPr/>
            </p:nvGrpSpPr>
            <p:grpSpPr>
              <a:xfrm>
                <a:off x="2056878" y="2690777"/>
                <a:ext cx="942536" cy="954777"/>
                <a:chOff x="3016998" y="2911757"/>
                <a:chExt cx="942536" cy="954777"/>
              </a:xfrm>
            </p:grpSpPr>
            <p:sp>
              <p:nvSpPr>
                <p:cNvPr id="105"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39"/>
              <p:cNvGrpSpPr/>
              <p:nvPr/>
            </p:nvGrpSpPr>
            <p:grpSpPr>
              <a:xfrm>
                <a:off x="3356143" y="3993540"/>
                <a:ext cx="942536" cy="960023"/>
                <a:chOff x="4316263" y="4214520"/>
                <a:chExt cx="942536" cy="960023"/>
              </a:xfrm>
            </p:grpSpPr>
            <p:sp>
              <p:nvSpPr>
                <p:cNvPr id="103" name="Freeform 15"/>
                <p:cNvSpPr>
                  <a:spLocks/>
                </p:cNvSpPr>
                <p:nvPr/>
              </p:nvSpPr>
              <p:spPr bwMode="auto">
                <a:xfrm rot="16200000">
                  <a:off x="4307519" y="4223264"/>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p:cNvSpPr>
                <p:nvPr/>
              </p:nvSpPr>
              <p:spPr bwMode="auto">
                <a:xfrm rot="16200000">
                  <a:off x="4530476"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42"/>
              <p:cNvGrpSpPr/>
              <p:nvPr/>
            </p:nvGrpSpPr>
            <p:grpSpPr>
              <a:xfrm>
                <a:off x="4658906" y="2690777"/>
                <a:ext cx="942536" cy="954777"/>
                <a:chOff x="5619026" y="2911757"/>
                <a:chExt cx="942536" cy="954777"/>
              </a:xfrm>
            </p:grpSpPr>
            <p:sp>
              <p:nvSpPr>
                <p:cNvPr id="101" name="Freeform 20"/>
                <p:cNvSpPr>
                  <a:spLocks/>
                </p:cNvSpPr>
                <p:nvPr/>
              </p:nvSpPr>
              <p:spPr bwMode="auto">
                <a:xfrm rot="16200000">
                  <a:off x="5612905"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1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6"/>
                        <a:pt x="2" y="106"/>
                        <a:pt x="2" y="106"/>
                      </a:cubicBezTo>
                      <a:cubicBezTo>
                        <a:pt x="0" y="138"/>
                        <a:pt x="11" y="171"/>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2"/>
                        <a:pt x="145" y="1"/>
                        <a:pt x="116" y="1"/>
                      </a:cubicBezTo>
                      <a:cubicBezTo>
                        <a:pt x="113" y="1"/>
                        <a:pt x="111" y="1"/>
                        <a:pt x="108" y="1"/>
                      </a:cubicBezTo>
                      <a:cubicBezTo>
                        <a:pt x="107" y="1"/>
                        <a:pt x="105" y="1"/>
                        <a:pt x="102"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
                <p:cNvSpPr>
                  <a:spLocks/>
                </p:cNvSpPr>
                <p:nvPr/>
              </p:nvSpPr>
              <p:spPr bwMode="auto">
                <a:xfrm rot="16200000">
                  <a:off x="5835861" y="3116352"/>
                  <a:ext cx="505368" cy="515860"/>
                </a:xfrm>
                <a:custGeom>
                  <a:avLst/>
                  <a:gdLst>
                    <a:gd name="T0" fmla="*/ 0 w 122"/>
                    <a:gd name="T1" fmla="*/ 64 h 125"/>
                    <a:gd name="T2" fmla="*/ 0 w 122"/>
                    <a:gd name="T3" fmla="*/ 67 h 125"/>
                    <a:gd name="T4" fmla="*/ 1 w 122"/>
                    <a:gd name="T5" fmla="*/ 76 h 125"/>
                    <a:gd name="T6" fmla="*/ 15 w 122"/>
                    <a:gd name="T7" fmla="*/ 104 h 125"/>
                    <a:gd name="T8" fmla="*/ 55 w 122"/>
                    <a:gd name="T9" fmla="*/ 124 h 125"/>
                    <a:gd name="T10" fmla="*/ 80 w 122"/>
                    <a:gd name="T11" fmla="*/ 122 h 125"/>
                    <a:gd name="T12" fmla="*/ 103 w 122"/>
                    <a:gd name="T13" fmla="*/ 108 h 125"/>
                    <a:gd name="T14" fmla="*/ 121 w 122"/>
                    <a:gd name="T15" fmla="*/ 61 h 125"/>
                    <a:gd name="T16" fmla="*/ 103 w 122"/>
                    <a:gd name="T17" fmla="*/ 21 h 125"/>
                    <a:gd name="T18" fmla="*/ 89 w 122"/>
                    <a:gd name="T19" fmla="*/ 10 h 125"/>
                    <a:gd name="T20" fmla="*/ 86 w 122"/>
                    <a:gd name="T21" fmla="*/ 9 h 125"/>
                    <a:gd name="T22" fmla="*/ 85 w 122"/>
                    <a:gd name="T23" fmla="*/ 8 h 125"/>
                    <a:gd name="T24" fmla="*/ 88 w 122"/>
                    <a:gd name="T25" fmla="*/ 0 h 125"/>
                    <a:gd name="T26" fmla="*/ 61 w 122"/>
                    <a:gd name="T27" fmla="*/ 8 h 125"/>
                    <a:gd name="T28" fmla="*/ 78 w 122"/>
                    <a:gd name="T29" fmla="*/ 25 h 125"/>
                    <a:gd name="T30" fmla="*/ 81 w 122"/>
                    <a:gd name="T31" fmla="*/ 17 h 125"/>
                    <a:gd name="T32" fmla="*/ 82 w 122"/>
                    <a:gd name="T33" fmla="*/ 17 h 125"/>
                    <a:gd name="T34" fmla="*/ 84 w 122"/>
                    <a:gd name="T35" fmla="*/ 19 h 125"/>
                    <a:gd name="T36" fmla="*/ 97 w 122"/>
                    <a:gd name="T37" fmla="*/ 28 h 125"/>
                    <a:gd name="T38" fmla="*/ 112 w 122"/>
                    <a:gd name="T39" fmla="*/ 62 h 125"/>
                    <a:gd name="T40" fmla="*/ 96 w 122"/>
                    <a:gd name="T41" fmla="*/ 101 h 125"/>
                    <a:gd name="T42" fmla="*/ 56 w 122"/>
                    <a:gd name="T43" fmla="*/ 115 h 125"/>
                    <a:gd name="T44" fmla="*/ 23 w 122"/>
                    <a:gd name="T45" fmla="*/ 98 h 125"/>
                    <a:gd name="T46" fmla="*/ 11 w 122"/>
                    <a:gd name="T47" fmla="*/ 74 h 125"/>
                    <a:gd name="T48" fmla="*/ 10 w 122"/>
                    <a:gd name="T49" fmla="*/ 67 h 125"/>
                    <a:gd name="T50" fmla="*/ 10 w 122"/>
                    <a:gd name="T51" fmla="*/ 64 h 125"/>
                    <a:gd name="T52" fmla="*/ 0 w 122"/>
                    <a:gd name="T53"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5">
                      <a:moveTo>
                        <a:pt x="0" y="64"/>
                      </a:moveTo>
                      <a:cubicBezTo>
                        <a:pt x="0" y="64"/>
                        <a:pt x="0" y="65"/>
                        <a:pt x="0" y="67"/>
                      </a:cubicBezTo>
                      <a:cubicBezTo>
                        <a:pt x="0" y="69"/>
                        <a:pt x="1" y="72"/>
                        <a:pt x="1" y="76"/>
                      </a:cubicBezTo>
                      <a:cubicBezTo>
                        <a:pt x="3" y="84"/>
                        <a:pt x="7" y="94"/>
                        <a:pt x="15" y="104"/>
                      </a:cubicBezTo>
                      <a:cubicBezTo>
                        <a:pt x="24" y="114"/>
                        <a:pt x="38" y="123"/>
                        <a:pt x="55" y="124"/>
                      </a:cubicBezTo>
                      <a:cubicBezTo>
                        <a:pt x="63" y="125"/>
                        <a:pt x="72" y="124"/>
                        <a:pt x="80" y="122"/>
                      </a:cubicBezTo>
                      <a:cubicBezTo>
                        <a:pt x="88" y="119"/>
                        <a:pt x="96" y="114"/>
                        <a:pt x="103" y="108"/>
                      </a:cubicBezTo>
                      <a:cubicBezTo>
                        <a:pt x="116" y="96"/>
                        <a:pt x="122" y="78"/>
                        <a:pt x="121" y="61"/>
                      </a:cubicBezTo>
                      <a:cubicBezTo>
                        <a:pt x="121" y="45"/>
                        <a:pt x="113" y="30"/>
                        <a:pt x="103" y="21"/>
                      </a:cubicBezTo>
                      <a:cubicBezTo>
                        <a:pt x="99" y="16"/>
                        <a:pt x="94" y="13"/>
                        <a:pt x="89" y="10"/>
                      </a:cubicBezTo>
                      <a:cubicBezTo>
                        <a:pt x="88" y="10"/>
                        <a:pt x="87" y="9"/>
                        <a:pt x="86" y="9"/>
                      </a:cubicBezTo>
                      <a:cubicBezTo>
                        <a:pt x="85" y="8"/>
                        <a:pt x="85" y="8"/>
                        <a:pt x="85" y="8"/>
                      </a:cubicBezTo>
                      <a:cubicBezTo>
                        <a:pt x="88" y="0"/>
                        <a:pt x="88" y="0"/>
                        <a:pt x="88" y="0"/>
                      </a:cubicBezTo>
                      <a:cubicBezTo>
                        <a:pt x="78" y="1"/>
                        <a:pt x="68" y="4"/>
                        <a:pt x="61" y="8"/>
                      </a:cubicBezTo>
                      <a:cubicBezTo>
                        <a:pt x="68" y="12"/>
                        <a:pt x="74" y="18"/>
                        <a:pt x="78" y="25"/>
                      </a:cubicBezTo>
                      <a:cubicBezTo>
                        <a:pt x="81" y="17"/>
                        <a:pt x="81" y="17"/>
                        <a:pt x="81" y="17"/>
                      </a:cubicBezTo>
                      <a:cubicBezTo>
                        <a:pt x="81" y="17"/>
                        <a:pt x="81" y="17"/>
                        <a:pt x="82" y="17"/>
                      </a:cubicBezTo>
                      <a:cubicBezTo>
                        <a:pt x="83" y="18"/>
                        <a:pt x="83" y="18"/>
                        <a:pt x="84" y="19"/>
                      </a:cubicBezTo>
                      <a:cubicBezTo>
                        <a:pt x="88" y="21"/>
                        <a:pt x="93" y="24"/>
                        <a:pt x="97" y="28"/>
                      </a:cubicBezTo>
                      <a:cubicBezTo>
                        <a:pt x="105" y="35"/>
                        <a:pt x="111" y="48"/>
                        <a:pt x="112" y="62"/>
                      </a:cubicBezTo>
                      <a:cubicBezTo>
                        <a:pt x="113" y="76"/>
                        <a:pt x="107" y="91"/>
                        <a:pt x="96" y="101"/>
                      </a:cubicBezTo>
                      <a:cubicBezTo>
                        <a:pt x="85" y="111"/>
                        <a:pt x="70" y="116"/>
                        <a:pt x="56" y="115"/>
                      </a:cubicBezTo>
                      <a:cubicBezTo>
                        <a:pt x="42" y="114"/>
                        <a:pt x="30" y="106"/>
                        <a:pt x="23" y="98"/>
                      </a:cubicBezTo>
                      <a:cubicBezTo>
                        <a:pt x="15" y="90"/>
                        <a:pt x="12" y="81"/>
                        <a:pt x="11" y="74"/>
                      </a:cubicBezTo>
                      <a:cubicBezTo>
                        <a:pt x="10" y="71"/>
                        <a:pt x="10" y="68"/>
                        <a:pt x="10" y="67"/>
                      </a:cubicBezTo>
                      <a:cubicBezTo>
                        <a:pt x="10" y="65"/>
                        <a:pt x="10" y="64"/>
                        <a:pt x="10"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5"/>
              <p:cNvGrpSpPr/>
              <p:nvPr/>
            </p:nvGrpSpPr>
            <p:grpSpPr>
              <a:xfrm>
                <a:off x="5965166" y="3997038"/>
                <a:ext cx="939039" cy="963521"/>
                <a:chOff x="6925286" y="4218018"/>
                <a:chExt cx="939039" cy="963521"/>
              </a:xfrm>
            </p:grpSpPr>
            <p:sp>
              <p:nvSpPr>
                <p:cNvPr id="99" name="Freeform 24"/>
                <p:cNvSpPr>
                  <a:spLocks/>
                </p:cNvSpPr>
                <p:nvPr/>
              </p:nvSpPr>
              <p:spPr bwMode="auto">
                <a:xfrm rot="16200000">
                  <a:off x="6913045" y="4230259"/>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
                <p:cNvSpPr>
                  <a:spLocks/>
                </p:cNvSpPr>
                <p:nvPr/>
              </p:nvSpPr>
              <p:spPr bwMode="auto">
                <a:xfrm rot="16200000">
                  <a:off x="7126384"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48"/>
              <p:cNvGrpSpPr/>
              <p:nvPr/>
            </p:nvGrpSpPr>
            <p:grpSpPr>
              <a:xfrm>
                <a:off x="7273175" y="2690777"/>
                <a:ext cx="939039" cy="954777"/>
                <a:chOff x="8233295" y="2911757"/>
                <a:chExt cx="939039" cy="954777"/>
              </a:xfrm>
            </p:grpSpPr>
            <p:sp>
              <p:nvSpPr>
                <p:cNvPr id="97" name="Freeform 29"/>
                <p:cNvSpPr>
                  <a:spLocks/>
                </p:cNvSpPr>
                <p:nvPr/>
              </p:nvSpPr>
              <p:spPr bwMode="auto">
                <a:xfrm rot="16200000">
                  <a:off x="8225426" y="2919626"/>
                  <a:ext cx="954777" cy="939039"/>
                </a:xfrm>
                <a:custGeom>
                  <a:avLst/>
                  <a:gdLst>
                    <a:gd name="T0" fmla="*/ 102 w 231"/>
                    <a:gd name="T1" fmla="*/ 0 h 227"/>
                    <a:gd name="T2" fmla="*/ 35 w 231"/>
                    <a:gd name="T3" fmla="*/ 32 h 227"/>
                    <a:gd name="T4" fmla="*/ 2 w 231"/>
                    <a:gd name="T5" fmla="*/ 105 h 227"/>
                    <a:gd name="T6" fmla="*/ 2 w 231"/>
                    <a:gd name="T7" fmla="*/ 106 h 227"/>
                    <a:gd name="T8" fmla="*/ 35 w 231"/>
                    <a:gd name="T9" fmla="*/ 195 h 227"/>
                    <a:gd name="T10" fmla="*/ 104 w 231"/>
                    <a:gd name="T11" fmla="*/ 227 h 227"/>
                    <a:gd name="T12" fmla="*/ 108 w 231"/>
                    <a:gd name="T13" fmla="*/ 227 h 227"/>
                    <a:gd name="T14" fmla="*/ 108 w 231"/>
                    <a:gd name="T15" fmla="*/ 227 h 227"/>
                    <a:gd name="T16" fmla="*/ 111 w 231"/>
                    <a:gd name="T17" fmla="*/ 227 h 227"/>
                    <a:gd name="T18" fmla="*/ 196 w 231"/>
                    <a:gd name="T19" fmla="*/ 193 h 227"/>
                    <a:gd name="T20" fmla="*/ 230 w 231"/>
                    <a:gd name="T21" fmla="*/ 107 h 227"/>
                    <a:gd name="T22" fmla="*/ 197 w 231"/>
                    <a:gd name="T23" fmla="*/ 33 h 227"/>
                    <a:gd name="T24" fmla="*/ 116 w 231"/>
                    <a:gd name="T25" fmla="*/ 0 h 227"/>
                    <a:gd name="T26" fmla="*/ 108 w 231"/>
                    <a:gd name="T27" fmla="*/ 0 h 227"/>
                    <a:gd name="T28" fmla="*/ 102 w 231"/>
                    <a:gd name="T2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7">
                      <a:moveTo>
                        <a:pt x="102" y="0"/>
                      </a:moveTo>
                      <a:cubicBezTo>
                        <a:pt x="78" y="3"/>
                        <a:pt x="54" y="14"/>
                        <a:pt x="35" y="32"/>
                      </a:cubicBezTo>
                      <a:cubicBezTo>
                        <a:pt x="15" y="53"/>
                        <a:pt x="5" y="78"/>
                        <a:pt x="2" y="105"/>
                      </a:cubicBezTo>
                      <a:cubicBezTo>
                        <a:pt x="2" y="105"/>
                        <a:pt x="2" y="106"/>
                        <a:pt x="2" y="106"/>
                      </a:cubicBezTo>
                      <a:cubicBezTo>
                        <a:pt x="0" y="138"/>
                        <a:pt x="11" y="170"/>
                        <a:pt x="35" y="195"/>
                      </a:cubicBezTo>
                      <a:cubicBezTo>
                        <a:pt x="54" y="214"/>
                        <a:pt x="79" y="225"/>
                        <a:pt x="104" y="227"/>
                      </a:cubicBezTo>
                      <a:cubicBezTo>
                        <a:pt x="106" y="227"/>
                        <a:pt x="108" y="227"/>
                        <a:pt x="108" y="227"/>
                      </a:cubicBezTo>
                      <a:cubicBezTo>
                        <a:pt x="108" y="227"/>
                        <a:pt x="108" y="227"/>
                        <a:pt x="108" y="227"/>
                      </a:cubicBezTo>
                      <a:cubicBezTo>
                        <a:pt x="109" y="227"/>
                        <a:pt x="110" y="227"/>
                        <a:pt x="111" y="227"/>
                      </a:cubicBezTo>
                      <a:cubicBezTo>
                        <a:pt x="143" y="227"/>
                        <a:pt x="173" y="217"/>
                        <a:pt x="196" y="193"/>
                      </a:cubicBezTo>
                      <a:cubicBezTo>
                        <a:pt x="220" y="170"/>
                        <a:pt x="231" y="138"/>
                        <a:pt x="230" y="107"/>
                      </a:cubicBezTo>
                      <a:cubicBezTo>
                        <a:pt x="228" y="80"/>
                        <a:pt x="217" y="54"/>
                        <a:pt x="197" y="33"/>
                      </a:cubicBezTo>
                      <a:cubicBezTo>
                        <a:pt x="174" y="11"/>
                        <a:pt x="145" y="0"/>
                        <a:pt x="116" y="0"/>
                      </a:cubicBezTo>
                      <a:cubicBezTo>
                        <a:pt x="113" y="0"/>
                        <a:pt x="111" y="0"/>
                        <a:pt x="108" y="0"/>
                      </a:cubicBezTo>
                      <a:cubicBezTo>
                        <a:pt x="107" y="0"/>
                        <a:pt x="105" y="0"/>
                        <a:pt x="102"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7"/>
                <p:cNvSpPr>
                  <a:spLocks/>
                </p:cNvSpPr>
                <p:nvPr/>
              </p:nvSpPr>
              <p:spPr bwMode="auto">
                <a:xfrm rot="16200000">
                  <a:off x="8395922"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51"/>
              <p:cNvGrpSpPr/>
              <p:nvPr/>
            </p:nvGrpSpPr>
            <p:grpSpPr>
              <a:xfrm>
                <a:off x="8577126" y="3997037"/>
                <a:ext cx="939039" cy="963521"/>
                <a:chOff x="9537246" y="4218017"/>
                <a:chExt cx="939039" cy="963521"/>
              </a:xfrm>
            </p:grpSpPr>
            <p:sp>
              <p:nvSpPr>
                <p:cNvPr id="95" name="Freeform 24"/>
                <p:cNvSpPr>
                  <a:spLocks/>
                </p:cNvSpPr>
                <p:nvPr/>
              </p:nvSpPr>
              <p:spPr bwMode="auto">
                <a:xfrm rot="16200000">
                  <a:off x="9525005" y="4230258"/>
                  <a:ext cx="963521" cy="939039"/>
                </a:xfrm>
                <a:custGeom>
                  <a:avLst/>
                  <a:gdLst>
                    <a:gd name="T0" fmla="*/ 118 w 233"/>
                    <a:gd name="T1" fmla="*/ 0 h 227"/>
                    <a:gd name="T2" fmla="*/ 37 w 233"/>
                    <a:gd name="T3" fmla="*/ 33 h 227"/>
                    <a:gd name="T4" fmla="*/ 5 w 233"/>
                    <a:gd name="T5" fmla="*/ 131 h 227"/>
                    <a:gd name="T6" fmla="*/ 37 w 233"/>
                    <a:gd name="T7" fmla="*/ 194 h 227"/>
                    <a:gd name="T8" fmla="*/ 118 w 233"/>
                    <a:gd name="T9" fmla="*/ 227 h 227"/>
                    <a:gd name="T10" fmla="*/ 199 w 233"/>
                    <a:gd name="T11" fmla="*/ 194 h 227"/>
                    <a:gd name="T12" fmla="*/ 232 w 233"/>
                    <a:gd name="T13" fmla="*/ 107 h 227"/>
                    <a:gd name="T14" fmla="*/ 199 w 233"/>
                    <a:gd name="T15" fmla="*/ 34 h 227"/>
                    <a:gd name="T16" fmla="*/ 118 w 233"/>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27">
                      <a:moveTo>
                        <a:pt x="118" y="0"/>
                      </a:moveTo>
                      <a:cubicBezTo>
                        <a:pt x="89" y="0"/>
                        <a:pt x="60" y="11"/>
                        <a:pt x="37" y="33"/>
                      </a:cubicBezTo>
                      <a:cubicBezTo>
                        <a:pt x="11" y="60"/>
                        <a:pt x="0" y="97"/>
                        <a:pt x="5" y="131"/>
                      </a:cubicBezTo>
                      <a:cubicBezTo>
                        <a:pt x="9" y="154"/>
                        <a:pt x="20" y="176"/>
                        <a:pt x="37" y="194"/>
                      </a:cubicBezTo>
                      <a:cubicBezTo>
                        <a:pt x="60" y="216"/>
                        <a:pt x="89" y="227"/>
                        <a:pt x="118" y="227"/>
                      </a:cubicBezTo>
                      <a:cubicBezTo>
                        <a:pt x="147" y="227"/>
                        <a:pt x="176" y="216"/>
                        <a:pt x="199" y="194"/>
                      </a:cubicBezTo>
                      <a:cubicBezTo>
                        <a:pt x="222" y="170"/>
                        <a:pt x="233" y="138"/>
                        <a:pt x="232" y="107"/>
                      </a:cubicBezTo>
                      <a:cubicBezTo>
                        <a:pt x="230" y="80"/>
                        <a:pt x="219" y="54"/>
                        <a:pt x="199" y="34"/>
                      </a:cubicBezTo>
                      <a:cubicBezTo>
                        <a:pt x="176" y="11"/>
                        <a:pt x="147" y="0"/>
                        <a:pt x="11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38"/>
                <p:cNvSpPr>
                  <a:spLocks/>
                </p:cNvSpPr>
                <p:nvPr/>
              </p:nvSpPr>
              <p:spPr bwMode="auto">
                <a:xfrm rot="16200000">
                  <a:off x="9759013" y="4449717"/>
                  <a:ext cx="517608" cy="508865"/>
                </a:xfrm>
                <a:custGeom>
                  <a:avLst/>
                  <a:gdLst>
                    <a:gd name="T0" fmla="*/ 63 w 125"/>
                    <a:gd name="T1" fmla="*/ 10 h 123"/>
                    <a:gd name="T2" fmla="*/ 66 w 125"/>
                    <a:gd name="T3" fmla="*/ 10 h 123"/>
                    <a:gd name="T4" fmla="*/ 74 w 125"/>
                    <a:gd name="T5" fmla="*/ 11 h 123"/>
                    <a:gd name="T6" fmla="*/ 98 w 125"/>
                    <a:gd name="T7" fmla="*/ 23 h 123"/>
                    <a:gd name="T8" fmla="*/ 115 w 125"/>
                    <a:gd name="T9" fmla="*/ 56 h 123"/>
                    <a:gd name="T10" fmla="*/ 101 w 125"/>
                    <a:gd name="T11" fmla="*/ 96 h 123"/>
                    <a:gd name="T12" fmla="*/ 61 w 125"/>
                    <a:gd name="T13" fmla="*/ 112 h 123"/>
                    <a:gd name="T14" fmla="*/ 27 w 125"/>
                    <a:gd name="T15" fmla="*/ 97 h 123"/>
                    <a:gd name="T16" fmla="*/ 18 w 125"/>
                    <a:gd name="T17" fmla="*/ 85 h 123"/>
                    <a:gd name="T18" fmla="*/ 17 w 125"/>
                    <a:gd name="T19" fmla="*/ 82 h 123"/>
                    <a:gd name="T20" fmla="*/ 17 w 125"/>
                    <a:gd name="T21" fmla="*/ 81 h 123"/>
                    <a:gd name="T22" fmla="*/ 24 w 125"/>
                    <a:gd name="T23" fmla="*/ 78 h 123"/>
                    <a:gd name="T24" fmla="*/ 8 w 125"/>
                    <a:gd name="T25" fmla="*/ 61 h 123"/>
                    <a:gd name="T26" fmla="*/ 0 w 125"/>
                    <a:gd name="T27" fmla="*/ 88 h 123"/>
                    <a:gd name="T28" fmla="*/ 8 w 125"/>
                    <a:gd name="T29" fmla="*/ 85 h 123"/>
                    <a:gd name="T30" fmla="*/ 8 w 125"/>
                    <a:gd name="T31" fmla="*/ 86 h 123"/>
                    <a:gd name="T32" fmla="*/ 10 w 125"/>
                    <a:gd name="T33" fmla="*/ 89 h 123"/>
                    <a:gd name="T34" fmla="*/ 21 w 125"/>
                    <a:gd name="T35" fmla="*/ 104 h 123"/>
                    <a:gd name="T36" fmla="*/ 61 w 125"/>
                    <a:gd name="T37" fmla="*/ 122 h 123"/>
                    <a:gd name="T38" fmla="*/ 108 w 125"/>
                    <a:gd name="T39" fmla="*/ 103 h 123"/>
                    <a:gd name="T40" fmla="*/ 121 w 125"/>
                    <a:gd name="T41" fmla="*/ 80 h 123"/>
                    <a:gd name="T42" fmla="*/ 124 w 125"/>
                    <a:gd name="T43" fmla="*/ 55 h 123"/>
                    <a:gd name="T44" fmla="*/ 104 w 125"/>
                    <a:gd name="T45" fmla="*/ 16 h 123"/>
                    <a:gd name="T46" fmla="*/ 76 w 125"/>
                    <a:gd name="T47" fmla="*/ 1 h 123"/>
                    <a:gd name="T48" fmla="*/ 67 w 125"/>
                    <a:gd name="T49" fmla="*/ 0 h 123"/>
                    <a:gd name="T50" fmla="*/ 63 w 125"/>
                    <a:gd name="T51" fmla="*/ 0 h 123"/>
                    <a:gd name="T52" fmla="*/ 63 w 125"/>
                    <a:gd name="T53"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23">
                      <a:moveTo>
                        <a:pt x="63" y="10"/>
                      </a:moveTo>
                      <a:cubicBezTo>
                        <a:pt x="63" y="10"/>
                        <a:pt x="64" y="10"/>
                        <a:pt x="66" y="10"/>
                      </a:cubicBezTo>
                      <a:cubicBezTo>
                        <a:pt x="68" y="10"/>
                        <a:pt x="71" y="10"/>
                        <a:pt x="74" y="11"/>
                      </a:cubicBezTo>
                      <a:cubicBezTo>
                        <a:pt x="80" y="12"/>
                        <a:pt x="89" y="15"/>
                        <a:pt x="98" y="23"/>
                      </a:cubicBezTo>
                      <a:cubicBezTo>
                        <a:pt x="106" y="30"/>
                        <a:pt x="113" y="42"/>
                        <a:pt x="115" y="56"/>
                      </a:cubicBezTo>
                      <a:cubicBezTo>
                        <a:pt x="116" y="70"/>
                        <a:pt x="111" y="85"/>
                        <a:pt x="101" y="96"/>
                      </a:cubicBezTo>
                      <a:cubicBezTo>
                        <a:pt x="91" y="107"/>
                        <a:pt x="75" y="113"/>
                        <a:pt x="61" y="112"/>
                      </a:cubicBezTo>
                      <a:cubicBezTo>
                        <a:pt x="47" y="112"/>
                        <a:pt x="35" y="105"/>
                        <a:pt x="27" y="97"/>
                      </a:cubicBezTo>
                      <a:cubicBezTo>
                        <a:pt x="23" y="93"/>
                        <a:pt x="21" y="89"/>
                        <a:pt x="18" y="85"/>
                      </a:cubicBezTo>
                      <a:cubicBezTo>
                        <a:pt x="18" y="84"/>
                        <a:pt x="17" y="83"/>
                        <a:pt x="17" y="82"/>
                      </a:cubicBezTo>
                      <a:cubicBezTo>
                        <a:pt x="17" y="82"/>
                        <a:pt x="17" y="81"/>
                        <a:pt x="17" y="81"/>
                      </a:cubicBezTo>
                      <a:cubicBezTo>
                        <a:pt x="24" y="78"/>
                        <a:pt x="24" y="78"/>
                        <a:pt x="24" y="78"/>
                      </a:cubicBezTo>
                      <a:cubicBezTo>
                        <a:pt x="18" y="74"/>
                        <a:pt x="12" y="69"/>
                        <a:pt x="8" y="61"/>
                      </a:cubicBezTo>
                      <a:cubicBezTo>
                        <a:pt x="3" y="69"/>
                        <a:pt x="1" y="78"/>
                        <a:pt x="0" y="88"/>
                      </a:cubicBezTo>
                      <a:cubicBezTo>
                        <a:pt x="8" y="85"/>
                        <a:pt x="8" y="85"/>
                        <a:pt x="8" y="85"/>
                      </a:cubicBezTo>
                      <a:cubicBezTo>
                        <a:pt x="8" y="85"/>
                        <a:pt x="8" y="85"/>
                        <a:pt x="8" y="86"/>
                      </a:cubicBezTo>
                      <a:cubicBezTo>
                        <a:pt x="9" y="87"/>
                        <a:pt x="9" y="88"/>
                        <a:pt x="10" y="89"/>
                      </a:cubicBezTo>
                      <a:cubicBezTo>
                        <a:pt x="12" y="94"/>
                        <a:pt x="16" y="99"/>
                        <a:pt x="21" y="104"/>
                      </a:cubicBezTo>
                      <a:cubicBezTo>
                        <a:pt x="30" y="113"/>
                        <a:pt x="44" y="121"/>
                        <a:pt x="61" y="122"/>
                      </a:cubicBezTo>
                      <a:cubicBezTo>
                        <a:pt x="78" y="123"/>
                        <a:pt x="96" y="116"/>
                        <a:pt x="108" y="103"/>
                      </a:cubicBezTo>
                      <a:cubicBezTo>
                        <a:pt x="114" y="96"/>
                        <a:pt x="119" y="89"/>
                        <a:pt x="121" y="80"/>
                      </a:cubicBezTo>
                      <a:cubicBezTo>
                        <a:pt x="124" y="72"/>
                        <a:pt x="125" y="63"/>
                        <a:pt x="124" y="55"/>
                      </a:cubicBezTo>
                      <a:cubicBezTo>
                        <a:pt x="123" y="39"/>
                        <a:pt x="114" y="24"/>
                        <a:pt x="104" y="16"/>
                      </a:cubicBezTo>
                      <a:cubicBezTo>
                        <a:pt x="94" y="7"/>
                        <a:pt x="83" y="3"/>
                        <a:pt x="76" y="1"/>
                      </a:cubicBezTo>
                      <a:cubicBezTo>
                        <a:pt x="72" y="1"/>
                        <a:pt x="69" y="0"/>
                        <a:pt x="67" y="0"/>
                      </a:cubicBezTo>
                      <a:cubicBezTo>
                        <a:pt x="64" y="0"/>
                        <a:pt x="63" y="0"/>
                        <a:pt x="63" y="0"/>
                      </a:cubicBezTo>
                      <a:lnTo>
                        <a:pt x="6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Oval 39"/>
              <p:cNvSpPr>
                <a:spLocks noChangeArrowheads="1"/>
              </p:cNvSpPr>
              <p:nvPr/>
            </p:nvSpPr>
            <p:spPr bwMode="auto">
              <a:xfrm rot="16200000">
                <a:off x="2230736" y="4076890"/>
                <a:ext cx="594818" cy="59249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41"/>
              <p:cNvSpPr>
                <a:spLocks noChangeArrowheads="1"/>
              </p:cNvSpPr>
              <p:nvPr/>
            </p:nvSpPr>
            <p:spPr bwMode="auto">
              <a:xfrm rot="16200000">
                <a:off x="4832764" y="4076890"/>
                <a:ext cx="594818" cy="59249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43"/>
              <p:cNvSpPr>
                <a:spLocks noChangeArrowheads="1"/>
              </p:cNvSpPr>
              <p:nvPr/>
            </p:nvSpPr>
            <p:spPr bwMode="auto">
              <a:xfrm rot="16200000">
                <a:off x="7445285" y="4075728"/>
                <a:ext cx="594818" cy="594818"/>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45"/>
              <p:cNvSpPr>
                <a:spLocks noChangeArrowheads="1"/>
              </p:cNvSpPr>
              <p:nvPr/>
            </p:nvSpPr>
            <p:spPr bwMode="auto">
              <a:xfrm rot="16200000">
                <a:off x="3531164" y="2951627"/>
                <a:ext cx="592495" cy="59481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47"/>
              <p:cNvSpPr>
                <a:spLocks noChangeArrowheads="1"/>
              </p:cNvSpPr>
              <p:nvPr/>
            </p:nvSpPr>
            <p:spPr bwMode="auto">
              <a:xfrm rot="16200000">
                <a:off x="6138439" y="2952787"/>
                <a:ext cx="592495" cy="59249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7" name="Group 59"/>
              <p:cNvGrpSpPr/>
              <p:nvPr/>
            </p:nvGrpSpPr>
            <p:grpSpPr>
              <a:xfrm flipH="1">
                <a:off x="1685260" y="4727686"/>
                <a:ext cx="1684387" cy="650590"/>
                <a:chOff x="7506044" y="4522280"/>
                <a:chExt cx="1684387" cy="650590"/>
              </a:xfrm>
            </p:grpSpPr>
            <p:sp>
              <p:nvSpPr>
                <p:cNvPr id="93" name="TextBox 60"/>
                <p:cNvSpPr txBox="1"/>
                <p:nvPr/>
              </p:nvSpPr>
              <p:spPr>
                <a:xfrm>
                  <a:off x="7506044" y="4877533"/>
                  <a:ext cx="1684387" cy="295337"/>
                </a:xfrm>
                <a:prstGeom prst="rect">
                  <a:avLst/>
                </a:prstGeom>
                <a:noFill/>
              </p:spPr>
              <p:txBody>
                <a:bodyPr wrap="square" rtlCol="0">
                  <a:spAutoFit/>
                </a:bodyPr>
                <a:lstStyle/>
                <a:p>
                  <a:pPr algn="ctr">
                    <a:lnSpc>
                      <a:spcPct val="120000"/>
                    </a:lnSpc>
                  </a:pPr>
                  <a:endParaRPr lang="en-US" sz="1200" dirty="0">
                    <a:solidFill>
                      <a:schemeClr val="bg1">
                        <a:lumMod val="65000"/>
                      </a:schemeClr>
                    </a:solidFill>
                  </a:endParaRPr>
                </a:p>
              </p:txBody>
            </p:sp>
            <p:sp>
              <p:nvSpPr>
                <p:cNvPr id="94" name="TextBox 61"/>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8" name="Group 62"/>
              <p:cNvGrpSpPr/>
              <p:nvPr/>
            </p:nvGrpSpPr>
            <p:grpSpPr>
              <a:xfrm flipH="1">
                <a:off x="4280778" y="4727686"/>
                <a:ext cx="1684387" cy="673363"/>
                <a:chOff x="7514840" y="4522280"/>
                <a:chExt cx="1684387" cy="673363"/>
              </a:xfrm>
            </p:grpSpPr>
            <p:sp>
              <p:nvSpPr>
                <p:cNvPr id="91" name="TextBox 63"/>
                <p:cNvSpPr txBox="1"/>
                <p:nvPr/>
              </p:nvSpPr>
              <p:spPr>
                <a:xfrm>
                  <a:off x="7514840" y="4586594"/>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ELLE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92"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39" name="Group 65"/>
              <p:cNvGrpSpPr/>
              <p:nvPr/>
            </p:nvGrpSpPr>
            <p:grpSpPr>
              <a:xfrm flipH="1">
                <a:off x="6913415" y="4727687"/>
                <a:ext cx="1684387" cy="612684"/>
                <a:chOff x="7495886" y="4522280"/>
                <a:chExt cx="1684387" cy="612684"/>
              </a:xfrm>
            </p:grpSpPr>
            <p:sp>
              <p:nvSpPr>
                <p:cNvPr id="89" name="TextBox 66"/>
                <p:cNvSpPr txBox="1"/>
                <p:nvPr/>
              </p:nvSpPr>
              <p:spPr>
                <a:xfrm>
                  <a:off x="7495886" y="4812292"/>
                  <a:ext cx="1684387" cy="322672"/>
                </a:xfrm>
                <a:prstGeom prst="rect">
                  <a:avLst/>
                </a:prstGeom>
                <a:noFill/>
              </p:spPr>
              <p:txBody>
                <a:bodyPr wrap="square" rtlCol="0">
                  <a:spAutoFit/>
                </a:bodyPr>
                <a:lstStyle/>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90" name="TextBox 67"/>
                <p:cNvSpPr txBox="1"/>
                <p:nvPr/>
              </p:nvSpPr>
              <p:spPr>
                <a:xfrm>
                  <a:off x="7924427" y="4522280"/>
                  <a:ext cx="847615" cy="352874"/>
                </a:xfrm>
                <a:prstGeom prst="rect">
                  <a:avLst/>
                </a:prstGeom>
                <a:noFill/>
              </p:spPr>
              <p:txBody>
                <a:bodyPr wrap="none" lIns="91422" tIns="45711" rIns="91422" bIns="45711" rtlCol="0">
                  <a:spAutoFit/>
                </a:bodyPr>
                <a:lstStyle/>
                <a:p>
                  <a:pPr algn="ctr">
                    <a:lnSpc>
                      <a:spcPct val="120000"/>
                    </a:lnSpc>
                  </a:pPr>
                  <a:r>
                    <a:rPr lang="zh-TW" altLang="en-US" sz="1200" b="1" dirty="0">
                      <a:solidFill>
                        <a:schemeClr val="tx1"/>
                      </a:solidFill>
                      <a:latin typeface="Broadway" panose="04040905080B02020502" pitchFamily="82" charset="0"/>
                      <a:cs typeface="Lato Regular"/>
                    </a:rPr>
                    <a:t>痞客邦</a:t>
                  </a:r>
                  <a:endParaRPr lang="id-ID" sz="1200" b="1" dirty="0">
                    <a:solidFill>
                      <a:schemeClr val="tx1"/>
                    </a:solidFill>
                    <a:latin typeface="Broadway" panose="04040905080B02020502" pitchFamily="82" charset="0"/>
                    <a:cs typeface="Lato Regular"/>
                  </a:endParaRPr>
                </a:p>
              </p:txBody>
            </p:sp>
          </p:grpSp>
          <p:grpSp>
            <p:nvGrpSpPr>
              <p:cNvPr id="40" name="Group 68"/>
              <p:cNvGrpSpPr/>
              <p:nvPr/>
            </p:nvGrpSpPr>
            <p:grpSpPr>
              <a:xfrm flipH="1">
                <a:off x="5630562" y="2202340"/>
                <a:ext cx="1824477" cy="776062"/>
                <a:chOff x="7288170" y="4522280"/>
                <a:chExt cx="1824477" cy="776062"/>
              </a:xfrm>
            </p:grpSpPr>
            <p:sp>
              <p:nvSpPr>
                <p:cNvPr id="87" name="TextBox 69"/>
                <p:cNvSpPr txBox="1"/>
                <p:nvPr/>
              </p:nvSpPr>
              <p:spPr>
                <a:xfrm>
                  <a:off x="7288170" y="4620782"/>
                  <a:ext cx="1824477" cy="677560"/>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Marie Claire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1200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8" name="TextBox 70"/>
                <p:cNvSpPr txBox="1"/>
                <p:nvPr/>
              </p:nvSpPr>
              <p:spPr>
                <a:xfrm>
                  <a:off x="8255888" y="4522280"/>
                  <a:ext cx="184694"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41" name="Oval 45"/>
              <p:cNvSpPr>
                <a:spLocks noChangeArrowheads="1"/>
              </p:cNvSpPr>
              <p:nvPr/>
            </p:nvSpPr>
            <p:spPr bwMode="auto">
              <a:xfrm rot="16200000">
                <a:off x="930615" y="2951627"/>
                <a:ext cx="592495" cy="59481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47"/>
              <p:cNvSpPr>
                <a:spLocks noChangeArrowheads="1"/>
              </p:cNvSpPr>
              <p:nvPr/>
            </p:nvSpPr>
            <p:spPr bwMode="auto">
              <a:xfrm rot="16200000">
                <a:off x="8750398" y="2952787"/>
                <a:ext cx="592495" cy="59249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79"/>
              <p:cNvGrpSpPr/>
              <p:nvPr/>
            </p:nvGrpSpPr>
            <p:grpSpPr>
              <a:xfrm flipH="1">
                <a:off x="8116038" y="1796939"/>
                <a:ext cx="2200098" cy="1191938"/>
                <a:chOff x="7073070" y="4549067"/>
                <a:chExt cx="2200098" cy="1191938"/>
              </a:xfrm>
            </p:grpSpPr>
            <p:sp>
              <p:nvSpPr>
                <p:cNvPr id="85" name="TextBox 80"/>
                <p:cNvSpPr txBox="1"/>
                <p:nvPr/>
              </p:nvSpPr>
              <p:spPr>
                <a:xfrm>
                  <a:off x="7073070" y="5063445"/>
                  <a:ext cx="2200098" cy="677560"/>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rPr>
                    <a:t>Fashion Guide</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2000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6" name="TextBox 81"/>
                <p:cNvSpPr txBox="1"/>
                <p:nvPr/>
              </p:nvSpPr>
              <p:spPr>
                <a:xfrm>
                  <a:off x="8282320" y="4549067"/>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sp>
            <p:nvSpPr>
              <p:cNvPr id="44" name="AutoShape 114"/>
              <p:cNvSpPr>
                <a:spLocks noChangeAspect="1"/>
              </p:cNvSpPr>
              <p:nvPr/>
            </p:nvSpPr>
            <p:spPr bwMode="auto">
              <a:xfrm>
                <a:off x="1057359" y="3078739"/>
                <a:ext cx="339007" cy="3405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50789" tIns="50789" rIns="50789" bIns="50789" anchor="ctr"/>
              <a:lstStyle/>
              <a:p>
                <a:pPr defTabSz="457098">
                  <a:defRPr/>
                </a:pPr>
                <a:endParaRPr lang="es-ES" sz="3600" dirty="0">
                  <a:solidFill>
                    <a:schemeClr val="bg1"/>
                  </a:solidFill>
                  <a:effectLst>
                    <a:outerShdw blurRad="38100" dist="38100" dir="2700000" algn="tl">
                      <a:srgbClr val="000000"/>
                    </a:outerShdw>
                  </a:effectLst>
                  <a:latin typeface="Lato Regular"/>
                  <a:cs typeface="Lato Regular"/>
                  <a:sym typeface="Gill Sans" charset="0"/>
                </a:endParaRPr>
              </a:p>
            </p:txBody>
          </p:sp>
          <p:sp>
            <p:nvSpPr>
              <p:cNvPr id="45" name="AutoShape 82"/>
              <p:cNvSpPr>
                <a:spLocks noChangeAspect="1"/>
              </p:cNvSpPr>
              <p:nvPr/>
            </p:nvSpPr>
            <p:spPr bwMode="auto">
              <a:xfrm>
                <a:off x="6311113" y="3125429"/>
                <a:ext cx="247146" cy="247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6" name="AutoShape 115"/>
              <p:cNvSpPr>
                <a:spLocks noChangeAspect="1"/>
              </p:cNvSpPr>
              <p:nvPr/>
            </p:nvSpPr>
            <p:spPr bwMode="auto">
              <a:xfrm>
                <a:off x="2384278" y="4230879"/>
                <a:ext cx="287735" cy="2845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7" name="Freeform 16"/>
              <p:cNvSpPr>
                <a:spLocks noChangeAspect="1" noChangeArrowheads="1"/>
              </p:cNvSpPr>
              <p:nvPr/>
            </p:nvSpPr>
            <p:spPr bwMode="auto">
              <a:xfrm>
                <a:off x="3722148" y="3097744"/>
                <a:ext cx="210527" cy="33071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82843" tIns="91422" rIns="182843" bIns="91422" anchor="ctr"/>
              <a:lstStyle/>
              <a:p>
                <a:pPr>
                  <a:defRPr/>
                </a:pPr>
                <a:endParaRPr lang="en-US" sz="2400" dirty="0">
                  <a:ea typeface="SimSun" charset="0"/>
                </a:endParaRPr>
              </a:p>
            </p:txBody>
          </p:sp>
          <p:sp>
            <p:nvSpPr>
              <p:cNvPr id="48" name="AutoShape 123"/>
              <p:cNvSpPr>
                <a:spLocks noChangeAspect="1"/>
              </p:cNvSpPr>
              <p:nvPr/>
            </p:nvSpPr>
            <p:spPr bwMode="auto">
              <a:xfrm>
                <a:off x="8909144" y="3097744"/>
                <a:ext cx="275002" cy="302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9" name="Freeform 526"/>
              <p:cNvSpPr>
                <a:spLocks noChangeAspect="1" noChangeArrowheads="1"/>
              </p:cNvSpPr>
              <p:nvPr/>
            </p:nvSpPr>
            <p:spPr bwMode="auto">
              <a:xfrm>
                <a:off x="7606487" y="4196564"/>
                <a:ext cx="272414" cy="353147"/>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wrap="none" lIns="243785" tIns="121892" rIns="243785" bIns="121892" anchor="ctr"/>
              <a:lstStyle/>
              <a:p>
                <a:pPr>
                  <a:defRPr/>
                </a:pPr>
                <a:endParaRPr lang="en-US" sz="2400" dirty="0">
                  <a:ea typeface="SimSun" charset="0"/>
                </a:endParaRPr>
              </a:p>
            </p:txBody>
          </p:sp>
          <p:grpSp>
            <p:nvGrpSpPr>
              <p:cNvPr id="50" name="Group 4688"/>
              <p:cNvGrpSpPr>
                <a:grpSpLocks noChangeAspect="1"/>
              </p:cNvGrpSpPr>
              <p:nvPr/>
            </p:nvGrpSpPr>
            <p:grpSpPr bwMode="auto">
              <a:xfrm>
                <a:off x="4972468" y="4195691"/>
                <a:ext cx="345489" cy="328372"/>
                <a:chOff x="1835150" y="2800349"/>
                <a:chExt cx="382588" cy="363538"/>
              </a:xfrm>
              <a:solidFill>
                <a:schemeClr val="bg1"/>
              </a:solidFill>
            </p:grpSpPr>
            <p:sp>
              <p:nvSpPr>
                <p:cNvPr id="81"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2"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3"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sp>
              <p:nvSpPr>
                <p:cNvPr id="84"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ea typeface="SimSun" charset="0"/>
                  </a:endParaRPr>
                </a:p>
              </p:txBody>
            </p:sp>
          </p:grpSp>
          <p:pic>
            <p:nvPicPr>
              <p:cNvPr id="51" name="圖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23" y="3922028"/>
                <a:ext cx="1071280" cy="896378"/>
              </a:xfrm>
              <a:prstGeom prst="rect">
                <a:avLst/>
              </a:prstGeom>
            </p:spPr>
          </p:pic>
          <p:grpSp>
            <p:nvGrpSpPr>
              <p:cNvPr id="52" name="群組 51"/>
              <p:cNvGrpSpPr/>
              <p:nvPr/>
            </p:nvGrpSpPr>
            <p:grpSpPr>
              <a:xfrm>
                <a:off x="384668" y="2220690"/>
                <a:ext cx="1684387" cy="1324592"/>
                <a:chOff x="1352450" y="2435126"/>
                <a:chExt cx="1684387" cy="1324592"/>
              </a:xfrm>
            </p:grpSpPr>
            <p:grpSp>
              <p:nvGrpSpPr>
                <p:cNvPr id="77" name="Group 76"/>
                <p:cNvGrpSpPr/>
                <p:nvPr/>
              </p:nvGrpSpPr>
              <p:grpSpPr>
                <a:xfrm flipH="1">
                  <a:off x="1352450" y="2435126"/>
                  <a:ext cx="1684387" cy="684548"/>
                  <a:chOff x="7498445" y="4476022"/>
                  <a:chExt cx="1684387" cy="684548"/>
                </a:xfrm>
              </p:grpSpPr>
              <p:sp>
                <p:nvSpPr>
                  <p:cNvPr id="79" name="TextBox 77"/>
                  <p:cNvSpPr txBox="1"/>
                  <p:nvPr/>
                </p:nvSpPr>
                <p:spPr>
                  <a:xfrm>
                    <a:off x="7498445" y="4551521"/>
                    <a:ext cx="1684387" cy="609049"/>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PTT</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4500</a:t>
                    </a:r>
                    <a:r>
                      <a:rPr lang="zh-TW" altLang="en-US" sz="1050" dirty="0">
                        <a:solidFill>
                          <a:schemeClr val="tx1"/>
                        </a:solidFill>
                        <a:latin typeface="Broadway" panose="04040905080B02020502" pitchFamily="82" charset="0"/>
                      </a:rPr>
                      <a:t>篇文章</a:t>
                    </a:r>
                    <a:endParaRPr lang="en-US" sz="1050" dirty="0">
                      <a:solidFill>
                        <a:schemeClr val="tx1"/>
                      </a:solidFill>
                      <a:latin typeface="Broadway" panose="04040905080B02020502" pitchFamily="82" charset="0"/>
                    </a:endParaRPr>
                  </a:p>
                </p:txBody>
              </p:sp>
              <p:sp>
                <p:nvSpPr>
                  <p:cNvPr id="80" name="TextBox 78"/>
                  <p:cNvSpPr txBox="1"/>
                  <p:nvPr/>
                </p:nvSpPr>
                <p:spPr>
                  <a:xfrm>
                    <a:off x="8300239" y="4476022"/>
                    <a:ext cx="184694" cy="338536"/>
                  </a:xfrm>
                  <a:prstGeom prst="rect">
                    <a:avLst/>
                  </a:prstGeom>
                  <a:noFill/>
                </p:spPr>
                <p:txBody>
                  <a:bodyPr wrap="none" lIns="91422" tIns="45711" rIns="91422" bIns="45711" rtlCol="0">
                    <a:spAutoFit/>
                  </a:bodyPr>
                  <a:lstStyle/>
                  <a:p>
                    <a:pPr lvl="0">
                      <a:spcBef>
                        <a:spcPts val="0"/>
                      </a:spcBef>
                      <a:buClr>
                        <a:srgbClr val="000000"/>
                      </a:buClr>
                      <a:buSzTx/>
                    </a:pPr>
                    <a:endParaRPr lang="en-US" altLang="zh-TW" sz="1600" b="1" spc="300" dirty="0">
                      <a:solidFill>
                        <a:srgbClr val="000000"/>
                      </a:solidFill>
                      <a:latin typeface="Bahnschrift SemiCondensed" panose="020B0502040204020203" pitchFamily="34" charset="0"/>
                      <a:cs typeface="Arial"/>
                      <a:sym typeface="Arial"/>
                    </a:endParaRPr>
                  </a:p>
                </p:txBody>
              </p:sp>
            </p:grpSp>
            <p:pic>
              <p:nvPicPr>
                <p:cNvPr id="78" name="圖片 7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84945" y="3150188"/>
                  <a:ext cx="609530" cy="6095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3" name="群組 52"/>
              <p:cNvGrpSpPr/>
              <p:nvPr/>
            </p:nvGrpSpPr>
            <p:grpSpPr>
              <a:xfrm>
                <a:off x="1625670" y="3330353"/>
                <a:ext cx="1684387" cy="2048924"/>
                <a:chOff x="3935632" y="2435126"/>
                <a:chExt cx="1684387" cy="2048924"/>
              </a:xfrm>
            </p:grpSpPr>
            <p:grpSp>
              <p:nvGrpSpPr>
                <p:cNvPr id="73" name="Group 71"/>
                <p:cNvGrpSpPr/>
                <p:nvPr/>
              </p:nvGrpSpPr>
              <p:grpSpPr>
                <a:xfrm flipH="1">
                  <a:off x="3935632" y="2435126"/>
                  <a:ext cx="1684387" cy="2048924"/>
                  <a:chOff x="7523285" y="4500135"/>
                  <a:chExt cx="1684387" cy="2048924"/>
                </a:xfrm>
              </p:grpSpPr>
              <p:sp>
                <p:nvSpPr>
                  <p:cNvPr id="75" name="TextBox 72"/>
                  <p:cNvSpPr txBox="1"/>
                  <p:nvPr/>
                </p:nvSpPr>
                <p:spPr>
                  <a:xfrm>
                    <a:off x="7523285" y="5940011"/>
                    <a:ext cx="1684387" cy="609048"/>
                  </a:xfrm>
                  <a:prstGeom prst="rect">
                    <a:avLst/>
                  </a:prstGeom>
                  <a:noFill/>
                </p:spPr>
                <p:txBody>
                  <a:bodyPr wrap="square" rtlCol="0">
                    <a:spAutoFit/>
                  </a:bodyPr>
                  <a:lstStyle/>
                  <a:p>
                    <a:pPr algn="ctr">
                      <a:lnSpc>
                        <a:spcPct val="120000"/>
                      </a:lnSpc>
                    </a:pPr>
                    <a:r>
                      <a:rPr lang="en-US" altLang="zh-TW" sz="1200" dirty="0">
                        <a:solidFill>
                          <a:schemeClr val="tx1"/>
                        </a:solidFill>
                        <a:latin typeface="Broadway" panose="04040905080B02020502" pitchFamily="82" charset="0"/>
                      </a:rPr>
                      <a:t>Instagram</a:t>
                    </a: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10000</a:t>
                    </a:r>
                    <a:r>
                      <a:rPr lang="zh-TW" altLang="en-US" sz="1050" dirty="0">
                        <a:solidFill>
                          <a:schemeClr val="tx1"/>
                        </a:solidFill>
                        <a:latin typeface="Broadway" panose="04040905080B02020502" pitchFamily="82" charset="0"/>
                      </a:rPr>
                      <a:t>張照片</a:t>
                    </a:r>
                    <a:endParaRPr lang="en-US" sz="1050" dirty="0">
                      <a:solidFill>
                        <a:schemeClr val="tx1"/>
                      </a:solidFill>
                      <a:latin typeface="Broadway" panose="04040905080B02020502" pitchFamily="82" charset="0"/>
                    </a:endParaRPr>
                  </a:p>
                </p:txBody>
              </p:sp>
              <p:sp>
                <p:nvSpPr>
                  <p:cNvPr id="76" name="TextBox 73"/>
                  <p:cNvSpPr txBox="1"/>
                  <p:nvPr/>
                </p:nvSpPr>
                <p:spPr>
                  <a:xfrm>
                    <a:off x="8351287" y="4500135"/>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pic>
              <p:nvPicPr>
                <p:cNvPr id="74" name="圖片 7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54051" y="3110347"/>
                  <a:ext cx="1069340" cy="780618"/>
                </a:xfrm>
                <a:prstGeom prst="rect">
                  <a:avLst/>
                </a:prstGeom>
              </p:spPr>
            </p:pic>
          </p:grpSp>
          <p:pic>
            <p:nvPicPr>
              <p:cNvPr id="54" name="圖片 5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47917" y="2844826"/>
                <a:ext cx="1064705" cy="733125"/>
              </a:xfrm>
              <a:prstGeom prst="rect">
                <a:avLst/>
              </a:prstGeom>
            </p:spPr>
          </p:pic>
          <p:pic>
            <p:nvPicPr>
              <p:cNvPr id="55" name="圖片 5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46456" y="4052239"/>
                <a:ext cx="618307" cy="618307"/>
              </a:xfrm>
              <a:prstGeom prst="ellipse">
                <a:avLst/>
              </a:prstGeom>
              <a:ln w="3175"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6" name="Group 62"/>
              <p:cNvGrpSpPr/>
              <p:nvPr/>
            </p:nvGrpSpPr>
            <p:grpSpPr>
              <a:xfrm flipH="1">
                <a:off x="2985217" y="2273914"/>
                <a:ext cx="1684387" cy="635264"/>
                <a:chOff x="7514840" y="4522280"/>
                <a:chExt cx="1684387" cy="635264"/>
              </a:xfrm>
            </p:grpSpPr>
            <p:sp>
              <p:nvSpPr>
                <p:cNvPr id="71" name="TextBox 63"/>
                <p:cNvSpPr txBox="1"/>
                <p:nvPr/>
              </p:nvSpPr>
              <p:spPr>
                <a:xfrm>
                  <a:off x="7514840" y="4548495"/>
                  <a:ext cx="1684387" cy="609049"/>
                </a:xfrm>
                <a:prstGeom prst="rect">
                  <a:avLst/>
                </a:prstGeom>
                <a:noFill/>
              </p:spPr>
              <p:txBody>
                <a:bodyPr wrap="square" rtlCol="0">
                  <a:spAutoFit/>
                </a:bodyPr>
                <a:lstStyle/>
                <a:p>
                  <a:pPr algn="ctr">
                    <a:lnSpc>
                      <a:spcPct val="120000"/>
                    </a:lnSpc>
                  </a:pPr>
                  <a:r>
                    <a:rPr lang="en-US" altLang="zh-TW" sz="1200" b="1" dirty="0">
                      <a:solidFill>
                        <a:schemeClr val="tx1"/>
                      </a:solidFill>
                      <a:latin typeface="Broadway" panose="04040905080B02020502" pitchFamily="82" charset="0"/>
                      <a:cs typeface="Lato Regular"/>
                    </a:rPr>
                    <a:t>VOGUE</a:t>
                  </a:r>
                  <a:endParaRPr lang="id-ID" altLang="zh-TW" sz="1200" b="1" dirty="0">
                    <a:solidFill>
                      <a:schemeClr val="tx1"/>
                    </a:solidFill>
                    <a:latin typeface="Broadway" panose="04040905080B02020502" pitchFamily="82" charset="0"/>
                    <a:cs typeface="Lato Regular"/>
                  </a:endParaRPr>
                </a:p>
                <a:p>
                  <a:pPr algn="ctr">
                    <a:lnSpc>
                      <a:spcPct val="120000"/>
                    </a:lnSpc>
                  </a:pPr>
                  <a:r>
                    <a:rPr lang="zh-TW" altLang="en-US" sz="1050" dirty="0">
                      <a:solidFill>
                        <a:schemeClr val="tx1"/>
                      </a:solidFill>
                      <a:latin typeface="Broadway" panose="04040905080B02020502" pitchFamily="82" charset="0"/>
                    </a:rPr>
                    <a:t>共</a:t>
                  </a:r>
                  <a:r>
                    <a:rPr lang="en-US" altLang="zh-TW" sz="1050" dirty="0">
                      <a:solidFill>
                        <a:schemeClr val="tx1"/>
                      </a:solidFill>
                      <a:latin typeface="Broadway" panose="04040905080B02020502" pitchFamily="82" charset="0"/>
                    </a:rPr>
                    <a:t>3300</a:t>
                  </a:r>
                  <a:r>
                    <a:rPr lang="zh-TW" altLang="en-US" sz="1050" dirty="0">
                      <a:solidFill>
                        <a:schemeClr val="tx1"/>
                      </a:solidFill>
                      <a:latin typeface="Broadway" panose="04040905080B02020502" pitchFamily="82" charset="0"/>
                    </a:rPr>
                    <a:t>篇文章</a:t>
                  </a:r>
                  <a:endParaRPr lang="en-US" altLang="zh-TW" sz="1050" dirty="0">
                    <a:solidFill>
                      <a:schemeClr val="tx1"/>
                    </a:solidFill>
                    <a:latin typeface="Broadway" panose="04040905080B02020502" pitchFamily="82" charset="0"/>
                  </a:endParaRPr>
                </a:p>
              </p:txBody>
            </p:sp>
            <p:sp>
              <p:nvSpPr>
                <p:cNvPr id="72" name="TextBox 64"/>
                <p:cNvSpPr txBox="1"/>
                <p:nvPr/>
              </p:nvSpPr>
              <p:spPr>
                <a:xfrm>
                  <a:off x="8255889" y="4522280"/>
                  <a:ext cx="184693" cy="362966"/>
                </a:xfrm>
                <a:prstGeom prst="rect">
                  <a:avLst/>
                </a:prstGeom>
                <a:noFill/>
              </p:spPr>
              <p:txBody>
                <a:bodyPr wrap="none" lIns="91422" tIns="45711" rIns="91422" bIns="45711" rtlCol="0">
                  <a:spAutoFit/>
                </a:bodyPr>
                <a:lstStyle/>
                <a:p>
                  <a:pPr algn="ctr">
                    <a:lnSpc>
                      <a:spcPct val="120000"/>
                    </a:lnSpc>
                  </a:pPr>
                  <a:endParaRPr lang="id-ID" sz="1600" b="1" dirty="0">
                    <a:solidFill>
                      <a:schemeClr val="tx1">
                        <a:lumMod val="50000"/>
                        <a:lumOff val="50000"/>
                      </a:schemeClr>
                    </a:solidFill>
                    <a:cs typeface="Lato Regular"/>
                  </a:endParaRPr>
                </a:p>
              </p:txBody>
            </p:sp>
          </p:grpSp>
          <p:grpSp>
            <p:nvGrpSpPr>
              <p:cNvPr id="57" name="群組 56"/>
              <p:cNvGrpSpPr/>
              <p:nvPr/>
            </p:nvGrpSpPr>
            <p:grpSpPr>
              <a:xfrm>
                <a:off x="8581183" y="2688242"/>
                <a:ext cx="2243819" cy="2262785"/>
                <a:chOff x="1868115" y="3064157"/>
                <a:chExt cx="2243819" cy="2262785"/>
              </a:xfrm>
            </p:grpSpPr>
            <p:grpSp>
              <p:nvGrpSpPr>
                <p:cNvPr id="61" name="Group 9"/>
                <p:cNvGrpSpPr/>
                <p:nvPr/>
              </p:nvGrpSpPr>
              <p:grpSpPr>
                <a:xfrm>
                  <a:off x="1868115" y="3597504"/>
                  <a:ext cx="1734953" cy="1715449"/>
                  <a:chOff x="1715715" y="3445104"/>
                  <a:chExt cx="1734953" cy="1715449"/>
                </a:xfrm>
              </p:grpSpPr>
              <p:sp>
                <p:nvSpPr>
                  <p:cNvPr id="68" name="Freeform 14"/>
                  <p:cNvSpPr>
                    <a:spLocks noEditPoints="1"/>
                  </p:cNvSpPr>
                  <p:nvPr/>
                </p:nvSpPr>
                <p:spPr bwMode="auto">
                  <a:xfrm rot="16200000">
                    <a:off x="1715715" y="3969705"/>
                    <a:ext cx="1190848" cy="1190848"/>
                  </a:xfrm>
                  <a:custGeom>
                    <a:avLst/>
                    <a:gdLst>
                      <a:gd name="T0" fmla="*/ 227 w 288"/>
                      <a:gd name="T1" fmla="*/ 106 h 288"/>
                      <a:gd name="T2" fmla="*/ 227 w 288"/>
                      <a:gd name="T3" fmla="*/ 107 h 288"/>
                      <a:gd name="T4" fmla="*/ 194 w 288"/>
                      <a:gd name="T5" fmla="*/ 195 h 288"/>
                      <a:gd name="T6" fmla="*/ 125 w 288"/>
                      <a:gd name="T7" fmla="*/ 228 h 288"/>
                      <a:gd name="T8" fmla="*/ 251 w 288"/>
                      <a:gd name="T9" fmla="*/ 285 h 288"/>
                      <a:gd name="T10" fmla="*/ 253 w 288"/>
                      <a:gd name="T11" fmla="*/ 288 h 288"/>
                      <a:gd name="T12" fmla="*/ 254 w 288"/>
                      <a:gd name="T13" fmla="*/ 288 h 288"/>
                      <a:gd name="T14" fmla="*/ 255 w 288"/>
                      <a:gd name="T15" fmla="*/ 255 h 288"/>
                      <a:gd name="T16" fmla="*/ 272 w 288"/>
                      <a:gd name="T17" fmla="*/ 248 h 288"/>
                      <a:gd name="T18" fmla="*/ 288 w 288"/>
                      <a:gd name="T19" fmla="*/ 254 h 288"/>
                      <a:gd name="T20" fmla="*/ 287 w 288"/>
                      <a:gd name="T21" fmla="*/ 254 h 288"/>
                      <a:gd name="T22" fmla="*/ 286 w 288"/>
                      <a:gd name="T23" fmla="*/ 253 h 288"/>
                      <a:gd name="T24" fmla="*/ 286 w 288"/>
                      <a:gd name="T25" fmla="*/ 253 h 288"/>
                      <a:gd name="T26" fmla="*/ 227 w 288"/>
                      <a:gd name="T27" fmla="*/ 122 h 288"/>
                      <a:gd name="T28" fmla="*/ 227 w 288"/>
                      <a:gd name="T29" fmla="*/ 122 h 288"/>
                      <a:gd name="T30" fmla="*/ 227 w 288"/>
                      <a:gd name="T31" fmla="*/ 106 h 288"/>
                      <a:gd name="T32" fmla="*/ 113 w 288"/>
                      <a:gd name="T33" fmla="*/ 0 h 288"/>
                      <a:gd name="T34" fmla="*/ 32 w 288"/>
                      <a:gd name="T35" fmla="*/ 33 h 288"/>
                      <a:gd name="T36" fmla="*/ 0 w 288"/>
                      <a:gd name="T37" fmla="*/ 104 h 288"/>
                      <a:gd name="T38" fmla="*/ 32 w 288"/>
                      <a:gd name="T39" fmla="*/ 34 h 288"/>
                      <a:gd name="T40" fmla="*/ 113 w 288"/>
                      <a:gd name="T41" fmla="*/ 1 h 288"/>
                      <a:gd name="T42" fmla="*/ 121 w 288"/>
                      <a:gd name="T43" fmla="*/ 1 h 288"/>
                      <a:gd name="T44" fmla="*/ 127 w 288"/>
                      <a:gd name="T45" fmla="*/ 0 h 288"/>
                      <a:gd name="T46" fmla="*/ 113 w 288"/>
                      <a:gd name="T4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88">
                        <a:moveTo>
                          <a:pt x="227" y="106"/>
                        </a:moveTo>
                        <a:cubicBezTo>
                          <a:pt x="227" y="106"/>
                          <a:pt x="227" y="106"/>
                          <a:pt x="227" y="107"/>
                        </a:cubicBezTo>
                        <a:cubicBezTo>
                          <a:pt x="229" y="139"/>
                          <a:pt x="218" y="171"/>
                          <a:pt x="194" y="195"/>
                        </a:cubicBezTo>
                        <a:cubicBezTo>
                          <a:pt x="175" y="215"/>
                          <a:pt x="150" y="225"/>
                          <a:pt x="125" y="228"/>
                        </a:cubicBezTo>
                        <a:cubicBezTo>
                          <a:pt x="142" y="230"/>
                          <a:pt x="205" y="241"/>
                          <a:pt x="251" y="285"/>
                        </a:cubicBezTo>
                        <a:cubicBezTo>
                          <a:pt x="252" y="286"/>
                          <a:pt x="252" y="287"/>
                          <a:pt x="253" y="288"/>
                        </a:cubicBezTo>
                        <a:cubicBezTo>
                          <a:pt x="253" y="288"/>
                          <a:pt x="254" y="288"/>
                          <a:pt x="254" y="288"/>
                        </a:cubicBezTo>
                        <a:cubicBezTo>
                          <a:pt x="245" y="279"/>
                          <a:pt x="246" y="264"/>
                          <a:pt x="255" y="255"/>
                        </a:cubicBezTo>
                        <a:cubicBezTo>
                          <a:pt x="259" y="251"/>
                          <a:pt x="266" y="248"/>
                          <a:pt x="272" y="248"/>
                        </a:cubicBezTo>
                        <a:cubicBezTo>
                          <a:pt x="278" y="248"/>
                          <a:pt x="283" y="250"/>
                          <a:pt x="288" y="254"/>
                        </a:cubicBezTo>
                        <a:cubicBezTo>
                          <a:pt x="288" y="254"/>
                          <a:pt x="287" y="254"/>
                          <a:pt x="287" y="254"/>
                        </a:cubicBezTo>
                        <a:cubicBezTo>
                          <a:pt x="286" y="253"/>
                          <a:pt x="286" y="253"/>
                          <a:pt x="286" y="253"/>
                        </a:cubicBezTo>
                        <a:cubicBezTo>
                          <a:pt x="286" y="253"/>
                          <a:pt x="286" y="253"/>
                          <a:pt x="286" y="253"/>
                        </a:cubicBezTo>
                        <a:cubicBezTo>
                          <a:pt x="233" y="200"/>
                          <a:pt x="227" y="122"/>
                          <a:pt x="227" y="122"/>
                        </a:cubicBezTo>
                        <a:cubicBezTo>
                          <a:pt x="227" y="122"/>
                          <a:pt x="227" y="122"/>
                          <a:pt x="227" y="122"/>
                        </a:cubicBezTo>
                        <a:cubicBezTo>
                          <a:pt x="227" y="116"/>
                          <a:pt x="227" y="111"/>
                          <a:pt x="227" y="106"/>
                        </a:cubicBezTo>
                        <a:moveTo>
                          <a:pt x="113" y="0"/>
                        </a:moveTo>
                        <a:cubicBezTo>
                          <a:pt x="84" y="0"/>
                          <a:pt x="55" y="11"/>
                          <a:pt x="32" y="33"/>
                        </a:cubicBezTo>
                        <a:cubicBezTo>
                          <a:pt x="13" y="53"/>
                          <a:pt x="2" y="78"/>
                          <a:pt x="0" y="104"/>
                        </a:cubicBezTo>
                        <a:cubicBezTo>
                          <a:pt x="2" y="79"/>
                          <a:pt x="13" y="54"/>
                          <a:pt x="32" y="34"/>
                        </a:cubicBezTo>
                        <a:cubicBezTo>
                          <a:pt x="55" y="12"/>
                          <a:pt x="84" y="1"/>
                          <a:pt x="113" y="1"/>
                        </a:cubicBezTo>
                        <a:cubicBezTo>
                          <a:pt x="116" y="1"/>
                          <a:pt x="119" y="1"/>
                          <a:pt x="121" y="1"/>
                        </a:cubicBezTo>
                        <a:cubicBezTo>
                          <a:pt x="122" y="1"/>
                          <a:pt x="124" y="1"/>
                          <a:pt x="127" y="0"/>
                        </a:cubicBezTo>
                        <a:cubicBezTo>
                          <a:pt x="122" y="0"/>
                          <a:pt x="118" y="0"/>
                          <a:pt x="113"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p:cNvSpPr>
                    <a:spLocks/>
                  </p:cNvSpPr>
                  <p:nvPr/>
                </p:nvSpPr>
                <p:spPr bwMode="auto">
                  <a:xfrm rot="16200000">
                    <a:off x="2774805" y="3435486"/>
                    <a:ext cx="666246" cy="685481"/>
                  </a:xfrm>
                  <a:custGeom>
                    <a:avLst/>
                    <a:gdLst>
                      <a:gd name="T0" fmla="*/ 34 w 161"/>
                      <a:gd name="T1" fmla="*/ 0 h 166"/>
                      <a:gd name="T2" fmla="*/ 33 w 161"/>
                      <a:gd name="T3" fmla="*/ 33 h 166"/>
                      <a:gd name="T4" fmla="*/ 16 w 161"/>
                      <a:gd name="T5" fmla="*/ 41 h 166"/>
                      <a:gd name="T6" fmla="*/ 0 w 161"/>
                      <a:gd name="T7" fmla="*/ 34 h 166"/>
                      <a:gd name="T8" fmla="*/ 1 w 161"/>
                      <a:gd name="T9" fmla="*/ 35 h 166"/>
                      <a:gd name="T10" fmla="*/ 2 w 161"/>
                      <a:gd name="T11" fmla="*/ 36 h 166"/>
                      <a:gd name="T12" fmla="*/ 2 w 161"/>
                      <a:gd name="T13" fmla="*/ 36 h 166"/>
                      <a:gd name="T14" fmla="*/ 61 w 161"/>
                      <a:gd name="T15" fmla="*/ 166 h 166"/>
                      <a:gd name="T16" fmla="*/ 94 w 161"/>
                      <a:gd name="T17" fmla="*/ 94 h 166"/>
                      <a:gd name="T18" fmla="*/ 161 w 161"/>
                      <a:gd name="T19" fmla="*/ 61 h 166"/>
                      <a:gd name="T20" fmla="*/ 37 w 161"/>
                      <a:gd name="T21" fmla="*/ 4 h 166"/>
                      <a:gd name="T22" fmla="*/ 35 w 161"/>
                      <a:gd name="T23" fmla="*/ 1 h 166"/>
                      <a:gd name="T24" fmla="*/ 34 w 161"/>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6">
                        <a:moveTo>
                          <a:pt x="34" y="0"/>
                        </a:moveTo>
                        <a:cubicBezTo>
                          <a:pt x="43" y="10"/>
                          <a:pt x="42" y="24"/>
                          <a:pt x="33" y="33"/>
                        </a:cubicBezTo>
                        <a:cubicBezTo>
                          <a:pt x="28" y="38"/>
                          <a:pt x="22" y="41"/>
                          <a:pt x="16" y="41"/>
                        </a:cubicBezTo>
                        <a:cubicBezTo>
                          <a:pt x="10" y="41"/>
                          <a:pt x="5" y="38"/>
                          <a:pt x="0" y="34"/>
                        </a:cubicBezTo>
                        <a:cubicBezTo>
                          <a:pt x="0" y="34"/>
                          <a:pt x="0" y="35"/>
                          <a:pt x="1" y="35"/>
                        </a:cubicBezTo>
                        <a:cubicBezTo>
                          <a:pt x="2" y="36"/>
                          <a:pt x="2" y="36"/>
                          <a:pt x="2" y="36"/>
                        </a:cubicBezTo>
                        <a:cubicBezTo>
                          <a:pt x="2" y="36"/>
                          <a:pt x="2" y="36"/>
                          <a:pt x="2" y="36"/>
                        </a:cubicBezTo>
                        <a:cubicBezTo>
                          <a:pt x="51" y="85"/>
                          <a:pt x="60" y="155"/>
                          <a:pt x="61" y="166"/>
                        </a:cubicBezTo>
                        <a:cubicBezTo>
                          <a:pt x="64" y="139"/>
                          <a:pt x="74" y="114"/>
                          <a:pt x="94" y="94"/>
                        </a:cubicBezTo>
                        <a:cubicBezTo>
                          <a:pt x="113" y="75"/>
                          <a:pt x="137" y="64"/>
                          <a:pt x="161" y="61"/>
                        </a:cubicBezTo>
                        <a:cubicBezTo>
                          <a:pt x="142" y="58"/>
                          <a:pt x="81" y="47"/>
                          <a:pt x="37" y="4"/>
                        </a:cubicBezTo>
                        <a:cubicBezTo>
                          <a:pt x="36" y="3"/>
                          <a:pt x="36" y="2"/>
                          <a:pt x="35" y="1"/>
                        </a:cubicBezTo>
                        <a:cubicBezTo>
                          <a:pt x="34" y="1"/>
                          <a:pt x="34" y="0"/>
                          <a:pt x="34"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7"/>
                  <p:cNvSpPr>
                    <a:spLocks/>
                  </p:cNvSpPr>
                  <p:nvPr/>
                </p:nvSpPr>
                <p:spPr bwMode="auto">
                  <a:xfrm rot="16200000">
                    <a:off x="2730214" y="3943476"/>
                    <a:ext cx="215088" cy="194103"/>
                  </a:xfrm>
                  <a:custGeom>
                    <a:avLst/>
                    <a:gdLst>
                      <a:gd name="T0" fmla="*/ 27 w 52"/>
                      <a:gd name="T1" fmla="*/ 0 h 47"/>
                      <a:gd name="T2" fmla="*/ 10 w 52"/>
                      <a:gd name="T3" fmla="*/ 7 h 47"/>
                      <a:gd name="T4" fmla="*/ 9 w 52"/>
                      <a:gd name="T5" fmla="*/ 40 h 47"/>
                      <a:gd name="T6" fmla="*/ 25 w 52"/>
                      <a:gd name="T7" fmla="*/ 47 h 47"/>
                      <a:gd name="T8" fmla="*/ 42 w 52"/>
                      <a:gd name="T9" fmla="*/ 39 h 47"/>
                      <a:gd name="T10" fmla="*/ 43 w 52"/>
                      <a:gd name="T11" fmla="*/ 6 h 47"/>
                      <a:gd name="T12" fmla="*/ 27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7" y="0"/>
                        </a:moveTo>
                        <a:cubicBezTo>
                          <a:pt x="21" y="0"/>
                          <a:pt x="14" y="2"/>
                          <a:pt x="10" y="7"/>
                        </a:cubicBezTo>
                        <a:cubicBezTo>
                          <a:pt x="1" y="16"/>
                          <a:pt x="0" y="31"/>
                          <a:pt x="9" y="40"/>
                        </a:cubicBezTo>
                        <a:cubicBezTo>
                          <a:pt x="14" y="44"/>
                          <a:pt x="19" y="47"/>
                          <a:pt x="25" y="47"/>
                        </a:cubicBezTo>
                        <a:cubicBezTo>
                          <a:pt x="31" y="47"/>
                          <a:pt x="37" y="44"/>
                          <a:pt x="42" y="39"/>
                        </a:cubicBezTo>
                        <a:cubicBezTo>
                          <a:pt x="51" y="30"/>
                          <a:pt x="52" y="16"/>
                          <a:pt x="43" y="6"/>
                        </a:cubicBezTo>
                        <a:cubicBezTo>
                          <a:pt x="38" y="2"/>
                          <a:pt x="33" y="0"/>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2" name="Group 33"/>
                <p:cNvGrpSpPr/>
                <p:nvPr/>
              </p:nvGrpSpPr>
              <p:grpSpPr>
                <a:xfrm>
                  <a:off x="1868115" y="4366919"/>
                  <a:ext cx="942536" cy="960023"/>
                  <a:chOff x="1715715" y="4214519"/>
                  <a:chExt cx="942536" cy="960023"/>
                </a:xfrm>
              </p:grpSpPr>
              <p:sp>
                <p:nvSpPr>
                  <p:cNvPr id="66" name="Freeform 15"/>
                  <p:cNvSpPr>
                    <a:spLocks/>
                  </p:cNvSpPr>
                  <p:nvPr/>
                </p:nvSpPr>
                <p:spPr bwMode="auto">
                  <a:xfrm rot="16200000">
                    <a:off x="1706971" y="4223263"/>
                    <a:ext cx="960023" cy="942536"/>
                  </a:xfrm>
                  <a:custGeom>
                    <a:avLst/>
                    <a:gdLst>
                      <a:gd name="T0" fmla="*/ 130 w 232"/>
                      <a:gd name="T1" fmla="*/ 0 h 228"/>
                      <a:gd name="T2" fmla="*/ 124 w 232"/>
                      <a:gd name="T3" fmla="*/ 1 h 228"/>
                      <a:gd name="T4" fmla="*/ 116 w 232"/>
                      <a:gd name="T5" fmla="*/ 1 h 228"/>
                      <a:gd name="T6" fmla="*/ 35 w 232"/>
                      <a:gd name="T7" fmla="*/ 34 h 228"/>
                      <a:gd name="T8" fmla="*/ 3 w 232"/>
                      <a:gd name="T9" fmla="*/ 104 h 228"/>
                      <a:gd name="T10" fmla="*/ 36 w 232"/>
                      <a:gd name="T11" fmla="*/ 194 h 228"/>
                      <a:gd name="T12" fmla="*/ 121 w 232"/>
                      <a:gd name="T13" fmla="*/ 228 h 228"/>
                      <a:gd name="T14" fmla="*/ 124 w 232"/>
                      <a:gd name="T15" fmla="*/ 228 h 228"/>
                      <a:gd name="T16" fmla="*/ 124 w 232"/>
                      <a:gd name="T17" fmla="*/ 228 h 228"/>
                      <a:gd name="T18" fmla="*/ 128 w 232"/>
                      <a:gd name="T19" fmla="*/ 228 h 228"/>
                      <a:gd name="T20" fmla="*/ 197 w 232"/>
                      <a:gd name="T21" fmla="*/ 195 h 228"/>
                      <a:gd name="T22" fmla="*/ 230 w 232"/>
                      <a:gd name="T23" fmla="*/ 107 h 228"/>
                      <a:gd name="T24" fmla="*/ 230 w 232"/>
                      <a:gd name="T25" fmla="*/ 106 h 228"/>
                      <a:gd name="T26" fmla="*/ 197 w 232"/>
                      <a:gd name="T27" fmla="*/ 33 h 228"/>
                      <a:gd name="T28" fmla="*/ 130 w 232"/>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228">
                        <a:moveTo>
                          <a:pt x="130" y="0"/>
                        </a:moveTo>
                        <a:cubicBezTo>
                          <a:pt x="127" y="1"/>
                          <a:pt x="125" y="1"/>
                          <a:pt x="124" y="1"/>
                        </a:cubicBezTo>
                        <a:cubicBezTo>
                          <a:pt x="122" y="1"/>
                          <a:pt x="119" y="1"/>
                          <a:pt x="116" y="1"/>
                        </a:cubicBezTo>
                        <a:cubicBezTo>
                          <a:pt x="87" y="1"/>
                          <a:pt x="58" y="12"/>
                          <a:pt x="35" y="34"/>
                        </a:cubicBezTo>
                        <a:cubicBezTo>
                          <a:pt x="16" y="54"/>
                          <a:pt x="5" y="79"/>
                          <a:pt x="3" y="104"/>
                        </a:cubicBezTo>
                        <a:cubicBezTo>
                          <a:pt x="0" y="136"/>
                          <a:pt x="11" y="170"/>
                          <a:pt x="36" y="194"/>
                        </a:cubicBezTo>
                        <a:cubicBezTo>
                          <a:pt x="59" y="218"/>
                          <a:pt x="89" y="228"/>
                          <a:pt x="121" y="228"/>
                        </a:cubicBezTo>
                        <a:cubicBezTo>
                          <a:pt x="122" y="228"/>
                          <a:pt x="123" y="228"/>
                          <a:pt x="124" y="228"/>
                        </a:cubicBezTo>
                        <a:cubicBezTo>
                          <a:pt x="124" y="228"/>
                          <a:pt x="124" y="228"/>
                          <a:pt x="124" y="228"/>
                        </a:cubicBezTo>
                        <a:cubicBezTo>
                          <a:pt x="124" y="228"/>
                          <a:pt x="126" y="228"/>
                          <a:pt x="128" y="228"/>
                        </a:cubicBezTo>
                        <a:cubicBezTo>
                          <a:pt x="153" y="225"/>
                          <a:pt x="178" y="215"/>
                          <a:pt x="197" y="195"/>
                        </a:cubicBezTo>
                        <a:cubicBezTo>
                          <a:pt x="221" y="171"/>
                          <a:pt x="232" y="139"/>
                          <a:pt x="230" y="107"/>
                        </a:cubicBezTo>
                        <a:cubicBezTo>
                          <a:pt x="230" y="106"/>
                          <a:pt x="230" y="106"/>
                          <a:pt x="230" y="106"/>
                        </a:cubicBezTo>
                        <a:cubicBezTo>
                          <a:pt x="227" y="79"/>
                          <a:pt x="217" y="53"/>
                          <a:pt x="197" y="33"/>
                        </a:cubicBezTo>
                        <a:cubicBezTo>
                          <a:pt x="178" y="14"/>
                          <a:pt x="154" y="3"/>
                          <a:pt x="13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32"/>
                  <p:cNvSpPr>
                    <a:spLocks/>
                  </p:cNvSpPr>
                  <p:nvPr/>
                </p:nvSpPr>
                <p:spPr bwMode="auto">
                  <a:xfrm rot="16200000">
                    <a:off x="1915332" y="4440100"/>
                    <a:ext cx="512362" cy="508865"/>
                  </a:xfrm>
                  <a:custGeom>
                    <a:avLst/>
                    <a:gdLst>
                      <a:gd name="T0" fmla="*/ 60 w 124"/>
                      <a:gd name="T1" fmla="*/ 113 h 123"/>
                      <a:gd name="T2" fmla="*/ 58 w 124"/>
                      <a:gd name="T3" fmla="*/ 113 h 123"/>
                      <a:gd name="T4" fmla="*/ 50 w 124"/>
                      <a:gd name="T5" fmla="*/ 112 h 123"/>
                      <a:gd name="T6" fmla="*/ 27 w 124"/>
                      <a:gd name="T7" fmla="*/ 100 h 123"/>
                      <a:gd name="T8" fmla="*/ 10 w 124"/>
                      <a:gd name="T9" fmla="*/ 67 h 123"/>
                      <a:gd name="T10" fmla="*/ 24 w 124"/>
                      <a:gd name="T11" fmla="*/ 27 h 123"/>
                      <a:gd name="T12" fmla="*/ 63 w 124"/>
                      <a:gd name="T13" fmla="*/ 11 h 123"/>
                      <a:gd name="T14" fmla="*/ 97 w 124"/>
                      <a:gd name="T15" fmla="*/ 26 h 123"/>
                      <a:gd name="T16" fmla="*/ 106 w 124"/>
                      <a:gd name="T17" fmla="*/ 38 h 123"/>
                      <a:gd name="T18" fmla="*/ 107 w 124"/>
                      <a:gd name="T19" fmla="*/ 41 h 123"/>
                      <a:gd name="T20" fmla="*/ 108 w 124"/>
                      <a:gd name="T21" fmla="*/ 42 h 123"/>
                      <a:gd name="T22" fmla="*/ 100 w 124"/>
                      <a:gd name="T23" fmla="*/ 45 h 123"/>
                      <a:gd name="T24" fmla="*/ 117 w 124"/>
                      <a:gd name="T25" fmla="*/ 62 h 123"/>
                      <a:gd name="T26" fmla="*/ 124 w 124"/>
                      <a:gd name="T27" fmla="*/ 35 h 123"/>
                      <a:gd name="T28" fmla="*/ 117 w 124"/>
                      <a:gd name="T29" fmla="*/ 38 h 123"/>
                      <a:gd name="T30" fmla="*/ 116 w 124"/>
                      <a:gd name="T31" fmla="*/ 37 h 123"/>
                      <a:gd name="T32" fmla="*/ 115 w 124"/>
                      <a:gd name="T33" fmla="*/ 34 h 123"/>
                      <a:gd name="T34" fmla="*/ 104 w 124"/>
                      <a:gd name="T35" fmla="*/ 19 h 123"/>
                      <a:gd name="T36" fmla="*/ 64 w 124"/>
                      <a:gd name="T37" fmla="*/ 1 h 123"/>
                      <a:gd name="T38" fmla="*/ 17 w 124"/>
                      <a:gd name="T39" fmla="*/ 20 h 123"/>
                      <a:gd name="T40" fmla="*/ 3 w 124"/>
                      <a:gd name="T41" fmla="*/ 43 h 123"/>
                      <a:gd name="T42" fmla="*/ 0 w 124"/>
                      <a:gd name="T43" fmla="*/ 68 h 123"/>
                      <a:gd name="T44" fmla="*/ 20 w 124"/>
                      <a:gd name="T45" fmla="*/ 107 h 123"/>
                      <a:gd name="T46" fmla="*/ 49 w 124"/>
                      <a:gd name="T47" fmla="*/ 122 h 123"/>
                      <a:gd name="T48" fmla="*/ 57 w 124"/>
                      <a:gd name="T49" fmla="*/ 123 h 123"/>
                      <a:gd name="T50" fmla="*/ 60 w 124"/>
                      <a:gd name="T51" fmla="*/ 123 h 123"/>
                      <a:gd name="T52" fmla="*/ 60 w 124"/>
                      <a:gd name="T5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23">
                        <a:moveTo>
                          <a:pt x="60" y="113"/>
                        </a:moveTo>
                        <a:cubicBezTo>
                          <a:pt x="60" y="113"/>
                          <a:pt x="59" y="113"/>
                          <a:pt x="58" y="113"/>
                        </a:cubicBezTo>
                        <a:cubicBezTo>
                          <a:pt x="56" y="113"/>
                          <a:pt x="54" y="113"/>
                          <a:pt x="50" y="112"/>
                        </a:cubicBezTo>
                        <a:cubicBezTo>
                          <a:pt x="44" y="111"/>
                          <a:pt x="35" y="108"/>
                          <a:pt x="27" y="100"/>
                        </a:cubicBezTo>
                        <a:cubicBezTo>
                          <a:pt x="18" y="93"/>
                          <a:pt x="11" y="81"/>
                          <a:pt x="10" y="67"/>
                        </a:cubicBezTo>
                        <a:cubicBezTo>
                          <a:pt x="8" y="53"/>
                          <a:pt x="13" y="38"/>
                          <a:pt x="24" y="27"/>
                        </a:cubicBezTo>
                        <a:cubicBezTo>
                          <a:pt x="34" y="16"/>
                          <a:pt x="49" y="10"/>
                          <a:pt x="63" y="11"/>
                        </a:cubicBezTo>
                        <a:cubicBezTo>
                          <a:pt x="77" y="11"/>
                          <a:pt x="89" y="18"/>
                          <a:pt x="97" y="26"/>
                        </a:cubicBezTo>
                        <a:cubicBezTo>
                          <a:pt x="101" y="30"/>
                          <a:pt x="104" y="34"/>
                          <a:pt x="106" y="38"/>
                        </a:cubicBezTo>
                        <a:cubicBezTo>
                          <a:pt x="107" y="39"/>
                          <a:pt x="107" y="40"/>
                          <a:pt x="107" y="41"/>
                        </a:cubicBezTo>
                        <a:cubicBezTo>
                          <a:pt x="108" y="41"/>
                          <a:pt x="108" y="42"/>
                          <a:pt x="108" y="42"/>
                        </a:cubicBezTo>
                        <a:cubicBezTo>
                          <a:pt x="100" y="45"/>
                          <a:pt x="100" y="45"/>
                          <a:pt x="100" y="45"/>
                        </a:cubicBezTo>
                        <a:cubicBezTo>
                          <a:pt x="106" y="49"/>
                          <a:pt x="112" y="54"/>
                          <a:pt x="117" y="62"/>
                        </a:cubicBezTo>
                        <a:cubicBezTo>
                          <a:pt x="121" y="54"/>
                          <a:pt x="124" y="45"/>
                          <a:pt x="124" y="35"/>
                        </a:cubicBezTo>
                        <a:cubicBezTo>
                          <a:pt x="117" y="38"/>
                          <a:pt x="117" y="38"/>
                          <a:pt x="117" y="38"/>
                        </a:cubicBezTo>
                        <a:cubicBezTo>
                          <a:pt x="117" y="38"/>
                          <a:pt x="116" y="38"/>
                          <a:pt x="116" y="37"/>
                        </a:cubicBezTo>
                        <a:cubicBezTo>
                          <a:pt x="116" y="36"/>
                          <a:pt x="115" y="35"/>
                          <a:pt x="115" y="34"/>
                        </a:cubicBezTo>
                        <a:cubicBezTo>
                          <a:pt x="112" y="29"/>
                          <a:pt x="109" y="24"/>
                          <a:pt x="104" y="19"/>
                        </a:cubicBezTo>
                        <a:cubicBezTo>
                          <a:pt x="95" y="10"/>
                          <a:pt x="80" y="2"/>
                          <a:pt x="64" y="1"/>
                        </a:cubicBezTo>
                        <a:cubicBezTo>
                          <a:pt x="47" y="0"/>
                          <a:pt x="29" y="7"/>
                          <a:pt x="17" y="20"/>
                        </a:cubicBezTo>
                        <a:cubicBezTo>
                          <a:pt x="11" y="27"/>
                          <a:pt x="6" y="34"/>
                          <a:pt x="3" y="43"/>
                        </a:cubicBezTo>
                        <a:cubicBezTo>
                          <a:pt x="0" y="51"/>
                          <a:pt x="0" y="60"/>
                          <a:pt x="0" y="68"/>
                        </a:cubicBezTo>
                        <a:cubicBezTo>
                          <a:pt x="2" y="84"/>
                          <a:pt x="10" y="99"/>
                          <a:pt x="20" y="107"/>
                        </a:cubicBezTo>
                        <a:cubicBezTo>
                          <a:pt x="30" y="116"/>
                          <a:pt x="41" y="120"/>
                          <a:pt x="49" y="122"/>
                        </a:cubicBezTo>
                        <a:cubicBezTo>
                          <a:pt x="53" y="122"/>
                          <a:pt x="55" y="123"/>
                          <a:pt x="57" y="123"/>
                        </a:cubicBezTo>
                        <a:cubicBezTo>
                          <a:pt x="59" y="123"/>
                          <a:pt x="60" y="123"/>
                          <a:pt x="60" y="123"/>
                        </a:cubicBezTo>
                        <a:lnTo>
                          <a:pt x="6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36"/>
                <p:cNvGrpSpPr/>
                <p:nvPr/>
              </p:nvGrpSpPr>
              <p:grpSpPr>
                <a:xfrm>
                  <a:off x="3169398" y="3064157"/>
                  <a:ext cx="942536" cy="954777"/>
                  <a:chOff x="3016998" y="2911757"/>
                  <a:chExt cx="942536" cy="954777"/>
                </a:xfrm>
              </p:grpSpPr>
              <p:sp>
                <p:nvSpPr>
                  <p:cNvPr id="64" name="Freeform 10"/>
                  <p:cNvSpPr>
                    <a:spLocks/>
                  </p:cNvSpPr>
                  <p:nvPr/>
                </p:nvSpPr>
                <p:spPr bwMode="auto">
                  <a:xfrm rot="16200000">
                    <a:off x="3010877" y="2917878"/>
                    <a:ext cx="954777" cy="942536"/>
                  </a:xfrm>
                  <a:custGeom>
                    <a:avLst/>
                    <a:gdLst>
                      <a:gd name="T0" fmla="*/ 102 w 231"/>
                      <a:gd name="T1" fmla="*/ 0 h 228"/>
                      <a:gd name="T2" fmla="*/ 35 w 231"/>
                      <a:gd name="T3" fmla="*/ 33 h 228"/>
                      <a:gd name="T4" fmla="*/ 2 w 231"/>
                      <a:gd name="T5" fmla="*/ 105 h 228"/>
                      <a:gd name="T6" fmla="*/ 2 w 231"/>
                      <a:gd name="T7" fmla="*/ 106 h 228"/>
                      <a:gd name="T8" fmla="*/ 35 w 231"/>
                      <a:gd name="T9" fmla="*/ 195 h 228"/>
                      <a:gd name="T10" fmla="*/ 104 w 231"/>
                      <a:gd name="T11" fmla="*/ 228 h 228"/>
                      <a:gd name="T12" fmla="*/ 108 w 231"/>
                      <a:gd name="T13" fmla="*/ 227 h 228"/>
                      <a:gd name="T14" fmla="*/ 108 w 231"/>
                      <a:gd name="T15" fmla="*/ 227 h 228"/>
                      <a:gd name="T16" fmla="*/ 111 w 231"/>
                      <a:gd name="T17" fmla="*/ 227 h 228"/>
                      <a:gd name="T18" fmla="*/ 196 w 231"/>
                      <a:gd name="T19" fmla="*/ 194 h 228"/>
                      <a:gd name="T20" fmla="*/ 230 w 231"/>
                      <a:gd name="T21" fmla="*/ 107 h 228"/>
                      <a:gd name="T22" fmla="*/ 197 w 231"/>
                      <a:gd name="T23" fmla="*/ 34 h 228"/>
                      <a:gd name="T24" fmla="*/ 116 w 231"/>
                      <a:gd name="T25" fmla="*/ 0 h 228"/>
                      <a:gd name="T26" fmla="*/ 108 w 231"/>
                      <a:gd name="T27" fmla="*/ 1 h 228"/>
                      <a:gd name="T28" fmla="*/ 102 w 231"/>
                      <a:gd name="T2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228">
                        <a:moveTo>
                          <a:pt x="102" y="0"/>
                        </a:moveTo>
                        <a:cubicBezTo>
                          <a:pt x="78" y="3"/>
                          <a:pt x="54" y="14"/>
                          <a:pt x="35" y="33"/>
                        </a:cubicBezTo>
                        <a:cubicBezTo>
                          <a:pt x="15" y="53"/>
                          <a:pt x="5" y="78"/>
                          <a:pt x="2" y="105"/>
                        </a:cubicBezTo>
                        <a:cubicBezTo>
                          <a:pt x="2" y="105"/>
                          <a:pt x="2" y="106"/>
                          <a:pt x="2" y="106"/>
                        </a:cubicBezTo>
                        <a:cubicBezTo>
                          <a:pt x="0" y="138"/>
                          <a:pt x="11" y="170"/>
                          <a:pt x="35" y="195"/>
                        </a:cubicBezTo>
                        <a:cubicBezTo>
                          <a:pt x="54" y="214"/>
                          <a:pt x="79" y="225"/>
                          <a:pt x="104" y="228"/>
                        </a:cubicBezTo>
                        <a:cubicBezTo>
                          <a:pt x="106" y="227"/>
                          <a:pt x="108" y="227"/>
                          <a:pt x="108" y="227"/>
                        </a:cubicBezTo>
                        <a:cubicBezTo>
                          <a:pt x="108" y="227"/>
                          <a:pt x="108" y="227"/>
                          <a:pt x="108" y="227"/>
                        </a:cubicBezTo>
                        <a:cubicBezTo>
                          <a:pt x="109" y="227"/>
                          <a:pt x="110" y="227"/>
                          <a:pt x="111" y="227"/>
                        </a:cubicBezTo>
                        <a:cubicBezTo>
                          <a:pt x="143" y="227"/>
                          <a:pt x="173" y="217"/>
                          <a:pt x="196" y="194"/>
                        </a:cubicBezTo>
                        <a:cubicBezTo>
                          <a:pt x="220" y="170"/>
                          <a:pt x="231" y="138"/>
                          <a:pt x="230" y="107"/>
                        </a:cubicBezTo>
                        <a:cubicBezTo>
                          <a:pt x="228" y="80"/>
                          <a:pt x="217" y="54"/>
                          <a:pt x="197" y="34"/>
                        </a:cubicBezTo>
                        <a:cubicBezTo>
                          <a:pt x="174" y="11"/>
                          <a:pt x="145" y="0"/>
                          <a:pt x="116" y="0"/>
                        </a:cubicBezTo>
                        <a:cubicBezTo>
                          <a:pt x="113" y="0"/>
                          <a:pt x="111" y="0"/>
                          <a:pt x="108" y="1"/>
                        </a:cubicBezTo>
                        <a:cubicBezTo>
                          <a:pt x="107" y="0"/>
                          <a:pt x="105" y="0"/>
                          <a:pt x="10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
                  <p:cNvSpPr>
                    <a:spLocks/>
                  </p:cNvSpPr>
                  <p:nvPr/>
                </p:nvSpPr>
                <p:spPr bwMode="auto">
                  <a:xfrm rot="16200000">
                    <a:off x="3200608" y="3165315"/>
                    <a:ext cx="517608" cy="430174"/>
                  </a:xfrm>
                  <a:custGeom>
                    <a:avLst/>
                    <a:gdLst>
                      <a:gd name="T0" fmla="*/ 107 w 125"/>
                      <a:gd name="T1" fmla="*/ 104 h 104"/>
                      <a:gd name="T2" fmla="*/ 109 w 125"/>
                      <a:gd name="T3" fmla="*/ 102 h 104"/>
                      <a:gd name="T4" fmla="*/ 114 w 125"/>
                      <a:gd name="T5" fmla="*/ 95 h 104"/>
                      <a:gd name="T6" fmla="*/ 124 w 125"/>
                      <a:gd name="T7" fmla="*/ 64 h 104"/>
                      <a:gd name="T8" fmla="*/ 111 w 125"/>
                      <a:gd name="T9" fmla="*/ 22 h 104"/>
                      <a:gd name="T10" fmla="*/ 91 w 125"/>
                      <a:gd name="T11" fmla="*/ 7 h 104"/>
                      <a:gd name="T12" fmla="*/ 65 w 125"/>
                      <a:gd name="T13" fmla="*/ 0 h 104"/>
                      <a:gd name="T14" fmla="*/ 19 w 125"/>
                      <a:gd name="T15" fmla="*/ 20 h 104"/>
                      <a:gd name="T16" fmla="*/ 3 w 125"/>
                      <a:gd name="T17" fmla="*/ 61 h 104"/>
                      <a:gd name="T18" fmla="*/ 6 w 125"/>
                      <a:gd name="T19" fmla="*/ 79 h 104"/>
                      <a:gd name="T20" fmla="*/ 7 w 125"/>
                      <a:gd name="T21" fmla="*/ 82 h 104"/>
                      <a:gd name="T22" fmla="*/ 7 w 125"/>
                      <a:gd name="T23" fmla="*/ 83 h 104"/>
                      <a:gd name="T24" fmla="*/ 0 w 125"/>
                      <a:gd name="T25" fmla="*/ 87 h 104"/>
                      <a:gd name="T26" fmla="*/ 24 w 125"/>
                      <a:gd name="T27" fmla="*/ 101 h 104"/>
                      <a:gd name="T28" fmla="*/ 24 w 125"/>
                      <a:gd name="T29" fmla="*/ 77 h 104"/>
                      <a:gd name="T30" fmla="*/ 16 w 125"/>
                      <a:gd name="T31" fmla="*/ 80 h 104"/>
                      <a:gd name="T32" fmla="*/ 16 w 125"/>
                      <a:gd name="T33" fmla="*/ 79 h 104"/>
                      <a:gd name="T34" fmla="*/ 15 w 125"/>
                      <a:gd name="T35" fmla="*/ 76 h 104"/>
                      <a:gd name="T36" fmla="*/ 13 w 125"/>
                      <a:gd name="T37" fmla="*/ 61 h 104"/>
                      <a:gd name="T38" fmla="*/ 26 w 125"/>
                      <a:gd name="T39" fmla="*/ 26 h 104"/>
                      <a:gd name="T40" fmla="*/ 65 w 125"/>
                      <a:gd name="T41" fmla="*/ 10 h 104"/>
                      <a:gd name="T42" fmla="*/ 103 w 125"/>
                      <a:gd name="T43" fmla="*/ 28 h 104"/>
                      <a:gd name="T44" fmla="*/ 115 w 125"/>
                      <a:gd name="T45" fmla="*/ 64 h 104"/>
                      <a:gd name="T46" fmla="*/ 107 w 125"/>
                      <a:gd name="T47" fmla="*/ 89 h 104"/>
                      <a:gd name="T48" fmla="*/ 102 w 125"/>
                      <a:gd name="T49" fmla="*/ 95 h 104"/>
                      <a:gd name="T50" fmla="*/ 100 w 125"/>
                      <a:gd name="T51" fmla="*/ 97 h 104"/>
                      <a:gd name="T52" fmla="*/ 107 w 125"/>
                      <a:gd name="T5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04">
                        <a:moveTo>
                          <a:pt x="107" y="104"/>
                        </a:moveTo>
                        <a:cubicBezTo>
                          <a:pt x="107" y="104"/>
                          <a:pt x="107" y="103"/>
                          <a:pt x="109" y="102"/>
                        </a:cubicBezTo>
                        <a:cubicBezTo>
                          <a:pt x="110" y="100"/>
                          <a:pt x="112" y="98"/>
                          <a:pt x="114" y="95"/>
                        </a:cubicBezTo>
                        <a:cubicBezTo>
                          <a:pt x="119" y="88"/>
                          <a:pt x="124" y="78"/>
                          <a:pt x="124" y="64"/>
                        </a:cubicBezTo>
                        <a:cubicBezTo>
                          <a:pt x="125" y="51"/>
                          <a:pt x="121" y="35"/>
                          <a:pt x="111" y="22"/>
                        </a:cubicBezTo>
                        <a:cubicBezTo>
                          <a:pt x="105" y="16"/>
                          <a:pt x="99" y="10"/>
                          <a:pt x="91" y="7"/>
                        </a:cubicBezTo>
                        <a:cubicBezTo>
                          <a:pt x="83" y="3"/>
                          <a:pt x="74" y="1"/>
                          <a:pt x="65" y="0"/>
                        </a:cubicBezTo>
                        <a:cubicBezTo>
                          <a:pt x="48" y="0"/>
                          <a:pt x="30" y="8"/>
                          <a:pt x="19" y="20"/>
                        </a:cubicBezTo>
                        <a:cubicBezTo>
                          <a:pt x="8" y="32"/>
                          <a:pt x="3" y="48"/>
                          <a:pt x="3" y="61"/>
                        </a:cubicBezTo>
                        <a:cubicBezTo>
                          <a:pt x="3" y="68"/>
                          <a:pt x="4" y="74"/>
                          <a:pt x="6" y="79"/>
                        </a:cubicBezTo>
                        <a:cubicBezTo>
                          <a:pt x="6" y="80"/>
                          <a:pt x="7" y="82"/>
                          <a:pt x="7" y="82"/>
                        </a:cubicBezTo>
                        <a:cubicBezTo>
                          <a:pt x="7" y="83"/>
                          <a:pt x="7" y="83"/>
                          <a:pt x="7" y="83"/>
                        </a:cubicBezTo>
                        <a:cubicBezTo>
                          <a:pt x="0" y="87"/>
                          <a:pt x="0" y="87"/>
                          <a:pt x="0" y="87"/>
                        </a:cubicBezTo>
                        <a:cubicBezTo>
                          <a:pt x="7" y="94"/>
                          <a:pt x="16" y="98"/>
                          <a:pt x="24" y="101"/>
                        </a:cubicBezTo>
                        <a:cubicBezTo>
                          <a:pt x="22" y="92"/>
                          <a:pt x="22" y="84"/>
                          <a:pt x="24" y="77"/>
                        </a:cubicBezTo>
                        <a:cubicBezTo>
                          <a:pt x="16" y="80"/>
                          <a:pt x="16" y="80"/>
                          <a:pt x="16" y="80"/>
                        </a:cubicBezTo>
                        <a:cubicBezTo>
                          <a:pt x="16" y="80"/>
                          <a:pt x="16" y="80"/>
                          <a:pt x="16" y="79"/>
                        </a:cubicBezTo>
                        <a:cubicBezTo>
                          <a:pt x="16" y="78"/>
                          <a:pt x="15" y="77"/>
                          <a:pt x="15" y="76"/>
                        </a:cubicBezTo>
                        <a:cubicBezTo>
                          <a:pt x="14" y="72"/>
                          <a:pt x="13" y="67"/>
                          <a:pt x="13" y="61"/>
                        </a:cubicBezTo>
                        <a:cubicBezTo>
                          <a:pt x="12" y="50"/>
                          <a:pt x="16" y="37"/>
                          <a:pt x="26" y="26"/>
                        </a:cubicBezTo>
                        <a:cubicBezTo>
                          <a:pt x="35" y="16"/>
                          <a:pt x="50" y="9"/>
                          <a:pt x="65" y="10"/>
                        </a:cubicBezTo>
                        <a:cubicBezTo>
                          <a:pt x="80" y="10"/>
                          <a:pt x="94" y="17"/>
                          <a:pt x="103" y="28"/>
                        </a:cubicBezTo>
                        <a:cubicBezTo>
                          <a:pt x="112" y="39"/>
                          <a:pt x="116" y="53"/>
                          <a:pt x="115" y="64"/>
                        </a:cubicBezTo>
                        <a:cubicBezTo>
                          <a:pt x="114" y="75"/>
                          <a:pt x="110" y="84"/>
                          <a:pt x="107" y="89"/>
                        </a:cubicBezTo>
                        <a:cubicBezTo>
                          <a:pt x="105" y="92"/>
                          <a:pt x="103" y="94"/>
                          <a:pt x="102" y="95"/>
                        </a:cubicBezTo>
                        <a:cubicBezTo>
                          <a:pt x="101" y="97"/>
                          <a:pt x="100" y="97"/>
                          <a:pt x="100" y="97"/>
                        </a:cubicBezTo>
                        <a:lnTo>
                          <a:pt x="10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58" name="圖片 57"/>
              <p:cNvPicPr>
                <a:picLocks noChangeAspect="1"/>
              </p:cNvPicPr>
              <p:nvPr/>
            </p:nvPicPr>
            <p:blipFill rotWithShape="1">
              <a:blip r:embed="rId8">
                <a:extLst>
                  <a:ext uri="{28A0092B-C50C-407E-A947-70E740481C1C}">
                    <a14:useLocalDpi xmlns:a14="http://schemas.microsoft.com/office/drawing/2010/main" val="0"/>
                  </a:ext>
                </a:extLst>
              </a:blip>
              <a:srcRect l="1121" r="1121"/>
              <a:stretch/>
            </p:blipFill>
            <p:spPr>
              <a:xfrm>
                <a:off x="3476609" y="2912090"/>
                <a:ext cx="709036" cy="673887"/>
              </a:xfrm>
              <a:prstGeom prst="ellipse">
                <a:avLst/>
              </a:prstGeom>
            </p:spPr>
          </p:pic>
          <p:sp>
            <p:nvSpPr>
              <p:cNvPr id="59" name="TextBox 66"/>
              <p:cNvSpPr txBox="1"/>
              <p:nvPr/>
            </p:nvSpPr>
            <p:spPr>
              <a:xfrm flipH="1">
                <a:off x="9510762" y="5040416"/>
                <a:ext cx="1684387" cy="322751"/>
              </a:xfrm>
              <a:prstGeom prst="rect">
                <a:avLst/>
              </a:prstGeom>
              <a:noFill/>
            </p:spPr>
            <p:txBody>
              <a:bodyPr wrap="square" rtlCol="0">
                <a:spAutoFit/>
              </a:bodyPr>
              <a:lstStyle/>
              <a:p>
                <a:pPr algn="ctr">
                  <a:lnSpc>
                    <a:spcPct val="120000"/>
                  </a:lnSpc>
                </a:pPr>
                <a:endParaRPr lang="en-US" sz="1050" dirty="0">
                  <a:solidFill>
                    <a:schemeClr val="tx1"/>
                  </a:solidFill>
                  <a:latin typeface="Broadway" panose="04040905080B02020502" pitchFamily="82" charset="0"/>
                </a:endParaRPr>
              </a:p>
            </p:txBody>
          </p:sp>
          <p:sp>
            <p:nvSpPr>
              <p:cNvPr id="60" name="TextBox 67"/>
              <p:cNvSpPr txBox="1"/>
              <p:nvPr/>
            </p:nvSpPr>
            <p:spPr>
              <a:xfrm flipH="1">
                <a:off x="10221690" y="4750405"/>
                <a:ext cx="242226" cy="353027"/>
              </a:xfrm>
              <a:prstGeom prst="rect">
                <a:avLst/>
              </a:prstGeom>
              <a:noFill/>
            </p:spPr>
            <p:txBody>
              <a:bodyPr wrap="none" lIns="91422" tIns="45711" rIns="91422" bIns="45711" rtlCol="0">
                <a:spAutoFit/>
              </a:bodyPr>
              <a:lstStyle/>
              <a:p>
                <a:pPr algn="ctr">
                  <a:lnSpc>
                    <a:spcPct val="120000"/>
                  </a:lnSpc>
                </a:pPr>
                <a:endParaRPr lang="id-ID" sz="1200" b="1" dirty="0">
                  <a:solidFill>
                    <a:schemeClr val="tx1"/>
                  </a:solidFill>
                  <a:latin typeface="Broadway" panose="04040905080B02020502" pitchFamily="82" charset="0"/>
                  <a:cs typeface="Lato Regular"/>
                </a:endParaRPr>
              </a:p>
            </p:txBody>
          </p:sp>
        </p:grpSp>
        <p:pic>
          <p:nvPicPr>
            <p:cNvPr id="17" name="圖片 1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687734" y="1953364"/>
              <a:ext cx="555080" cy="555080"/>
            </a:xfrm>
            <a:prstGeom prst="rect">
              <a:avLst/>
            </a:prstGeom>
          </p:spPr>
        </p:pic>
      </p:grpSp>
      <p:sp>
        <p:nvSpPr>
          <p:cNvPr id="12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60</a:t>
            </a:r>
            <a:endParaRPr lang="zh-TW" altLang="en-US" b="1" dirty="0">
              <a:solidFill>
                <a:schemeClr val="tx1"/>
              </a:solidFill>
            </a:endParaRPr>
          </a:p>
        </p:txBody>
      </p:sp>
    </p:spTree>
    <p:extLst>
      <p:ext uri="{BB962C8B-B14F-4D97-AF65-F5344CB8AC3E}">
        <p14:creationId xmlns:p14="http://schemas.microsoft.com/office/powerpoint/2010/main" val="23925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資料蒐集問題－動態網頁爬蟲</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5" name="TextShape 2">
            <a:extLst>
              <a:ext uri="{FF2B5EF4-FFF2-40B4-BE49-F238E27FC236}">
                <a16:creationId xmlns:a16="http://schemas.microsoft.com/office/drawing/2014/main" id="{7FBE29C2-3F1F-468B-8EBB-73F5CE3F349C}"/>
              </a:ext>
            </a:extLst>
          </p:cNvPr>
          <p:cNvSpPr txBox="1"/>
          <p:nvPr/>
        </p:nvSpPr>
        <p:spPr>
          <a:xfrm>
            <a:off x="1210085" y="1246267"/>
            <a:ext cx="2492119" cy="675027"/>
          </a:xfrm>
          <a:prstGeom prst="rect">
            <a:avLst/>
          </a:prstGeom>
          <a:noFill/>
          <a:ln>
            <a:noFill/>
          </a:ln>
        </p:spPr>
        <p:txBody>
          <a:bodyPr tIns="91440" bIns="91440">
            <a:noAutofit/>
          </a:bodyPr>
          <a:lstStyle/>
          <a:p>
            <a:pPr>
              <a:lnSpc>
                <a:spcPts val="2000"/>
              </a:lnSpc>
            </a:pPr>
            <a:r>
              <a:rPr lang="zh-TW" altLang="en-US" sz="1400" b="1" dirty="0">
                <a:solidFill>
                  <a:srgbClr val="617A86"/>
                </a:solidFill>
                <a:latin typeface="+mn-ea"/>
                <a:cs typeface="Nixie One"/>
              </a:rPr>
              <a:t>使用 </a:t>
            </a:r>
            <a:r>
              <a:rPr lang="en-US" altLang="zh-TW" sz="1400" b="1" dirty="0">
                <a:solidFill>
                  <a:srgbClr val="617A86"/>
                </a:solidFill>
                <a:latin typeface="+mn-ea"/>
                <a:cs typeface="Nixie One"/>
                <a:sym typeface="Nixie One"/>
              </a:rPr>
              <a:t>Selenium </a:t>
            </a:r>
            <a:r>
              <a:rPr lang="zh-TW" altLang="en-US" sz="1400" b="1" dirty="0">
                <a:solidFill>
                  <a:srgbClr val="617A86"/>
                </a:solidFill>
                <a:latin typeface="+mn-ea"/>
                <a:cs typeface="Nixie One"/>
              </a:rPr>
              <a:t>套件抓取資料</a:t>
            </a:r>
            <a:endParaRPr lang="en-US" altLang="zh-TW" sz="1400" b="1" dirty="0">
              <a:solidFill>
                <a:srgbClr val="617A86"/>
              </a:solidFill>
              <a:latin typeface="+mn-ea"/>
              <a:cs typeface="Nixie One"/>
            </a:endParaRPr>
          </a:p>
          <a:p>
            <a:pPr>
              <a:lnSpc>
                <a:spcPts val="2000"/>
              </a:lnSpc>
            </a:pPr>
            <a:r>
              <a:rPr lang="en-US" altLang="zh-TW" sz="1400" b="1" dirty="0">
                <a:solidFill>
                  <a:schemeClr val="accent5">
                    <a:lumMod val="50000"/>
                  </a:schemeClr>
                </a:solidFill>
              </a:rPr>
              <a:t>1. </a:t>
            </a:r>
            <a:r>
              <a:rPr lang="zh-TW" altLang="en-US" sz="1400" b="1" dirty="0">
                <a:solidFill>
                  <a:schemeClr val="accent5">
                    <a:lumMod val="50000"/>
                  </a:schemeClr>
                </a:solidFill>
              </a:rPr>
              <a:t>被判斷為機器人</a:t>
            </a:r>
            <a:endParaRPr lang="en-US" altLang="zh-TW" sz="1400" b="1" dirty="0">
              <a:solidFill>
                <a:schemeClr val="accent5">
                  <a:lumMod val="50000"/>
                </a:schemeClr>
              </a:solidFill>
              <a:latin typeface="+mn-ea"/>
              <a:cs typeface="Nixie One"/>
            </a:endParaRPr>
          </a:p>
        </p:txBody>
      </p:sp>
      <p:sp>
        <p:nvSpPr>
          <p:cNvPr id="17" name="TextShape 2">
            <a:extLst>
              <a:ext uri="{FF2B5EF4-FFF2-40B4-BE49-F238E27FC236}">
                <a16:creationId xmlns:a16="http://schemas.microsoft.com/office/drawing/2014/main" id="{7FBE29C2-3F1F-468B-8EBB-73F5CE3F349C}"/>
              </a:ext>
            </a:extLst>
          </p:cNvPr>
          <p:cNvSpPr txBox="1"/>
          <p:nvPr/>
        </p:nvSpPr>
        <p:spPr>
          <a:xfrm>
            <a:off x="1190782" y="2463999"/>
            <a:ext cx="2492119" cy="422146"/>
          </a:xfrm>
          <a:prstGeom prst="rect">
            <a:avLst/>
          </a:prstGeom>
          <a:noFill/>
          <a:ln>
            <a:noFill/>
          </a:ln>
        </p:spPr>
        <p:txBody>
          <a:bodyPr tIns="91440" bIns="91440">
            <a:noAutofit/>
          </a:bodyPr>
          <a:lstStyle/>
          <a:p>
            <a:r>
              <a:rPr lang="en-US" altLang="zh-TW" sz="1400" b="1" dirty="0">
                <a:solidFill>
                  <a:schemeClr val="accent5">
                    <a:lumMod val="50000"/>
                  </a:schemeClr>
                </a:solidFill>
              </a:rPr>
              <a:t>2. </a:t>
            </a:r>
            <a:r>
              <a:rPr lang="zh-TW" altLang="en-US" sz="1400" b="1" dirty="0">
                <a:solidFill>
                  <a:schemeClr val="accent5">
                    <a:lumMod val="50000"/>
                  </a:schemeClr>
                </a:solidFill>
              </a:rPr>
              <a:t>沒有下一頁標籤可以定位</a:t>
            </a:r>
          </a:p>
        </p:txBody>
      </p:sp>
      <p:grpSp>
        <p:nvGrpSpPr>
          <p:cNvPr id="19" name="群組 18"/>
          <p:cNvGrpSpPr/>
          <p:nvPr/>
        </p:nvGrpSpPr>
        <p:grpSpPr>
          <a:xfrm>
            <a:off x="1271019" y="2875237"/>
            <a:ext cx="4017848" cy="1323434"/>
            <a:chOff x="2723940" y="2671782"/>
            <a:chExt cx="4227069" cy="1519498"/>
          </a:xfrm>
        </p:grpSpPr>
        <p:grpSp>
          <p:nvGrpSpPr>
            <p:cNvPr id="20" name="群組 19"/>
            <p:cNvGrpSpPr/>
            <p:nvPr/>
          </p:nvGrpSpPr>
          <p:grpSpPr>
            <a:xfrm>
              <a:off x="3072542" y="2671782"/>
              <a:ext cx="3878467" cy="1519498"/>
              <a:chOff x="3664600" y="1534153"/>
              <a:chExt cx="3878467" cy="1519498"/>
            </a:xfrm>
          </p:grpSpPr>
          <p:sp>
            <p:nvSpPr>
              <p:cNvPr id="22" name="文字方塊 21"/>
              <p:cNvSpPr txBox="1"/>
              <p:nvPr/>
            </p:nvSpPr>
            <p:spPr>
              <a:xfrm>
                <a:off x="3664600" y="1534153"/>
                <a:ext cx="3878467" cy="318036"/>
              </a:xfrm>
              <a:prstGeom prst="rect">
                <a:avLst/>
              </a:prstGeom>
              <a:noFill/>
            </p:spPr>
            <p:txBody>
              <a:bodyPr wrap="square" rtlCol="0">
                <a:spAutoFit/>
              </a:bodyPr>
              <a:lstStyle/>
              <a:p>
                <a:r>
                  <a:rPr lang="zh-TW" altLang="en-US" sz="1200" dirty="0"/>
                  <a:t>使用 </a:t>
                </a:r>
                <a:r>
                  <a:rPr lang="en-US" altLang="zh-TW" sz="1200" dirty="0"/>
                  <a:t>Selenium + </a:t>
                </a:r>
                <a:r>
                  <a:rPr lang="en-US" altLang="zh-TW" sz="1200" dirty="0" err="1"/>
                  <a:t>JavaScipt</a:t>
                </a:r>
                <a:endParaRPr lang="zh-TW" altLang="en-US" sz="1200" dirty="0"/>
              </a:p>
            </p:txBody>
          </p:sp>
          <p:pic>
            <p:nvPicPr>
              <p:cNvPr id="23" name="圖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45" y="1941045"/>
                <a:ext cx="3224286" cy="1112606"/>
              </a:xfrm>
              <a:prstGeom prst="rect">
                <a:avLst/>
              </a:prstGeom>
              <a:ln w="9525" cap="sq">
                <a:solidFill>
                  <a:srgbClr val="000000"/>
                </a:solidFill>
                <a:miter lim="800000"/>
              </a:ln>
              <a:effectLst>
                <a:outerShdw blurRad="57150" dist="50800" dir="2700000" algn="tl" rotWithShape="0">
                  <a:srgbClr val="000000">
                    <a:alpha val="40000"/>
                  </a:srgbClr>
                </a:outerShdw>
              </a:effectLst>
            </p:spPr>
          </p:pic>
        </p:grpSp>
        <p:sp>
          <p:nvSpPr>
            <p:cNvPr id="21" name="Google Shape;519;p40"/>
            <p:cNvSpPr/>
            <p:nvPr/>
          </p:nvSpPr>
          <p:spPr>
            <a:xfrm flipV="1">
              <a:off x="2723940" y="2674008"/>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群組 23"/>
          <p:cNvGrpSpPr/>
          <p:nvPr/>
        </p:nvGrpSpPr>
        <p:grpSpPr>
          <a:xfrm>
            <a:off x="1284100" y="1869469"/>
            <a:ext cx="2881424" cy="612412"/>
            <a:chOff x="2742073" y="1638153"/>
            <a:chExt cx="2881424" cy="612412"/>
          </a:xfrm>
        </p:grpSpPr>
        <p:sp>
          <p:nvSpPr>
            <p:cNvPr id="25" name="Google Shape;519;p40"/>
            <p:cNvSpPr/>
            <p:nvPr/>
          </p:nvSpPr>
          <p:spPr>
            <a:xfrm flipV="1">
              <a:off x="2742073" y="1731962"/>
              <a:ext cx="264185" cy="201271"/>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文字方塊 25"/>
            <p:cNvSpPr txBox="1"/>
            <p:nvPr/>
          </p:nvSpPr>
          <p:spPr>
            <a:xfrm>
              <a:off x="3060342" y="1638153"/>
              <a:ext cx="2563155" cy="612412"/>
            </a:xfrm>
            <a:prstGeom prst="rect">
              <a:avLst/>
            </a:prstGeom>
            <a:noFill/>
          </p:spPr>
          <p:txBody>
            <a:bodyPr wrap="square" rtlCol="0">
              <a:spAutoFit/>
            </a:bodyPr>
            <a:lstStyle/>
            <a:p>
              <a:pPr>
                <a:lnSpc>
                  <a:spcPct val="150000"/>
                </a:lnSpc>
              </a:pPr>
              <a:r>
                <a:rPr lang="zh-TW" altLang="en-US" sz="1200" dirty="0">
                  <a:latin typeface="微軟正黑體" panose="020B0604030504040204" pitchFamily="34" charset="-120"/>
                  <a:ea typeface="微軟正黑體" panose="020B0604030504040204" pitchFamily="34" charset="-120"/>
                </a:rPr>
                <a:t>使用 </a:t>
              </a:r>
              <a:r>
                <a:rPr lang="en-US" altLang="zh-TW" sz="1200" b="1" dirty="0" err="1">
                  <a:latin typeface="微軟正黑體" panose="020B0604030504040204" pitchFamily="34" charset="-120"/>
                  <a:ea typeface="微軟正黑體" panose="020B0604030504040204" pitchFamily="34" charset="-120"/>
                </a:rPr>
                <a:t>time.sleep</a:t>
              </a:r>
              <a:r>
                <a:rPr lang="en-US" altLang="zh-TW" sz="1200" b="1" dirty="0">
                  <a:latin typeface="微軟正黑體" panose="020B0604030504040204" pitchFamily="34" charset="-120"/>
                  <a:ea typeface="微軟正黑體" panose="020B0604030504040204" pitchFamily="34" charset="-120"/>
                </a:rPr>
                <a:t>() </a:t>
              </a:r>
            </a:p>
            <a:p>
              <a:pPr>
                <a:lnSpc>
                  <a:spcPct val="150000"/>
                </a:lnSpc>
              </a:pPr>
              <a:r>
                <a:rPr lang="zh-TW" altLang="en-US" sz="1200" dirty="0">
                  <a:latin typeface="微軟正黑體" panose="020B0604030504040204" pitchFamily="34" charset="-120"/>
                  <a:ea typeface="微軟正黑體" panose="020B0604030504040204" pitchFamily="34" charset="-120"/>
                </a:rPr>
                <a:t>讓網站較難分辨我們是否為機器人</a:t>
              </a:r>
            </a:p>
          </p:txBody>
        </p:sp>
      </p:grpSp>
      <p:grpSp>
        <p:nvGrpSpPr>
          <p:cNvPr id="27" name="群組 26"/>
          <p:cNvGrpSpPr/>
          <p:nvPr/>
        </p:nvGrpSpPr>
        <p:grpSpPr>
          <a:xfrm>
            <a:off x="5700452" y="1763648"/>
            <a:ext cx="1452299" cy="2435023"/>
            <a:chOff x="9591083" y="4019915"/>
            <a:chExt cx="1597883" cy="3133266"/>
          </a:xfrm>
        </p:grpSpPr>
        <p:sp>
          <p:nvSpPr>
            <p:cNvPr id="28" name="Freeform 829"/>
            <p:cNvSpPr>
              <a:spLocks/>
            </p:cNvSpPr>
            <p:nvPr/>
          </p:nvSpPr>
          <p:spPr bwMode="auto">
            <a:xfrm>
              <a:off x="9870565" y="6047045"/>
              <a:ext cx="507077" cy="1073117"/>
            </a:xfrm>
            <a:custGeom>
              <a:avLst/>
              <a:gdLst>
                <a:gd name="T0" fmla="*/ 9 w 182"/>
                <a:gd name="T1" fmla="*/ 0 h 385"/>
                <a:gd name="T2" fmla="*/ 18 w 182"/>
                <a:gd name="T3" fmla="*/ 81 h 385"/>
                <a:gd name="T4" fmla="*/ 51 w 182"/>
                <a:gd name="T5" fmla="*/ 106 h 385"/>
                <a:gd name="T6" fmla="*/ 38 w 182"/>
                <a:gd name="T7" fmla="*/ 368 h 385"/>
                <a:gd name="T8" fmla="*/ 77 w 182"/>
                <a:gd name="T9" fmla="*/ 385 h 385"/>
                <a:gd name="T10" fmla="*/ 83 w 182"/>
                <a:gd name="T11" fmla="*/ 109 h 385"/>
                <a:gd name="T12" fmla="*/ 109 w 182"/>
                <a:gd name="T13" fmla="*/ 108 h 385"/>
                <a:gd name="T14" fmla="*/ 119 w 182"/>
                <a:gd name="T15" fmla="*/ 378 h 385"/>
                <a:gd name="T16" fmla="*/ 147 w 182"/>
                <a:gd name="T17" fmla="*/ 358 h 385"/>
                <a:gd name="T18" fmla="*/ 160 w 182"/>
                <a:gd name="T19" fmla="*/ 347 h 385"/>
                <a:gd name="T20" fmla="*/ 138 w 182"/>
                <a:gd name="T21" fmla="*/ 103 h 385"/>
                <a:gd name="T22" fmla="*/ 170 w 182"/>
                <a:gd name="T23" fmla="*/ 83 h 385"/>
                <a:gd name="T24" fmla="*/ 176 w 182"/>
                <a:gd name="T25" fmla="*/ 5 h 385"/>
                <a:gd name="T26" fmla="*/ 9 w 182"/>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5">
                  <a:moveTo>
                    <a:pt x="9" y="0"/>
                  </a:moveTo>
                  <a:cubicBezTo>
                    <a:pt x="9" y="0"/>
                    <a:pt x="0" y="50"/>
                    <a:pt x="18" y="81"/>
                  </a:cubicBezTo>
                  <a:cubicBezTo>
                    <a:pt x="24" y="93"/>
                    <a:pt x="38" y="103"/>
                    <a:pt x="51" y="106"/>
                  </a:cubicBezTo>
                  <a:cubicBezTo>
                    <a:pt x="38" y="368"/>
                    <a:pt x="38" y="368"/>
                    <a:pt x="38" y="368"/>
                  </a:cubicBezTo>
                  <a:cubicBezTo>
                    <a:pt x="77" y="385"/>
                    <a:pt x="77" y="385"/>
                    <a:pt x="77" y="385"/>
                  </a:cubicBezTo>
                  <a:cubicBezTo>
                    <a:pt x="83" y="109"/>
                    <a:pt x="83" y="109"/>
                    <a:pt x="83" y="109"/>
                  </a:cubicBezTo>
                  <a:cubicBezTo>
                    <a:pt x="83" y="109"/>
                    <a:pt x="97" y="111"/>
                    <a:pt x="109" y="108"/>
                  </a:cubicBezTo>
                  <a:cubicBezTo>
                    <a:pt x="119" y="378"/>
                    <a:pt x="119" y="378"/>
                    <a:pt x="119" y="378"/>
                  </a:cubicBezTo>
                  <a:cubicBezTo>
                    <a:pt x="147" y="358"/>
                    <a:pt x="147" y="358"/>
                    <a:pt x="147" y="358"/>
                  </a:cubicBezTo>
                  <a:cubicBezTo>
                    <a:pt x="160" y="347"/>
                    <a:pt x="160" y="347"/>
                    <a:pt x="160" y="347"/>
                  </a:cubicBezTo>
                  <a:cubicBezTo>
                    <a:pt x="138" y="103"/>
                    <a:pt x="138" y="103"/>
                    <a:pt x="138" y="103"/>
                  </a:cubicBezTo>
                  <a:cubicBezTo>
                    <a:pt x="138" y="103"/>
                    <a:pt x="158" y="102"/>
                    <a:pt x="170" y="83"/>
                  </a:cubicBezTo>
                  <a:cubicBezTo>
                    <a:pt x="180" y="67"/>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30"/>
            <p:cNvSpPr>
              <a:spLocks/>
            </p:cNvSpPr>
            <p:nvPr/>
          </p:nvSpPr>
          <p:spPr bwMode="auto">
            <a:xfrm>
              <a:off x="9889433" y="6161432"/>
              <a:ext cx="479954" cy="958730"/>
            </a:xfrm>
            <a:custGeom>
              <a:avLst/>
              <a:gdLst>
                <a:gd name="T0" fmla="*/ 149 w 172"/>
                <a:gd name="T1" fmla="*/ 34 h 344"/>
                <a:gd name="T2" fmla="*/ 89 w 172"/>
                <a:gd name="T3" fmla="*/ 53 h 344"/>
                <a:gd name="T4" fmla="*/ 28 w 172"/>
                <a:gd name="T5" fmla="*/ 32 h 344"/>
                <a:gd name="T6" fmla="*/ 6 w 172"/>
                <a:gd name="T7" fmla="*/ 6 h 344"/>
                <a:gd name="T8" fmla="*/ 0 w 172"/>
                <a:gd name="T9" fmla="*/ 0 h 344"/>
                <a:gd name="T10" fmla="*/ 11 w 172"/>
                <a:gd name="T11" fmla="*/ 40 h 344"/>
                <a:gd name="T12" fmla="*/ 44 w 172"/>
                <a:gd name="T13" fmla="*/ 65 h 344"/>
                <a:gd name="T14" fmla="*/ 44 w 172"/>
                <a:gd name="T15" fmla="*/ 72 h 344"/>
                <a:gd name="T16" fmla="*/ 59 w 172"/>
                <a:gd name="T17" fmla="*/ 73 h 344"/>
                <a:gd name="T18" fmla="*/ 60 w 172"/>
                <a:gd name="T19" fmla="*/ 75 h 344"/>
                <a:gd name="T20" fmla="*/ 54 w 172"/>
                <a:gd name="T21" fmla="*/ 230 h 344"/>
                <a:gd name="T22" fmla="*/ 51 w 172"/>
                <a:gd name="T23" fmla="*/ 309 h 344"/>
                <a:gd name="T24" fmla="*/ 50 w 172"/>
                <a:gd name="T25" fmla="*/ 335 h 344"/>
                <a:gd name="T26" fmla="*/ 70 w 172"/>
                <a:gd name="T27" fmla="*/ 344 h 344"/>
                <a:gd name="T28" fmla="*/ 76 w 172"/>
                <a:gd name="T29" fmla="*/ 68 h 344"/>
                <a:gd name="T30" fmla="*/ 102 w 172"/>
                <a:gd name="T31" fmla="*/ 67 h 344"/>
                <a:gd name="T32" fmla="*/ 112 w 172"/>
                <a:gd name="T33" fmla="*/ 337 h 344"/>
                <a:gd name="T34" fmla="*/ 129 w 172"/>
                <a:gd name="T35" fmla="*/ 325 h 344"/>
                <a:gd name="T36" fmla="*/ 127 w 172"/>
                <a:gd name="T37" fmla="*/ 258 h 344"/>
                <a:gd name="T38" fmla="*/ 122 w 172"/>
                <a:gd name="T39" fmla="*/ 168 h 344"/>
                <a:gd name="T40" fmla="*/ 117 w 172"/>
                <a:gd name="T41" fmla="*/ 123 h 344"/>
                <a:gd name="T42" fmla="*/ 116 w 172"/>
                <a:gd name="T43" fmla="*/ 84 h 344"/>
                <a:gd name="T44" fmla="*/ 122 w 172"/>
                <a:gd name="T45" fmla="*/ 72 h 344"/>
                <a:gd name="T46" fmla="*/ 131 w 172"/>
                <a:gd name="T47" fmla="*/ 71 h 344"/>
                <a:gd name="T48" fmla="*/ 131 w 172"/>
                <a:gd name="T49" fmla="*/ 62 h 344"/>
                <a:gd name="T50" fmla="*/ 163 w 172"/>
                <a:gd name="T51" fmla="*/ 42 h 344"/>
                <a:gd name="T52" fmla="*/ 172 w 172"/>
                <a:gd name="T53" fmla="*/ 8 h 344"/>
                <a:gd name="T54" fmla="*/ 149 w 172"/>
                <a:gd name="T55" fmla="*/ 3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4">
                  <a:moveTo>
                    <a:pt x="149" y="34"/>
                  </a:moveTo>
                  <a:cubicBezTo>
                    <a:pt x="132" y="46"/>
                    <a:pt x="110" y="52"/>
                    <a:pt x="89" y="53"/>
                  </a:cubicBezTo>
                  <a:cubicBezTo>
                    <a:pt x="66" y="54"/>
                    <a:pt x="46" y="47"/>
                    <a:pt x="28" y="32"/>
                  </a:cubicBezTo>
                  <a:cubicBezTo>
                    <a:pt x="20" y="24"/>
                    <a:pt x="12" y="16"/>
                    <a:pt x="6" y="6"/>
                  </a:cubicBezTo>
                  <a:cubicBezTo>
                    <a:pt x="4" y="4"/>
                    <a:pt x="2" y="2"/>
                    <a:pt x="0" y="0"/>
                  </a:cubicBezTo>
                  <a:cubicBezTo>
                    <a:pt x="1" y="13"/>
                    <a:pt x="4" y="28"/>
                    <a:pt x="11" y="40"/>
                  </a:cubicBezTo>
                  <a:cubicBezTo>
                    <a:pt x="17" y="52"/>
                    <a:pt x="31" y="62"/>
                    <a:pt x="44" y="65"/>
                  </a:cubicBezTo>
                  <a:cubicBezTo>
                    <a:pt x="44" y="72"/>
                    <a:pt x="44" y="72"/>
                    <a:pt x="44" y="72"/>
                  </a:cubicBezTo>
                  <a:cubicBezTo>
                    <a:pt x="49" y="72"/>
                    <a:pt x="54" y="72"/>
                    <a:pt x="59" y="73"/>
                  </a:cubicBezTo>
                  <a:cubicBezTo>
                    <a:pt x="59" y="73"/>
                    <a:pt x="60" y="74"/>
                    <a:pt x="60" y="75"/>
                  </a:cubicBezTo>
                  <a:cubicBezTo>
                    <a:pt x="62" y="126"/>
                    <a:pt x="57" y="179"/>
                    <a:pt x="54" y="230"/>
                  </a:cubicBezTo>
                  <a:cubicBezTo>
                    <a:pt x="52" y="257"/>
                    <a:pt x="52" y="283"/>
                    <a:pt x="51" y="309"/>
                  </a:cubicBezTo>
                  <a:cubicBezTo>
                    <a:pt x="51" y="318"/>
                    <a:pt x="50" y="326"/>
                    <a:pt x="50" y="335"/>
                  </a:cubicBezTo>
                  <a:cubicBezTo>
                    <a:pt x="70" y="344"/>
                    <a:pt x="70" y="344"/>
                    <a:pt x="70" y="344"/>
                  </a:cubicBezTo>
                  <a:cubicBezTo>
                    <a:pt x="76" y="68"/>
                    <a:pt x="76" y="68"/>
                    <a:pt x="76" y="68"/>
                  </a:cubicBezTo>
                  <a:cubicBezTo>
                    <a:pt x="76" y="68"/>
                    <a:pt x="90" y="70"/>
                    <a:pt x="102" y="67"/>
                  </a:cubicBezTo>
                  <a:cubicBezTo>
                    <a:pt x="112" y="337"/>
                    <a:pt x="112" y="337"/>
                    <a:pt x="112" y="337"/>
                  </a:cubicBezTo>
                  <a:cubicBezTo>
                    <a:pt x="129" y="325"/>
                    <a:pt x="129" y="325"/>
                    <a:pt x="129" y="325"/>
                  </a:cubicBezTo>
                  <a:cubicBezTo>
                    <a:pt x="126" y="303"/>
                    <a:pt x="126" y="280"/>
                    <a:pt x="127" y="258"/>
                  </a:cubicBezTo>
                  <a:cubicBezTo>
                    <a:pt x="127" y="228"/>
                    <a:pt x="126" y="198"/>
                    <a:pt x="122" y="168"/>
                  </a:cubicBezTo>
                  <a:cubicBezTo>
                    <a:pt x="120" y="153"/>
                    <a:pt x="118" y="138"/>
                    <a:pt x="117" y="123"/>
                  </a:cubicBezTo>
                  <a:cubicBezTo>
                    <a:pt x="117" y="110"/>
                    <a:pt x="118" y="97"/>
                    <a:pt x="116" y="84"/>
                  </a:cubicBezTo>
                  <a:cubicBezTo>
                    <a:pt x="114" y="78"/>
                    <a:pt x="115" y="74"/>
                    <a:pt x="122" y="72"/>
                  </a:cubicBezTo>
                  <a:cubicBezTo>
                    <a:pt x="125" y="72"/>
                    <a:pt x="128" y="72"/>
                    <a:pt x="131" y="71"/>
                  </a:cubicBezTo>
                  <a:cubicBezTo>
                    <a:pt x="131" y="62"/>
                    <a:pt x="131" y="62"/>
                    <a:pt x="131" y="62"/>
                  </a:cubicBezTo>
                  <a:cubicBezTo>
                    <a:pt x="131" y="62"/>
                    <a:pt x="151" y="61"/>
                    <a:pt x="163" y="42"/>
                  </a:cubicBezTo>
                  <a:cubicBezTo>
                    <a:pt x="168" y="34"/>
                    <a:pt x="171" y="22"/>
                    <a:pt x="172" y="8"/>
                  </a:cubicBezTo>
                  <a:cubicBezTo>
                    <a:pt x="166" y="18"/>
                    <a:pt x="159" y="28"/>
                    <a:pt x="149" y="3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31"/>
            <p:cNvSpPr>
              <a:spLocks/>
            </p:cNvSpPr>
            <p:nvPr/>
          </p:nvSpPr>
          <p:spPr bwMode="auto">
            <a:xfrm>
              <a:off x="9895329" y="5998695"/>
              <a:ext cx="468162" cy="142689"/>
            </a:xfrm>
            <a:custGeom>
              <a:avLst/>
              <a:gdLst>
                <a:gd name="T0" fmla="*/ 0 w 168"/>
                <a:gd name="T1" fmla="*/ 14 h 51"/>
                <a:gd name="T2" fmla="*/ 0 w 168"/>
                <a:gd name="T3" fmla="*/ 24 h 51"/>
                <a:gd name="T4" fmla="*/ 54 w 168"/>
                <a:gd name="T5" fmla="*/ 26 h 51"/>
                <a:gd name="T6" fmla="*/ 81 w 168"/>
                <a:gd name="T7" fmla="*/ 51 h 51"/>
                <a:gd name="T8" fmla="*/ 109 w 168"/>
                <a:gd name="T9" fmla="*/ 28 h 51"/>
                <a:gd name="T10" fmla="*/ 168 w 168"/>
                <a:gd name="T11" fmla="*/ 26 h 51"/>
                <a:gd name="T12" fmla="*/ 167 w 168"/>
                <a:gd name="T13" fmla="*/ 18 h 51"/>
                <a:gd name="T14" fmla="*/ 0 w 168"/>
                <a:gd name="T15" fmla="*/ 14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0" y="14"/>
                  </a:moveTo>
                  <a:cubicBezTo>
                    <a:pt x="0" y="24"/>
                    <a:pt x="0" y="24"/>
                    <a:pt x="0" y="24"/>
                  </a:cubicBezTo>
                  <a:cubicBezTo>
                    <a:pt x="0" y="24"/>
                    <a:pt x="25" y="24"/>
                    <a:pt x="54" y="26"/>
                  </a:cubicBezTo>
                  <a:cubicBezTo>
                    <a:pt x="65" y="27"/>
                    <a:pt x="69" y="50"/>
                    <a:pt x="81" y="51"/>
                  </a:cubicBezTo>
                  <a:cubicBezTo>
                    <a:pt x="93" y="51"/>
                    <a:pt x="98" y="28"/>
                    <a:pt x="109" y="28"/>
                  </a:cubicBezTo>
                  <a:cubicBezTo>
                    <a:pt x="129" y="28"/>
                    <a:pt x="158" y="30"/>
                    <a:pt x="168" y="26"/>
                  </a:cubicBezTo>
                  <a:cubicBezTo>
                    <a:pt x="167" y="18"/>
                    <a:pt x="167" y="18"/>
                    <a:pt x="167" y="18"/>
                  </a:cubicBezTo>
                  <a:cubicBezTo>
                    <a:pt x="167" y="18"/>
                    <a:pt x="73" y="0"/>
                    <a:pt x="0" y="14"/>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32"/>
            <p:cNvSpPr>
              <a:spLocks/>
            </p:cNvSpPr>
            <p:nvPr/>
          </p:nvSpPr>
          <p:spPr bwMode="auto">
            <a:xfrm>
              <a:off x="9739668" y="6936199"/>
              <a:ext cx="386794" cy="206369"/>
            </a:xfrm>
            <a:custGeom>
              <a:avLst/>
              <a:gdLst>
                <a:gd name="T0" fmla="*/ 12 w 139"/>
                <a:gd name="T1" fmla="*/ 70 h 74"/>
                <a:gd name="T2" fmla="*/ 131 w 139"/>
                <a:gd name="T3" fmla="*/ 65 h 74"/>
                <a:gd name="T4" fmla="*/ 69 w 139"/>
                <a:gd name="T5" fmla="*/ 3 h 74"/>
                <a:gd name="T6" fmla="*/ 12 w 139"/>
                <a:gd name="T7" fmla="*/ 70 h 74"/>
              </a:gdLst>
              <a:ahLst/>
              <a:cxnLst>
                <a:cxn ang="0">
                  <a:pos x="T0" y="T1"/>
                </a:cxn>
                <a:cxn ang="0">
                  <a:pos x="T2" y="T3"/>
                </a:cxn>
                <a:cxn ang="0">
                  <a:pos x="T4" y="T5"/>
                </a:cxn>
                <a:cxn ang="0">
                  <a:pos x="T6" y="T7"/>
                </a:cxn>
              </a:cxnLst>
              <a:rect l="0" t="0" r="r" b="b"/>
              <a:pathLst>
                <a:path w="139" h="74">
                  <a:moveTo>
                    <a:pt x="12" y="70"/>
                  </a:moveTo>
                  <a:cubicBezTo>
                    <a:pt x="12" y="70"/>
                    <a:pt x="102" y="74"/>
                    <a:pt x="131" y="65"/>
                  </a:cubicBezTo>
                  <a:cubicBezTo>
                    <a:pt x="131" y="65"/>
                    <a:pt x="139" y="7"/>
                    <a:pt x="69" y="3"/>
                  </a:cubicBezTo>
                  <a:cubicBezTo>
                    <a:pt x="0" y="0"/>
                    <a:pt x="0" y="65"/>
                    <a:pt x="12"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33"/>
            <p:cNvSpPr>
              <a:spLocks/>
            </p:cNvSpPr>
            <p:nvPr/>
          </p:nvSpPr>
          <p:spPr bwMode="auto">
            <a:xfrm>
              <a:off x="9764433" y="6938557"/>
              <a:ext cx="31014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34"/>
            <p:cNvSpPr>
              <a:spLocks/>
            </p:cNvSpPr>
            <p:nvPr/>
          </p:nvSpPr>
          <p:spPr bwMode="auto">
            <a:xfrm>
              <a:off x="9834008" y="6977472"/>
              <a:ext cx="53066" cy="28302"/>
            </a:xfrm>
            <a:custGeom>
              <a:avLst/>
              <a:gdLst>
                <a:gd name="T0" fmla="*/ 19 w 19"/>
                <a:gd name="T1" fmla="*/ 5 h 10"/>
                <a:gd name="T2" fmla="*/ 9 w 19"/>
                <a:gd name="T3" fmla="*/ 10 h 10"/>
                <a:gd name="T4" fmla="*/ 0 w 19"/>
                <a:gd name="T5" fmla="*/ 5 h 10"/>
                <a:gd name="T6" fmla="*/ 10 w 19"/>
                <a:gd name="T7" fmla="*/ 0 h 10"/>
                <a:gd name="T8" fmla="*/ 19 w 19"/>
                <a:gd name="T9" fmla="*/ 5 h 10"/>
              </a:gdLst>
              <a:ahLst/>
              <a:cxnLst>
                <a:cxn ang="0">
                  <a:pos x="T0" y="T1"/>
                </a:cxn>
                <a:cxn ang="0">
                  <a:pos x="T2" y="T3"/>
                </a:cxn>
                <a:cxn ang="0">
                  <a:pos x="T4" y="T5"/>
                </a:cxn>
                <a:cxn ang="0">
                  <a:pos x="T6" y="T7"/>
                </a:cxn>
                <a:cxn ang="0">
                  <a:pos x="T8" y="T9"/>
                </a:cxn>
              </a:cxnLst>
              <a:rect l="0" t="0" r="r" b="b"/>
              <a:pathLst>
                <a:path w="19" h="10">
                  <a:moveTo>
                    <a:pt x="19" y="5"/>
                  </a:moveTo>
                  <a:cubicBezTo>
                    <a:pt x="18" y="8"/>
                    <a:pt x="14" y="10"/>
                    <a:pt x="9" y="10"/>
                  </a:cubicBezTo>
                  <a:cubicBezTo>
                    <a:pt x="4" y="9"/>
                    <a:pt x="0" y="7"/>
                    <a:pt x="0" y="5"/>
                  </a:cubicBezTo>
                  <a:cubicBezTo>
                    <a:pt x="0" y="2"/>
                    <a:pt x="5" y="0"/>
                    <a:pt x="10" y="0"/>
                  </a:cubicBezTo>
                  <a:cubicBezTo>
                    <a:pt x="15" y="0"/>
                    <a:pt x="19" y="3"/>
                    <a:pt x="19"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35"/>
            <p:cNvSpPr>
              <a:spLocks/>
            </p:cNvSpPr>
            <p:nvPr/>
          </p:nvSpPr>
          <p:spPr bwMode="auto">
            <a:xfrm>
              <a:off x="10166557" y="6955067"/>
              <a:ext cx="390332" cy="198114"/>
            </a:xfrm>
            <a:custGeom>
              <a:avLst/>
              <a:gdLst>
                <a:gd name="T0" fmla="*/ 123 w 140"/>
                <a:gd name="T1" fmla="*/ 71 h 71"/>
                <a:gd name="T2" fmla="*/ 4 w 140"/>
                <a:gd name="T3" fmla="*/ 59 h 71"/>
                <a:gd name="T4" fmla="*/ 70 w 140"/>
                <a:gd name="T5" fmla="*/ 1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3" y="69"/>
                    <a:pt x="4" y="59"/>
                  </a:cubicBezTo>
                  <a:cubicBezTo>
                    <a:pt x="4" y="59"/>
                    <a:pt x="0" y="0"/>
                    <a:pt x="70" y="1"/>
                  </a:cubicBezTo>
                  <a:cubicBezTo>
                    <a:pt x="140" y="2"/>
                    <a:pt x="135"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36"/>
            <p:cNvSpPr>
              <a:spLocks/>
            </p:cNvSpPr>
            <p:nvPr/>
          </p:nvSpPr>
          <p:spPr bwMode="auto">
            <a:xfrm>
              <a:off x="10216085" y="6958604"/>
              <a:ext cx="306605" cy="169812"/>
            </a:xfrm>
            <a:custGeom>
              <a:avLst/>
              <a:gdLst>
                <a:gd name="T0" fmla="*/ 0 w 110"/>
                <a:gd name="T1" fmla="*/ 19 h 61"/>
                <a:gd name="T2" fmla="*/ 52 w 110"/>
                <a:gd name="T3" fmla="*/ 0 h 61"/>
                <a:gd name="T4" fmla="*/ 110 w 110"/>
                <a:gd name="T5" fmla="*/ 36 h 61"/>
                <a:gd name="T6" fmla="*/ 0 w 110"/>
                <a:gd name="T7" fmla="*/ 19 h 61"/>
              </a:gdLst>
              <a:ahLst/>
              <a:cxnLst>
                <a:cxn ang="0">
                  <a:pos x="T0" y="T1"/>
                </a:cxn>
                <a:cxn ang="0">
                  <a:pos x="T2" y="T3"/>
                </a:cxn>
                <a:cxn ang="0">
                  <a:pos x="T4" y="T5"/>
                </a:cxn>
                <a:cxn ang="0">
                  <a:pos x="T6" y="T7"/>
                </a:cxn>
              </a:cxnLst>
              <a:rect l="0" t="0" r="r" b="b"/>
              <a:pathLst>
                <a:path w="110" h="61">
                  <a:moveTo>
                    <a:pt x="0" y="19"/>
                  </a:moveTo>
                  <a:cubicBezTo>
                    <a:pt x="9" y="8"/>
                    <a:pt x="25" y="0"/>
                    <a:pt x="52" y="0"/>
                  </a:cubicBezTo>
                  <a:cubicBezTo>
                    <a:pt x="88" y="0"/>
                    <a:pt x="104" y="18"/>
                    <a:pt x="110" y="36"/>
                  </a:cubicBezTo>
                  <a:cubicBezTo>
                    <a:pt x="89" y="61"/>
                    <a:pt x="8"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37"/>
            <p:cNvSpPr>
              <a:spLocks/>
            </p:cNvSpPr>
            <p:nvPr/>
          </p:nvSpPr>
          <p:spPr bwMode="auto">
            <a:xfrm>
              <a:off x="10405944" y="6995161"/>
              <a:ext cx="49528" cy="27123"/>
            </a:xfrm>
            <a:custGeom>
              <a:avLst/>
              <a:gdLst>
                <a:gd name="T0" fmla="*/ 0 w 18"/>
                <a:gd name="T1" fmla="*/ 5 h 10"/>
                <a:gd name="T2" fmla="*/ 9 w 18"/>
                <a:gd name="T3" fmla="*/ 10 h 10"/>
                <a:gd name="T4" fmla="*/ 18 w 18"/>
                <a:gd name="T5" fmla="*/ 5 h 10"/>
                <a:gd name="T6" fmla="*/ 9 w 18"/>
                <a:gd name="T7" fmla="*/ 0 h 10"/>
                <a:gd name="T8" fmla="*/ 0 w 18"/>
                <a:gd name="T9" fmla="*/ 5 h 10"/>
              </a:gdLst>
              <a:ahLst/>
              <a:cxnLst>
                <a:cxn ang="0">
                  <a:pos x="T0" y="T1"/>
                </a:cxn>
                <a:cxn ang="0">
                  <a:pos x="T2" y="T3"/>
                </a:cxn>
                <a:cxn ang="0">
                  <a:pos x="T4" y="T5"/>
                </a:cxn>
                <a:cxn ang="0">
                  <a:pos x="T6" y="T7"/>
                </a:cxn>
                <a:cxn ang="0">
                  <a:pos x="T8" y="T9"/>
                </a:cxn>
              </a:cxnLst>
              <a:rect l="0" t="0" r="r" b="b"/>
              <a:pathLst>
                <a:path w="18" h="10">
                  <a:moveTo>
                    <a:pt x="0" y="5"/>
                  </a:moveTo>
                  <a:cubicBezTo>
                    <a:pt x="0" y="8"/>
                    <a:pt x="4" y="10"/>
                    <a:pt x="9" y="10"/>
                  </a:cubicBezTo>
                  <a:cubicBezTo>
                    <a:pt x="14" y="10"/>
                    <a:pt x="18" y="8"/>
                    <a:pt x="18" y="5"/>
                  </a:cubicBezTo>
                  <a:cubicBezTo>
                    <a:pt x="18"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838"/>
            <p:cNvSpPr>
              <a:spLocks/>
            </p:cNvSpPr>
            <p:nvPr/>
          </p:nvSpPr>
          <p:spPr bwMode="auto">
            <a:xfrm>
              <a:off x="9834008" y="5340674"/>
              <a:ext cx="566040" cy="719342"/>
            </a:xfrm>
            <a:custGeom>
              <a:avLst/>
              <a:gdLst>
                <a:gd name="T0" fmla="*/ 31 w 203"/>
                <a:gd name="T1" fmla="*/ 11 h 258"/>
                <a:gd name="T2" fmla="*/ 160 w 203"/>
                <a:gd name="T3" fmla="*/ 6 h 258"/>
                <a:gd name="T4" fmla="*/ 201 w 203"/>
                <a:gd name="T5" fmla="*/ 25 h 258"/>
                <a:gd name="T6" fmla="*/ 194 w 203"/>
                <a:gd name="T7" fmla="*/ 181 h 258"/>
                <a:gd name="T8" fmla="*/ 189 w 203"/>
                <a:gd name="T9" fmla="*/ 258 h 258"/>
                <a:gd name="T10" fmla="*/ 22 w 203"/>
                <a:gd name="T11" fmla="*/ 253 h 258"/>
                <a:gd name="T12" fmla="*/ 5 w 203"/>
                <a:gd name="T13" fmla="*/ 92 h 258"/>
                <a:gd name="T14" fmla="*/ 31 w 203"/>
                <a:gd name="T15" fmla="*/ 11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58">
                  <a:moveTo>
                    <a:pt x="31" y="11"/>
                  </a:moveTo>
                  <a:cubicBezTo>
                    <a:pt x="31" y="11"/>
                    <a:pt x="60" y="0"/>
                    <a:pt x="160" y="6"/>
                  </a:cubicBezTo>
                  <a:cubicBezTo>
                    <a:pt x="160" y="6"/>
                    <a:pt x="197" y="10"/>
                    <a:pt x="201" y="25"/>
                  </a:cubicBezTo>
                  <a:cubicBezTo>
                    <a:pt x="203" y="33"/>
                    <a:pt x="203" y="103"/>
                    <a:pt x="194" y="181"/>
                  </a:cubicBezTo>
                  <a:cubicBezTo>
                    <a:pt x="189" y="227"/>
                    <a:pt x="189" y="258"/>
                    <a:pt x="189" y="258"/>
                  </a:cubicBezTo>
                  <a:cubicBezTo>
                    <a:pt x="22" y="253"/>
                    <a:pt x="22" y="253"/>
                    <a:pt x="22" y="253"/>
                  </a:cubicBezTo>
                  <a:cubicBezTo>
                    <a:pt x="22" y="253"/>
                    <a:pt x="0" y="164"/>
                    <a:pt x="5" y="92"/>
                  </a:cubicBezTo>
                  <a:cubicBezTo>
                    <a:pt x="6" y="63"/>
                    <a:pt x="23" y="11"/>
                    <a:pt x="31"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39"/>
            <p:cNvSpPr>
              <a:spLocks/>
            </p:cNvSpPr>
            <p:nvPr/>
          </p:nvSpPr>
          <p:spPr bwMode="auto">
            <a:xfrm>
              <a:off x="10305708" y="5389023"/>
              <a:ext cx="94340" cy="670993"/>
            </a:xfrm>
            <a:custGeom>
              <a:avLst/>
              <a:gdLst>
                <a:gd name="T0" fmla="*/ 32 w 34"/>
                <a:gd name="T1" fmla="*/ 8 h 241"/>
                <a:gd name="T2" fmla="*/ 26 w 34"/>
                <a:gd name="T3" fmla="*/ 0 h 241"/>
                <a:gd name="T4" fmla="*/ 22 w 34"/>
                <a:gd name="T5" fmla="*/ 53 h 241"/>
                <a:gd name="T6" fmla="*/ 15 w 34"/>
                <a:gd name="T7" fmla="*/ 126 h 241"/>
                <a:gd name="T8" fmla="*/ 7 w 34"/>
                <a:gd name="T9" fmla="*/ 195 h 241"/>
                <a:gd name="T10" fmla="*/ 0 w 34"/>
                <a:gd name="T11" fmla="*/ 241 h 241"/>
                <a:gd name="T12" fmla="*/ 20 w 34"/>
                <a:gd name="T13" fmla="*/ 241 h 241"/>
                <a:gd name="T14" fmla="*/ 25 w 34"/>
                <a:gd name="T15" fmla="*/ 164 h 241"/>
                <a:gd name="T16" fmla="*/ 32 w 34"/>
                <a:gd name="T17" fmla="*/ 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41">
                  <a:moveTo>
                    <a:pt x="32" y="8"/>
                  </a:moveTo>
                  <a:cubicBezTo>
                    <a:pt x="31" y="5"/>
                    <a:pt x="29" y="2"/>
                    <a:pt x="26" y="0"/>
                  </a:cubicBezTo>
                  <a:cubicBezTo>
                    <a:pt x="26" y="18"/>
                    <a:pt x="24" y="35"/>
                    <a:pt x="22" y="53"/>
                  </a:cubicBezTo>
                  <a:cubicBezTo>
                    <a:pt x="20" y="77"/>
                    <a:pt x="18" y="102"/>
                    <a:pt x="15" y="126"/>
                  </a:cubicBezTo>
                  <a:cubicBezTo>
                    <a:pt x="13" y="149"/>
                    <a:pt x="11" y="172"/>
                    <a:pt x="7" y="195"/>
                  </a:cubicBezTo>
                  <a:cubicBezTo>
                    <a:pt x="4" y="210"/>
                    <a:pt x="2" y="225"/>
                    <a:pt x="0" y="241"/>
                  </a:cubicBezTo>
                  <a:cubicBezTo>
                    <a:pt x="20" y="241"/>
                    <a:pt x="20" y="241"/>
                    <a:pt x="20" y="241"/>
                  </a:cubicBezTo>
                  <a:cubicBezTo>
                    <a:pt x="20" y="241"/>
                    <a:pt x="20" y="210"/>
                    <a:pt x="25" y="164"/>
                  </a:cubicBezTo>
                  <a:cubicBezTo>
                    <a:pt x="34" y="86"/>
                    <a:pt x="34" y="16"/>
                    <a:pt x="32" y="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40"/>
            <p:cNvSpPr>
              <a:spLocks/>
            </p:cNvSpPr>
            <p:nvPr/>
          </p:nvSpPr>
          <p:spPr bwMode="auto">
            <a:xfrm>
              <a:off x="9839905" y="5525816"/>
              <a:ext cx="543634" cy="456369"/>
            </a:xfrm>
            <a:custGeom>
              <a:avLst/>
              <a:gdLst>
                <a:gd name="T0" fmla="*/ 158 w 195"/>
                <a:gd name="T1" fmla="*/ 101 h 164"/>
                <a:gd name="T2" fmla="*/ 153 w 195"/>
                <a:gd name="T3" fmla="*/ 96 h 164"/>
                <a:gd name="T4" fmla="*/ 162 w 195"/>
                <a:gd name="T5" fmla="*/ 90 h 164"/>
                <a:gd name="T6" fmla="*/ 146 w 195"/>
                <a:gd name="T7" fmla="*/ 62 h 164"/>
                <a:gd name="T8" fmla="*/ 135 w 195"/>
                <a:gd name="T9" fmla="*/ 54 h 164"/>
                <a:gd name="T10" fmla="*/ 118 w 195"/>
                <a:gd name="T11" fmla="*/ 55 h 164"/>
                <a:gd name="T12" fmla="*/ 98 w 195"/>
                <a:gd name="T13" fmla="*/ 64 h 164"/>
                <a:gd name="T14" fmla="*/ 97 w 195"/>
                <a:gd name="T15" fmla="*/ 65 h 164"/>
                <a:gd name="T16" fmla="*/ 96 w 195"/>
                <a:gd name="T17" fmla="*/ 65 h 164"/>
                <a:gd name="T18" fmla="*/ 94 w 195"/>
                <a:gd name="T19" fmla="*/ 65 h 164"/>
                <a:gd name="T20" fmla="*/ 92 w 195"/>
                <a:gd name="T21" fmla="*/ 64 h 164"/>
                <a:gd name="T22" fmla="*/ 67 w 195"/>
                <a:gd name="T23" fmla="*/ 66 h 164"/>
                <a:gd name="T24" fmla="*/ 41 w 195"/>
                <a:gd name="T25" fmla="*/ 75 h 164"/>
                <a:gd name="T26" fmla="*/ 23 w 195"/>
                <a:gd name="T27" fmla="*/ 82 h 164"/>
                <a:gd name="T28" fmla="*/ 17 w 195"/>
                <a:gd name="T29" fmla="*/ 81 h 164"/>
                <a:gd name="T30" fmla="*/ 14 w 195"/>
                <a:gd name="T31" fmla="*/ 65 h 164"/>
                <a:gd name="T32" fmla="*/ 13 w 195"/>
                <a:gd name="T33" fmla="*/ 40 h 164"/>
                <a:gd name="T34" fmla="*/ 16 w 195"/>
                <a:gd name="T35" fmla="*/ 4 h 164"/>
                <a:gd name="T36" fmla="*/ 7 w 195"/>
                <a:gd name="T37" fmla="*/ 0 h 164"/>
                <a:gd name="T38" fmla="*/ 3 w 195"/>
                <a:gd name="T39" fmla="*/ 26 h 164"/>
                <a:gd name="T40" fmla="*/ 13 w 195"/>
                <a:gd name="T41" fmla="*/ 152 h 164"/>
                <a:gd name="T42" fmla="*/ 35 w 195"/>
                <a:gd name="T43" fmla="*/ 149 h 164"/>
                <a:gd name="T44" fmla="*/ 67 w 195"/>
                <a:gd name="T45" fmla="*/ 144 h 164"/>
                <a:gd name="T46" fmla="*/ 94 w 195"/>
                <a:gd name="T47" fmla="*/ 145 h 164"/>
                <a:gd name="T48" fmla="*/ 116 w 195"/>
                <a:gd name="T49" fmla="*/ 157 h 164"/>
                <a:gd name="T50" fmla="*/ 134 w 195"/>
                <a:gd name="T51" fmla="*/ 163 h 164"/>
                <a:gd name="T52" fmla="*/ 145 w 195"/>
                <a:gd name="T53" fmla="*/ 158 h 164"/>
                <a:gd name="T54" fmla="*/ 169 w 195"/>
                <a:gd name="T55" fmla="*/ 155 h 164"/>
                <a:gd name="T56" fmla="*/ 189 w 195"/>
                <a:gd name="T57" fmla="*/ 157 h 164"/>
                <a:gd name="T58" fmla="*/ 192 w 195"/>
                <a:gd name="T59" fmla="*/ 115 h 164"/>
                <a:gd name="T60" fmla="*/ 195 w 195"/>
                <a:gd name="T61" fmla="*/ 94 h 164"/>
                <a:gd name="T62" fmla="*/ 175 w 195"/>
                <a:gd name="T63" fmla="*/ 98 h 164"/>
                <a:gd name="T64" fmla="*/ 158 w 195"/>
                <a:gd name="T65" fmla="*/ 10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164">
                  <a:moveTo>
                    <a:pt x="158" y="101"/>
                  </a:moveTo>
                  <a:cubicBezTo>
                    <a:pt x="155" y="100"/>
                    <a:pt x="152" y="99"/>
                    <a:pt x="153" y="96"/>
                  </a:cubicBezTo>
                  <a:cubicBezTo>
                    <a:pt x="154" y="92"/>
                    <a:pt x="160" y="91"/>
                    <a:pt x="162" y="90"/>
                  </a:cubicBezTo>
                  <a:cubicBezTo>
                    <a:pt x="178" y="80"/>
                    <a:pt x="152" y="67"/>
                    <a:pt x="146" y="62"/>
                  </a:cubicBezTo>
                  <a:cubicBezTo>
                    <a:pt x="142" y="59"/>
                    <a:pt x="139" y="55"/>
                    <a:pt x="135" y="54"/>
                  </a:cubicBezTo>
                  <a:cubicBezTo>
                    <a:pt x="129" y="53"/>
                    <a:pt x="123" y="53"/>
                    <a:pt x="118" y="55"/>
                  </a:cubicBezTo>
                  <a:cubicBezTo>
                    <a:pt x="111" y="57"/>
                    <a:pt x="105" y="62"/>
                    <a:pt x="98" y="64"/>
                  </a:cubicBezTo>
                  <a:cubicBezTo>
                    <a:pt x="98" y="64"/>
                    <a:pt x="97" y="65"/>
                    <a:pt x="97" y="65"/>
                  </a:cubicBezTo>
                  <a:cubicBezTo>
                    <a:pt x="96" y="65"/>
                    <a:pt x="96" y="65"/>
                    <a:pt x="96" y="65"/>
                  </a:cubicBezTo>
                  <a:cubicBezTo>
                    <a:pt x="95" y="65"/>
                    <a:pt x="94" y="65"/>
                    <a:pt x="94" y="65"/>
                  </a:cubicBezTo>
                  <a:cubicBezTo>
                    <a:pt x="93" y="65"/>
                    <a:pt x="93" y="65"/>
                    <a:pt x="92" y="64"/>
                  </a:cubicBezTo>
                  <a:cubicBezTo>
                    <a:pt x="84" y="64"/>
                    <a:pt x="75" y="64"/>
                    <a:pt x="67" y="66"/>
                  </a:cubicBezTo>
                  <a:cubicBezTo>
                    <a:pt x="58" y="68"/>
                    <a:pt x="49" y="71"/>
                    <a:pt x="41" y="75"/>
                  </a:cubicBezTo>
                  <a:cubicBezTo>
                    <a:pt x="35" y="77"/>
                    <a:pt x="29" y="80"/>
                    <a:pt x="23" y="82"/>
                  </a:cubicBezTo>
                  <a:cubicBezTo>
                    <a:pt x="21" y="83"/>
                    <a:pt x="18" y="84"/>
                    <a:pt x="17" y="81"/>
                  </a:cubicBezTo>
                  <a:cubicBezTo>
                    <a:pt x="13" y="78"/>
                    <a:pt x="14" y="69"/>
                    <a:pt x="14" y="65"/>
                  </a:cubicBezTo>
                  <a:cubicBezTo>
                    <a:pt x="14" y="57"/>
                    <a:pt x="13" y="48"/>
                    <a:pt x="13" y="40"/>
                  </a:cubicBezTo>
                  <a:cubicBezTo>
                    <a:pt x="13" y="28"/>
                    <a:pt x="11" y="15"/>
                    <a:pt x="16" y="4"/>
                  </a:cubicBezTo>
                  <a:cubicBezTo>
                    <a:pt x="13" y="3"/>
                    <a:pt x="10" y="1"/>
                    <a:pt x="7" y="0"/>
                  </a:cubicBezTo>
                  <a:cubicBezTo>
                    <a:pt x="5" y="9"/>
                    <a:pt x="3" y="18"/>
                    <a:pt x="3" y="26"/>
                  </a:cubicBezTo>
                  <a:cubicBezTo>
                    <a:pt x="0" y="69"/>
                    <a:pt x="7" y="119"/>
                    <a:pt x="13" y="152"/>
                  </a:cubicBezTo>
                  <a:cubicBezTo>
                    <a:pt x="20" y="150"/>
                    <a:pt x="27" y="150"/>
                    <a:pt x="35" y="149"/>
                  </a:cubicBezTo>
                  <a:cubicBezTo>
                    <a:pt x="46" y="148"/>
                    <a:pt x="56" y="145"/>
                    <a:pt x="67" y="144"/>
                  </a:cubicBezTo>
                  <a:cubicBezTo>
                    <a:pt x="77" y="142"/>
                    <a:pt x="85" y="141"/>
                    <a:pt x="94" y="145"/>
                  </a:cubicBezTo>
                  <a:cubicBezTo>
                    <a:pt x="102" y="148"/>
                    <a:pt x="109" y="152"/>
                    <a:pt x="116" y="157"/>
                  </a:cubicBezTo>
                  <a:cubicBezTo>
                    <a:pt x="121" y="161"/>
                    <a:pt x="127" y="164"/>
                    <a:pt x="134" y="163"/>
                  </a:cubicBezTo>
                  <a:cubicBezTo>
                    <a:pt x="138" y="162"/>
                    <a:pt x="141" y="160"/>
                    <a:pt x="145" y="158"/>
                  </a:cubicBezTo>
                  <a:cubicBezTo>
                    <a:pt x="153" y="155"/>
                    <a:pt x="161" y="154"/>
                    <a:pt x="169" y="155"/>
                  </a:cubicBezTo>
                  <a:cubicBezTo>
                    <a:pt x="176" y="155"/>
                    <a:pt x="182" y="156"/>
                    <a:pt x="189" y="157"/>
                  </a:cubicBezTo>
                  <a:cubicBezTo>
                    <a:pt x="189" y="146"/>
                    <a:pt x="191" y="131"/>
                    <a:pt x="192" y="115"/>
                  </a:cubicBezTo>
                  <a:cubicBezTo>
                    <a:pt x="193" y="108"/>
                    <a:pt x="194" y="101"/>
                    <a:pt x="195" y="94"/>
                  </a:cubicBezTo>
                  <a:cubicBezTo>
                    <a:pt x="188" y="95"/>
                    <a:pt x="181" y="97"/>
                    <a:pt x="175" y="98"/>
                  </a:cubicBezTo>
                  <a:cubicBezTo>
                    <a:pt x="170" y="99"/>
                    <a:pt x="163" y="102"/>
                    <a:pt x="158" y="10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41"/>
            <p:cNvSpPr>
              <a:spLocks/>
            </p:cNvSpPr>
            <p:nvPr/>
          </p:nvSpPr>
          <p:spPr bwMode="auto">
            <a:xfrm>
              <a:off x="9903584" y="5235721"/>
              <a:ext cx="179246" cy="202831"/>
            </a:xfrm>
            <a:custGeom>
              <a:avLst/>
              <a:gdLst>
                <a:gd name="T0" fmla="*/ 6 w 64"/>
                <a:gd name="T1" fmla="*/ 0 h 73"/>
                <a:gd name="T2" fmla="*/ 2 w 64"/>
                <a:gd name="T3" fmla="*/ 50 h 73"/>
                <a:gd name="T4" fmla="*/ 24 w 64"/>
                <a:gd name="T5" fmla="*/ 68 h 73"/>
                <a:gd name="T6" fmla="*/ 63 w 64"/>
                <a:gd name="T7" fmla="*/ 61 h 73"/>
                <a:gd name="T8" fmla="*/ 64 w 64"/>
                <a:gd name="T9" fmla="*/ 47 h 73"/>
                <a:gd name="T10" fmla="*/ 6 w 64"/>
                <a:gd name="T11" fmla="*/ 0 h 73"/>
              </a:gdLst>
              <a:ahLst/>
              <a:cxnLst>
                <a:cxn ang="0">
                  <a:pos x="T0" y="T1"/>
                </a:cxn>
                <a:cxn ang="0">
                  <a:pos x="T2" y="T3"/>
                </a:cxn>
                <a:cxn ang="0">
                  <a:pos x="T4" y="T5"/>
                </a:cxn>
                <a:cxn ang="0">
                  <a:pos x="T6" y="T7"/>
                </a:cxn>
                <a:cxn ang="0">
                  <a:pos x="T8" y="T9"/>
                </a:cxn>
                <a:cxn ang="0">
                  <a:pos x="T10" y="T11"/>
                </a:cxn>
              </a:cxnLst>
              <a:rect l="0" t="0" r="r" b="b"/>
              <a:pathLst>
                <a:path w="64" h="73">
                  <a:moveTo>
                    <a:pt x="6" y="0"/>
                  </a:moveTo>
                  <a:cubicBezTo>
                    <a:pt x="6" y="0"/>
                    <a:pt x="0" y="42"/>
                    <a:pt x="2" y="50"/>
                  </a:cubicBezTo>
                  <a:cubicBezTo>
                    <a:pt x="5" y="58"/>
                    <a:pt x="13" y="67"/>
                    <a:pt x="24" y="68"/>
                  </a:cubicBezTo>
                  <a:cubicBezTo>
                    <a:pt x="52" y="73"/>
                    <a:pt x="63" y="61"/>
                    <a:pt x="63" y="61"/>
                  </a:cubicBezTo>
                  <a:cubicBezTo>
                    <a:pt x="64" y="47"/>
                    <a:pt x="64" y="47"/>
                    <a:pt x="64" y="47"/>
                  </a:cubicBezTo>
                  <a:lnTo>
                    <a:pt x="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842"/>
            <p:cNvSpPr>
              <a:spLocks/>
            </p:cNvSpPr>
            <p:nvPr/>
          </p:nvSpPr>
          <p:spPr bwMode="auto">
            <a:xfrm>
              <a:off x="9892971" y="5205061"/>
              <a:ext cx="189859" cy="206369"/>
            </a:xfrm>
            <a:custGeom>
              <a:avLst/>
              <a:gdLst>
                <a:gd name="T0" fmla="*/ 7 w 68"/>
                <a:gd name="T1" fmla="*/ 0 h 74"/>
                <a:gd name="T2" fmla="*/ 3 w 68"/>
                <a:gd name="T3" fmla="*/ 51 h 74"/>
                <a:gd name="T4" fmla="*/ 25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3" y="51"/>
                  </a:cubicBezTo>
                  <a:cubicBezTo>
                    <a:pt x="5" y="59"/>
                    <a:pt x="13" y="67"/>
                    <a:pt x="25"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43"/>
            <p:cNvSpPr>
              <a:spLocks/>
            </p:cNvSpPr>
            <p:nvPr/>
          </p:nvSpPr>
          <p:spPr bwMode="auto">
            <a:xfrm>
              <a:off x="10140613" y="5254589"/>
              <a:ext cx="195755" cy="153302"/>
            </a:xfrm>
            <a:custGeom>
              <a:avLst/>
              <a:gdLst>
                <a:gd name="T0" fmla="*/ 70 w 70"/>
                <a:gd name="T1" fmla="*/ 0 h 55"/>
                <a:gd name="T2" fmla="*/ 64 w 70"/>
                <a:gd name="T3" fmla="*/ 39 h 55"/>
                <a:gd name="T4" fmla="*/ 0 w 70"/>
                <a:gd name="T5" fmla="*/ 55 h 55"/>
                <a:gd name="T6" fmla="*/ 11 w 70"/>
                <a:gd name="T7" fmla="*/ 12 h 55"/>
                <a:gd name="T8" fmla="*/ 70 w 70"/>
                <a:gd name="T9" fmla="*/ 0 h 55"/>
              </a:gdLst>
              <a:ahLst/>
              <a:cxnLst>
                <a:cxn ang="0">
                  <a:pos x="T0" y="T1"/>
                </a:cxn>
                <a:cxn ang="0">
                  <a:pos x="T2" y="T3"/>
                </a:cxn>
                <a:cxn ang="0">
                  <a:pos x="T4" y="T5"/>
                </a:cxn>
                <a:cxn ang="0">
                  <a:pos x="T6" y="T7"/>
                </a:cxn>
                <a:cxn ang="0">
                  <a:pos x="T8" y="T9"/>
                </a:cxn>
              </a:cxnLst>
              <a:rect l="0" t="0" r="r" b="b"/>
              <a:pathLst>
                <a:path w="70" h="55">
                  <a:moveTo>
                    <a:pt x="70" y="0"/>
                  </a:moveTo>
                  <a:cubicBezTo>
                    <a:pt x="70" y="0"/>
                    <a:pt x="66" y="36"/>
                    <a:pt x="64" y="39"/>
                  </a:cubicBezTo>
                  <a:cubicBezTo>
                    <a:pt x="61" y="43"/>
                    <a:pt x="55" y="55"/>
                    <a:pt x="0" y="55"/>
                  </a:cubicBezTo>
                  <a:cubicBezTo>
                    <a:pt x="11" y="12"/>
                    <a:pt x="11" y="12"/>
                    <a:pt x="11" y="12"/>
                  </a:cubicBezTo>
                  <a:lnTo>
                    <a:pt x="7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44"/>
            <p:cNvSpPr>
              <a:spLocks/>
            </p:cNvSpPr>
            <p:nvPr/>
          </p:nvSpPr>
          <p:spPr bwMode="auto">
            <a:xfrm>
              <a:off x="10160660" y="5235721"/>
              <a:ext cx="186321" cy="153302"/>
            </a:xfrm>
            <a:custGeom>
              <a:avLst/>
              <a:gdLst>
                <a:gd name="T0" fmla="*/ 67 w 67"/>
                <a:gd name="T1" fmla="*/ 0 h 55"/>
                <a:gd name="T2" fmla="*/ 61 w 67"/>
                <a:gd name="T3" fmla="*/ 39 h 55"/>
                <a:gd name="T4" fmla="*/ 0 w 67"/>
                <a:gd name="T5" fmla="*/ 55 h 55"/>
                <a:gd name="T6" fmla="*/ 12 w 67"/>
                <a:gd name="T7" fmla="*/ 11 h 55"/>
                <a:gd name="T8" fmla="*/ 67 w 67"/>
                <a:gd name="T9" fmla="*/ 0 h 55"/>
              </a:gdLst>
              <a:ahLst/>
              <a:cxnLst>
                <a:cxn ang="0">
                  <a:pos x="T0" y="T1"/>
                </a:cxn>
                <a:cxn ang="0">
                  <a:pos x="T2" y="T3"/>
                </a:cxn>
                <a:cxn ang="0">
                  <a:pos x="T4" y="T5"/>
                </a:cxn>
                <a:cxn ang="0">
                  <a:pos x="T6" y="T7"/>
                </a:cxn>
                <a:cxn ang="0">
                  <a:pos x="T8" y="T9"/>
                </a:cxn>
              </a:cxnLst>
              <a:rect l="0" t="0" r="r" b="b"/>
              <a:pathLst>
                <a:path w="67" h="55">
                  <a:moveTo>
                    <a:pt x="67" y="0"/>
                  </a:moveTo>
                  <a:cubicBezTo>
                    <a:pt x="67" y="0"/>
                    <a:pt x="63" y="35"/>
                    <a:pt x="61" y="39"/>
                  </a:cubicBezTo>
                  <a:cubicBezTo>
                    <a:pt x="58" y="43"/>
                    <a:pt x="55" y="54"/>
                    <a:pt x="0" y="55"/>
                  </a:cubicBezTo>
                  <a:cubicBezTo>
                    <a:pt x="12" y="11"/>
                    <a:pt x="12" y="11"/>
                    <a:pt x="12" y="11"/>
                  </a:cubicBezTo>
                  <a:lnTo>
                    <a:pt x="6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45"/>
            <p:cNvSpPr>
              <a:spLocks/>
            </p:cNvSpPr>
            <p:nvPr/>
          </p:nvSpPr>
          <p:spPr bwMode="auto">
            <a:xfrm>
              <a:off x="9903584" y="520506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1"/>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46"/>
            <p:cNvSpPr>
              <a:spLocks/>
            </p:cNvSpPr>
            <p:nvPr/>
          </p:nvSpPr>
          <p:spPr bwMode="auto">
            <a:xfrm>
              <a:off x="10160660" y="5235721"/>
              <a:ext cx="186321" cy="153302"/>
            </a:xfrm>
            <a:custGeom>
              <a:avLst/>
              <a:gdLst>
                <a:gd name="T0" fmla="*/ 29 w 67"/>
                <a:gd name="T1" fmla="*/ 22 h 55"/>
                <a:gd name="T2" fmla="*/ 65 w 67"/>
                <a:gd name="T3" fmla="*/ 19 h 55"/>
                <a:gd name="T4" fmla="*/ 67 w 67"/>
                <a:gd name="T5" fmla="*/ 0 h 55"/>
                <a:gd name="T6" fmla="*/ 12 w 67"/>
                <a:gd name="T7" fmla="*/ 11 h 55"/>
                <a:gd name="T8" fmla="*/ 0 w 67"/>
                <a:gd name="T9" fmla="*/ 55 h 55"/>
                <a:gd name="T10" fmla="*/ 2 w 67"/>
                <a:gd name="T11" fmla="*/ 55 h 55"/>
                <a:gd name="T12" fmla="*/ 29 w 67"/>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7" h="55">
                  <a:moveTo>
                    <a:pt x="29" y="22"/>
                  </a:moveTo>
                  <a:cubicBezTo>
                    <a:pt x="40" y="17"/>
                    <a:pt x="53" y="19"/>
                    <a:pt x="65" y="19"/>
                  </a:cubicBezTo>
                  <a:cubicBezTo>
                    <a:pt x="66" y="9"/>
                    <a:pt x="67" y="0"/>
                    <a:pt x="67" y="0"/>
                  </a:cubicBezTo>
                  <a:cubicBezTo>
                    <a:pt x="12" y="11"/>
                    <a:pt x="12" y="11"/>
                    <a:pt x="12" y="11"/>
                  </a:cubicBezTo>
                  <a:cubicBezTo>
                    <a:pt x="0" y="55"/>
                    <a:pt x="0" y="55"/>
                    <a:pt x="0" y="55"/>
                  </a:cubicBezTo>
                  <a:cubicBezTo>
                    <a:pt x="1" y="55"/>
                    <a:pt x="1" y="55"/>
                    <a:pt x="2" y="55"/>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7"/>
            <p:cNvSpPr>
              <a:spLocks/>
            </p:cNvSpPr>
            <p:nvPr/>
          </p:nvSpPr>
          <p:spPr bwMode="auto">
            <a:xfrm>
              <a:off x="9962547" y="5368976"/>
              <a:ext cx="304246" cy="686323"/>
            </a:xfrm>
            <a:custGeom>
              <a:avLst/>
              <a:gdLst>
                <a:gd name="T0" fmla="*/ 85 w 258"/>
                <a:gd name="T1" fmla="*/ 0 h 582"/>
                <a:gd name="T2" fmla="*/ 0 w 258"/>
                <a:gd name="T3" fmla="*/ 423 h 582"/>
                <a:gd name="T4" fmla="*/ 83 w 258"/>
                <a:gd name="T5" fmla="*/ 579 h 582"/>
                <a:gd name="T6" fmla="*/ 187 w 258"/>
                <a:gd name="T7" fmla="*/ 582 h 582"/>
                <a:gd name="T8" fmla="*/ 258 w 258"/>
                <a:gd name="T9" fmla="*/ 452 h 582"/>
                <a:gd name="T10" fmla="*/ 165 w 258"/>
                <a:gd name="T11" fmla="*/ 3 h 582"/>
                <a:gd name="T12" fmla="*/ 85 w 258"/>
                <a:gd name="T13" fmla="*/ 0 h 582"/>
              </a:gdLst>
              <a:ahLst/>
              <a:cxnLst>
                <a:cxn ang="0">
                  <a:pos x="T0" y="T1"/>
                </a:cxn>
                <a:cxn ang="0">
                  <a:pos x="T2" y="T3"/>
                </a:cxn>
                <a:cxn ang="0">
                  <a:pos x="T4" y="T5"/>
                </a:cxn>
                <a:cxn ang="0">
                  <a:pos x="T6" y="T7"/>
                </a:cxn>
                <a:cxn ang="0">
                  <a:pos x="T8" y="T9"/>
                </a:cxn>
                <a:cxn ang="0">
                  <a:pos x="T10" y="T11"/>
                </a:cxn>
                <a:cxn ang="0">
                  <a:pos x="T12" y="T13"/>
                </a:cxn>
              </a:cxnLst>
              <a:rect l="0" t="0" r="r" b="b"/>
              <a:pathLst>
                <a:path w="258" h="582">
                  <a:moveTo>
                    <a:pt x="85" y="0"/>
                  </a:moveTo>
                  <a:lnTo>
                    <a:pt x="0" y="423"/>
                  </a:lnTo>
                  <a:lnTo>
                    <a:pt x="83" y="579"/>
                  </a:lnTo>
                  <a:lnTo>
                    <a:pt x="187" y="582"/>
                  </a:lnTo>
                  <a:lnTo>
                    <a:pt x="258" y="452"/>
                  </a:lnTo>
                  <a:lnTo>
                    <a:pt x="165" y="3"/>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48"/>
            <p:cNvSpPr>
              <a:spLocks/>
            </p:cNvSpPr>
            <p:nvPr/>
          </p:nvSpPr>
          <p:spPr bwMode="auto">
            <a:xfrm>
              <a:off x="9982594" y="5372514"/>
              <a:ext cx="261793" cy="727597"/>
            </a:xfrm>
            <a:custGeom>
              <a:avLst/>
              <a:gdLst>
                <a:gd name="T0" fmla="*/ 34 w 94"/>
                <a:gd name="T1" fmla="*/ 0 h 261"/>
                <a:gd name="T2" fmla="*/ 0 w 94"/>
                <a:gd name="T3" fmla="*/ 180 h 261"/>
                <a:gd name="T4" fmla="*/ 51 w 94"/>
                <a:gd name="T5" fmla="*/ 261 h 261"/>
                <a:gd name="T6" fmla="*/ 94 w 94"/>
                <a:gd name="T7" fmla="*/ 191 h 261"/>
                <a:gd name="T8" fmla="*/ 53 w 94"/>
                <a:gd name="T9" fmla="*/ 0 h 261"/>
                <a:gd name="T10" fmla="*/ 34 w 94"/>
                <a:gd name="T11" fmla="*/ 0 h 261"/>
              </a:gdLst>
              <a:ahLst/>
              <a:cxnLst>
                <a:cxn ang="0">
                  <a:pos x="T0" y="T1"/>
                </a:cxn>
                <a:cxn ang="0">
                  <a:pos x="T2" y="T3"/>
                </a:cxn>
                <a:cxn ang="0">
                  <a:pos x="T4" y="T5"/>
                </a:cxn>
                <a:cxn ang="0">
                  <a:pos x="T6" y="T7"/>
                </a:cxn>
                <a:cxn ang="0">
                  <a:pos x="T8" y="T9"/>
                </a:cxn>
                <a:cxn ang="0">
                  <a:pos x="T10" y="T11"/>
                </a:cxn>
              </a:cxnLst>
              <a:rect l="0" t="0" r="r" b="b"/>
              <a:pathLst>
                <a:path w="94" h="261">
                  <a:moveTo>
                    <a:pt x="34" y="0"/>
                  </a:moveTo>
                  <a:cubicBezTo>
                    <a:pt x="34" y="0"/>
                    <a:pt x="13" y="93"/>
                    <a:pt x="0" y="180"/>
                  </a:cubicBezTo>
                  <a:cubicBezTo>
                    <a:pt x="51" y="261"/>
                    <a:pt x="51" y="261"/>
                    <a:pt x="51" y="261"/>
                  </a:cubicBezTo>
                  <a:cubicBezTo>
                    <a:pt x="94" y="191"/>
                    <a:pt x="94" y="191"/>
                    <a:pt x="94" y="191"/>
                  </a:cubicBezTo>
                  <a:cubicBezTo>
                    <a:pt x="94" y="191"/>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849"/>
            <p:cNvSpPr>
              <a:spLocks/>
            </p:cNvSpPr>
            <p:nvPr/>
          </p:nvSpPr>
          <p:spPr bwMode="auto">
            <a:xfrm>
              <a:off x="10115849" y="5372514"/>
              <a:ext cx="128538" cy="727597"/>
            </a:xfrm>
            <a:custGeom>
              <a:avLst/>
              <a:gdLst>
                <a:gd name="T0" fmla="*/ 5 w 46"/>
                <a:gd name="T1" fmla="*/ 0 h 261"/>
                <a:gd name="T2" fmla="*/ 2 w 46"/>
                <a:gd name="T3" fmla="*/ 0 h 261"/>
                <a:gd name="T4" fmla="*/ 0 w 46"/>
                <a:gd name="T5" fmla="*/ 1 h 261"/>
                <a:gd name="T6" fmla="*/ 3 w 46"/>
                <a:gd name="T7" fmla="*/ 261 h 261"/>
                <a:gd name="T8" fmla="*/ 46 w 46"/>
                <a:gd name="T9" fmla="*/ 191 h 261"/>
                <a:gd name="T10" fmla="*/ 5 w 46"/>
                <a:gd name="T11" fmla="*/ 0 h 261"/>
              </a:gdLst>
              <a:ahLst/>
              <a:cxnLst>
                <a:cxn ang="0">
                  <a:pos x="T0" y="T1"/>
                </a:cxn>
                <a:cxn ang="0">
                  <a:pos x="T2" y="T3"/>
                </a:cxn>
                <a:cxn ang="0">
                  <a:pos x="T4" y="T5"/>
                </a:cxn>
                <a:cxn ang="0">
                  <a:pos x="T6" y="T7"/>
                </a:cxn>
                <a:cxn ang="0">
                  <a:pos x="T8" y="T9"/>
                </a:cxn>
                <a:cxn ang="0">
                  <a:pos x="T10" y="T11"/>
                </a:cxn>
              </a:cxnLst>
              <a:rect l="0" t="0" r="r" b="b"/>
              <a:pathLst>
                <a:path w="46" h="261">
                  <a:moveTo>
                    <a:pt x="5" y="0"/>
                  </a:moveTo>
                  <a:cubicBezTo>
                    <a:pt x="2" y="0"/>
                    <a:pt x="2" y="0"/>
                    <a:pt x="2" y="0"/>
                  </a:cubicBezTo>
                  <a:cubicBezTo>
                    <a:pt x="0" y="1"/>
                    <a:pt x="0" y="1"/>
                    <a:pt x="0" y="1"/>
                  </a:cubicBezTo>
                  <a:cubicBezTo>
                    <a:pt x="3" y="261"/>
                    <a:pt x="3" y="261"/>
                    <a:pt x="3" y="261"/>
                  </a:cubicBezTo>
                  <a:cubicBezTo>
                    <a:pt x="46" y="191"/>
                    <a:pt x="46" y="191"/>
                    <a:pt x="46" y="191"/>
                  </a:cubicBezTo>
                  <a:cubicBezTo>
                    <a:pt x="46" y="191"/>
                    <a:pt x="34" y="89"/>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50"/>
            <p:cNvSpPr>
              <a:spLocks/>
            </p:cNvSpPr>
            <p:nvPr/>
          </p:nvSpPr>
          <p:spPr bwMode="auto">
            <a:xfrm>
              <a:off x="10121745" y="5940912"/>
              <a:ext cx="94340" cy="44811"/>
            </a:xfrm>
            <a:custGeom>
              <a:avLst/>
              <a:gdLst>
                <a:gd name="T0" fmla="*/ 0 w 34"/>
                <a:gd name="T1" fmla="*/ 0 h 16"/>
                <a:gd name="T2" fmla="*/ 0 w 34"/>
                <a:gd name="T3" fmla="*/ 11 h 16"/>
                <a:gd name="T4" fmla="*/ 21 w 34"/>
                <a:gd name="T5" fmla="*/ 15 h 16"/>
                <a:gd name="T6" fmla="*/ 26 w 34"/>
                <a:gd name="T7" fmla="*/ 16 h 16"/>
                <a:gd name="T8" fmla="*/ 34 w 34"/>
                <a:gd name="T9" fmla="*/ 3 h 16"/>
                <a:gd name="T10" fmla="*/ 0 w 34"/>
                <a:gd name="T11" fmla="*/ 0 h 16"/>
              </a:gdLst>
              <a:ahLst/>
              <a:cxnLst>
                <a:cxn ang="0">
                  <a:pos x="T0" y="T1"/>
                </a:cxn>
                <a:cxn ang="0">
                  <a:pos x="T2" y="T3"/>
                </a:cxn>
                <a:cxn ang="0">
                  <a:pos x="T4" y="T5"/>
                </a:cxn>
                <a:cxn ang="0">
                  <a:pos x="T6" y="T7"/>
                </a:cxn>
                <a:cxn ang="0">
                  <a:pos x="T8" y="T9"/>
                </a:cxn>
                <a:cxn ang="0">
                  <a:pos x="T10" y="T11"/>
                </a:cxn>
              </a:cxnLst>
              <a:rect l="0" t="0" r="r" b="b"/>
              <a:pathLst>
                <a:path w="34" h="16">
                  <a:moveTo>
                    <a:pt x="0" y="0"/>
                  </a:moveTo>
                  <a:cubicBezTo>
                    <a:pt x="0" y="11"/>
                    <a:pt x="0" y="11"/>
                    <a:pt x="0" y="11"/>
                  </a:cubicBezTo>
                  <a:cubicBezTo>
                    <a:pt x="7" y="12"/>
                    <a:pt x="14" y="14"/>
                    <a:pt x="21" y="15"/>
                  </a:cubicBezTo>
                  <a:cubicBezTo>
                    <a:pt x="23" y="16"/>
                    <a:pt x="24" y="16"/>
                    <a:pt x="26" y="16"/>
                  </a:cubicBezTo>
                  <a:cubicBezTo>
                    <a:pt x="34" y="3"/>
                    <a:pt x="34" y="3"/>
                    <a:pt x="34" y="3"/>
                  </a:cubicBezTo>
                  <a:cubicBezTo>
                    <a:pt x="23" y="2"/>
                    <a:pt x="11" y="1"/>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51"/>
            <p:cNvSpPr>
              <a:spLocks/>
            </p:cNvSpPr>
            <p:nvPr/>
          </p:nvSpPr>
          <p:spPr bwMode="auto">
            <a:xfrm>
              <a:off x="10029764" y="5430297"/>
              <a:ext cx="136793" cy="167453"/>
            </a:xfrm>
            <a:custGeom>
              <a:avLst/>
              <a:gdLst>
                <a:gd name="T0" fmla="*/ 43 w 49"/>
                <a:gd name="T1" fmla="*/ 0 h 60"/>
                <a:gd name="T2" fmla="*/ 43 w 49"/>
                <a:gd name="T3" fmla="*/ 0 h 60"/>
                <a:gd name="T4" fmla="*/ 6 w 49"/>
                <a:gd name="T5" fmla="*/ 33 h 60"/>
                <a:gd name="T6" fmla="*/ 0 w 49"/>
                <a:gd name="T7" fmla="*/ 60 h 60"/>
                <a:gd name="T8" fmla="*/ 0 w 49"/>
                <a:gd name="T9" fmla="*/ 60 h 60"/>
                <a:gd name="T10" fmla="*/ 49 w 49"/>
                <a:gd name="T11" fmla="*/ 24 h 60"/>
                <a:gd name="T12" fmla="*/ 43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3" y="0"/>
                  </a:moveTo>
                  <a:cubicBezTo>
                    <a:pt x="43" y="0"/>
                    <a:pt x="43" y="0"/>
                    <a:pt x="43" y="0"/>
                  </a:cubicBezTo>
                  <a:cubicBezTo>
                    <a:pt x="43" y="0"/>
                    <a:pt x="35" y="15"/>
                    <a:pt x="6" y="33"/>
                  </a:cubicBezTo>
                  <a:cubicBezTo>
                    <a:pt x="4" y="41"/>
                    <a:pt x="2" y="50"/>
                    <a:pt x="0" y="60"/>
                  </a:cubicBezTo>
                  <a:cubicBezTo>
                    <a:pt x="0" y="60"/>
                    <a:pt x="0" y="60"/>
                    <a:pt x="0" y="60"/>
                  </a:cubicBezTo>
                  <a:cubicBezTo>
                    <a:pt x="0" y="60"/>
                    <a:pt x="34" y="50"/>
                    <a:pt x="49" y="24"/>
                  </a:cubicBezTo>
                  <a:cubicBezTo>
                    <a:pt x="47"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52"/>
            <p:cNvSpPr>
              <a:spLocks/>
            </p:cNvSpPr>
            <p:nvPr/>
          </p:nvSpPr>
          <p:spPr bwMode="auto">
            <a:xfrm>
              <a:off x="9995566" y="5591854"/>
              <a:ext cx="209906" cy="195755"/>
            </a:xfrm>
            <a:custGeom>
              <a:avLst/>
              <a:gdLst>
                <a:gd name="T0" fmla="*/ 75 w 75"/>
                <a:gd name="T1" fmla="*/ 27 h 70"/>
                <a:gd name="T2" fmla="*/ 75 w 75"/>
                <a:gd name="T3" fmla="*/ 27 h 70"/>
                <a:gd name="T4" fmla="*/ 70 w 75"/>
                <a:gd name="T5" fmla="*/ 0 h 70"/>
                <a:gd name="T6" fmla="*/ 70 w 75"/>
                <a:gd name="T7" fmla="*/ 0 h 70"/>
                <a:gd name="T8" fmla="*/ 5 w 75"/>
                <a:gd name="T9" fmla="*/ 41 h 70"/>
                <a:gd name="T10" fmla="*/ 5 w 75"/>
                <a:gd name="T11" fmla="*/ 41 h 70"/>
                <a:gd name="T12" fmla="*/ 0 w 75"/>
                <a:gd name="T13" fmla="*/ 70 h 70"/>
                <a:gd name="T14" fmla="*/ 75 w 75"/>
                <a:gd name="T15" fmla="*/ 27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0">
                  <a:moveTo>
                    <a:pt x="75" y="27"/>
                  </a:moveTo>
                  <a:cubicBezTo>
                    <a:pt x="75" y="27"/>
                    <a:pt x="75" y="27"/>
                    <a:pt x="75" y="27"/>
                  </a:cubicBezTo>
                  <a:cubicBezTo>
                    <a:pt x="74" y="18"/>
                    <a:pt x="72" y="9"/>
                    <a:pt x="70" y="0"/>
                  </a:cubicBezTo>
                  <a:cubicBezTo>
                    <a:pt x="70" y="0"/>
                    <a:pt x="70" y="0"/>
                    <a:pt x="70" y="0"/>
                  </a:cubicBezTo>
                  <a:cubicBezTo>
                    <a:pt x="35" y="28"/>
                    <a:pt x="5" y="41"/>
                    <a:pt x="5" y="41"/>
                  </a:cubicBezTo>
                  <a:cubicBezTo>
                    <a:pt x="5" y="41"/>
                    <a:pt x="5" y="41"/>
                    <a:pt x="5" y="41"/>
                  </a:cubicBezTo>
                  <a:cubicBezTo>
                    <a:pt x="3" y="51"/>
                    <a:pt x="2" y="61"/>
                    <a:pt x="0" y="70"/>
                  </a:cubicBezTo>
                  <a:cubicBezTo>
                    <a:pt x="43" y="67"/>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53"/>
            <p:cNvSpPr>
              <a:spLocks/>
            </p:cNvSpPr>
            <p:nvPr/>
          </p:nvSpPr>
          <p:spPr bwMode="auto">
            <a:xfrm>
              <a:off x="9995566" y="5648458"/>
              <a:ext cx="209906" cy="139151"/>
            </a:xfrm>
            <a:custGeom>
              <a:avLst/>
              <a:gdLst>
                <a:gd name="T0" fmla="*/ 66 w 75"/>
                <a:gd name="T1" fmla="*/ 1 h 50"/>
                <a:gd name="T2" fmla="*/ 38 w 75"/>
                <a:gd name="T3" fmla="*/ 11 h 50"/>
                <a:gd name="T4" fmla="*/ 4 w 75"/>
                <a:gd name="T5" fmla="*/ 24 h 50"/>
                <a:gd name="T6" fmla="*/ 0 w 75"/>
                <a:gd name="T7" fmla="*/ 50 h 50"/>
                <a:gd name="T8" fmla="*/ 75 w 75"/>
                <a:gd name="T9" fmla="*/ 7 h 50"/>
                <a:gd name="T10" fmla="*/ 75 w 75"/>
                <a:gd name="T11" fmla="*/ 6 h 50"/>
                <a:gd name="T12" fmla="*/ 66 w 75"/>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75" h="50">
                  <a:moveTo>
                    <a:pt x="66" y="1"/>
                  </a:moveTo>
                  <a:cubicBezTo>
                    <a:pt x="56" y="0"/>
                    <a:pt x="46" y="6"/>
                    <a:pt x="38" y="11"/>
                  </a:cubicBezTo>
                  <a:cubicBezTo>
                    <a:pt x="30" y="17"/>
                    <a:pt x="16" y="25"/>
                    <a:pt x="4" y="24"/>
                  </a:cubicBezTo>
                  <a:cubicBezTo>
                    <a:pt x="3" y="33"/>
                    <a:pt x="1" y="42"/>
                    <a:pt x="0" y="50"/>
                  </a:cubicBezTo>
                  <a:cubicBezTo>
                    <a:pt x="43" y="47"/>
                    <a:pt x="75" y="7"/>
                    <a:pt x="75" y="7"/>
                  </a:cubicBezTo>
                  <a:cubicBezTo>
                    <a:pt x="75" y="7"/>
                    <a:pt x="75" y="6"/>
                    <a:pt x="75" y="6"/>
                  </a:cubicBezTo>
                  <a:cubicBezTo>
                    <a:pt x="72" y="4"/>
                    <a:pt x="69" y="2"/>
                    <a:pt x="66" y="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854"/>
            <p:cNvSpPr>
              <a:spLocks/>
            </p:cNvSpPr>
            <p:nvPr/>
          </p:nvSpPr>
          <p:spPr bwMode="auto">
            <a:xfrm>
              <a:off x="10026226" y="5765204"/>
              <a:ext cx="209906" cy="225237"/>
            </a:xfrm>
            <a:custGeom>
              <a:avLst/>
              <a:gdLst>
                <a:gd name="T0" fmla="*/ 11 w 75"/>
                <a:gd name="T1" fmla="*/ 81 h 81"/>
                <a:gd name="T2" fmla="*/ 75 w 75"/>
                <a:gd name="T3" fmla="*/ 23 h 81"/>
                <a:gd name="T4" fmla="*/ 75 w 75"/>
                <a:gd name="T5" fmla="*/ 23 h 81"/>
                <a:gd name="T6" fmla="*/ 71 w 75"/>
                <a:gd name="T7" fmla="*/ 0 h 81"/>
                <a:gd name="T8" fmla="*/ 71 w 75"/>
                <a:gd name="T9" fmla="*/ 0 h 81"/>
                <a:gd name="T10" fmla="*/ 0 w 75"/>
                <a:gd name="T11" fmla="*/ 64 h 81"/>
                <a:gd name="T12" fmla="*/ 11 w 75"/>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75" h="81">
                  <a:moveTo>
                    <a:pt x="11" y="81"/>
                  </a:moveTo>
                  <a:cubicBezTo>
                    <a:pt x="43" y="69"/>
                    <a:pt x="75" y="23"/>
                    <a:pt x="75" y="23"/>
                  </a:cubicBezTo>
                  <a:cubicBezTo>
                    <a:pt x="75" y="23"/>
                    <a:pt x="75" y="23"/>
                    <a:pt x="75" y="23"/>
                  </a:cubicBezTo>
                  <a:cubicBezTo>
                    <a:pt x="74" y="16"/>
                    <a:pt x="72" y="9"/>
                    <a:pt x="71" y="0"/>
                  </a:cubicBezTo>
                  <a:cubicBezTo>
                    <a:pt x="71" y="0"/>
                    <a:pt x="71" y="0"/>
                    <a:pt x="71" y="0"/>
                  </a:cubicBezTo>
                  <a:cubicBezTo>
                    <a:pt x="45" y="38"/>
                    <a:pt x="0" y="63"/>
                    <a:pt x="0" y="64"/>
                  </a:cubicBezTo>
                  <a:lnTo>
                    <a:pt x="11" y="81"/>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855"/>
            <p:cNvSpPr>
              <a:spLocks/>
            </p:cNvSpPr>
            <p:nvPr/>
          </p:nvSpPr>
          <p:spPr bwMode="auto">
            <a:xfrm>
              <a:off x="10026226" y="5765204"/>
              <a:ext cx="209906" cy="202831"/>
            </a:xfrm>
            <a:custGeom>
              <a:avLst/>
              <a:gdLst>
                <a:gd name="T0" fmla="*/ 71 w 75"/>
                <a:gd name="T1" fmla="*/ 0 h 73"/>
                <a:gd name="T2" fmla="*/ 71 w 75"/>
                <a:gd name="T3" fmla="*/ 0 h 73"/>
                <a:gd name="T4" fmla="*/ 0 w 75"/>
                <a:gd name="T5" fmla="*/ 64 h 73"/>
                <a:gd name="T6" fmla="*/ 1 w 75"/>
                <a:gd name="T7" fmla="*/ 65 h 73"/>
                <a:gd name="T8" fmla="*/ 18 w 75"/>
                <a:gd name="T9" fmla="*/ 71 h 73"/>
                <a:gd name="T10" fmla="*/ 27 w 75"/>
                <a:gd name="T11" fmla="*/ 73 h 73"/>
                <a:gd name="T12" fmla="*/ 75 w 75"/>
                <a:gd name="T13" fmla="*/ 23 h 73"/>
                <a:gd name="T14" fmla="*/ 75 w 75"/>
                <a:gd name="T15" fmla="*/ 23 h 73"/>
                <a:gd name="T16" fmla="*/ 71 w 75"/>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3">
                  <a:moveTo>
                    <a:pt x="71" y="0"/>
                  </a:moveTo>
                  <a:cubicBezTo>
                    <a:pt x="71" y="0"/>
                    <a:pt x="71" y="0"/>
                    <a:pt x="71" y="0"/>
                  </a:cubicBezTo>
                  <a:cubicBezTo>
                    <a:pt x="45" y="38"/>
                    <a:pt x="0" y="63"/>
                    <a:pt x="0" y="64"/>
                  </a:cubicBezTo>
                  <a:cubicBezTo>
                    <a:pt x="1" y="65"/>
                    <a:pt x="1" y="65"/>
                    <a:pt x="1" y="65"/>
                  </a:cubicBezTo>
                  <a:cubicBezTo>
                    <a:pt x="5" y="68"/>
                    <a:pt x="13" y="70"/>
                    <a:pt x="18" y="71"/>
                  </a:cubicBezTo>
                  <a:cubicBezTo>
                    <a:pt x="21" y="72"/>
                    <a:pt x="24" y="72"/>
                    <a:pt x="27" y="73"/>
                  </a:cubicBezTo>
                  <a:cubicBezTo>
                    <a:pt x="53" y="55"/>
                    <a:pt x="75" y="23"/>
                    <a:pt x="75" y="23"/>
                  </a:cubicBezTo>
                  <a:cubicBezTo>
                    <a:pt x="75" y="23"/>
                    <a:pt x="75" y="23"/>
                    <a:pt x="75" y="23"/>
                  </a:cubicBezTo>
                  <a:cubicBezTo>
                    <a:pt x="74" y="16"/>
                    <a:pt x="72" y="9"/>
                    <a:pt x="71"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56"/>
            <p:cNvSpPr>
              <a:spLocks/>
            </p:cNvSpPr>
            <p:nvPr/>
          </p:nvSpPr>
          <p:spPr bwMode="auto">
            <a:xfrm>
              <a:off x="10052169" y="5307655"/>
              <a:ext cx="122642" cy="81368"/>
            </a:xfrm>
            <a:custGeom>
              <a:avLst/>
              <a:gdLst>
                <a:gd name="T0" fmla="*/ 2 w 44"/>
                <a:gd name="T1" fmla="*/ 1 h 29"/>
                <a:gd name="T2" fmla="*/ 8 w 44"/>
                <a:gd name="T3" fmla="*/ 27 h 29"/>
                <a:gd name="T4" fmla="*/ 28 w 44"/>
                <a:gd name="T5" fmla="*/ 27 h 29"/>
                <a:gd name="T6" fmla="*/ 40 w 44"/>
                <a:gd name="T7" fmla="*/ 0 h 29"/>
                <a:gd name="T8" fmla="*/ 2 w 44"/>
                <a:gd name="T9" fmla="*/ 1 h 29"/>
              </a:gdLst>
              <a:ahLst/>
              <a:cxnLst>
                <a:cxn ang="0">
                  <a:pos x="T0" y="T1"/>
                </a:cxn>
                <a:cxn ang="0">
                  <a:pos x="T2" y="T3"/>
                </a:cxn>
                <a:cxn ang="0">
                  <a:pos x="T4" y="T5"/>
                </a:cxn>
                <a:cxn ang="0">
                  <a:pos x="T6" y="T7"/>
                </a:cxn>
                <a:cxn ang="0">
                  <a:pos x="T8" y="T9"/>
                </a:cxn>
              </a:cxnLst>
              <a:rect l="0" t="0" r="r" b="b"/>
              <a:pathLst>
                <a:path w="44" h="29">
                  <a:moveTo>
                    <a:pt x="2" y="1"/>
                  </a:moveTo>
                  <a:cubicBezTo>
                    <a:pt x="0" y="6"/>
                    <a:pt x="1" y="24"/>
                    <a:pt x="8" y="27"/>
                  </a:cubicBezTo>
                  <a:cubicBezTo>
                    <a:pt x="12" y="29"/>
                    <a:pt x="19" y="29"/>
                    <a:pt x="28" y="27"/>
                  </a:cubicBezTo>
                  <a:cubicBezTo>
                    <a:pt x="44"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57"/>
            <p:cNvSpPr>
              <a:spLocks/>
            </p:cNvSpPr>
            <p:nvPr/>
          </p:nvSpPr>
          <p:spPr bwMode="auto">
            <a:xfrm>
              <a:off x="9727876" y="4095387"/>
              <a:ext cx="959909" cy="1259438"/>
            </a:xfrm>
            <a:custGeom>
              <a:avLst/>
              <a:gdLst>
                <a:gd name="T0" fmla="*/ 327 w 344"/>
                <a:gd name="T1" fmla="*/ 221 h 452"/>
                <a:gd name="T2" fmla="*/ 307 w 344"/>
                <a:gd name="T3" fmla="*/ 378 h 452"/>
                <a:gd name="T4" fmla="*/ 268 w 344"/>
                <a:gd name="T5" fmla="*/ 422 h 452"/>
                <a:gd name="T6" fmla="*/ 183 w 344"/>
                <a:gd name="T7" fmla="*/ 429 h 452"/>
                <a:gd name="T8" fmla="*/ 142 w 344"/>
                <a:gd name="T9" fmla="*/ 449 h 452"/>
                <a:gd name="T10" fmla="*/ 125 w 344"/>
                <a:gd name="T11" fmla="*/ 444 h 452"/>
                <a:gd name="T12" fmla="*/ 106 w 344"/>
                <a:gd name="T13" fmla="*/ 428 h 452"/>
                <a:gd name="T14" fmla="*/ 19 w 344"/>
                <a:gd name="T15" fmla="*/ 404 h 452"/>
                <a:gd name="T16" fmla="*/ 1 w 344"/>
                <a:gd name="T17" fmla="*/ 362 h 452"/>
                <a:gd name="T18" fmla="*/ 18 w 344"/>
                <a:gd name="T19" fmla="*/ 174 h 452"/>
                <a:gd name="T20" fmla="*/ 78 w 344"/>
                <a:gd name="T21" fmla="*/ 62 h 452"/>
                <a:gd name="T22" fmla="*/ 327 w 344"/>
                <a:gd name="T23" fmla="*/ 2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4" h="452">
                  <a:moveTo>
                    <a:pt x="327" y="221"/>
                  </a:moveTo>
                  <a:cubicBezTo>
                    <a:pt x="327" y="221"/>
                    <a:pt x="318" y="342"/>
                    <a:pt x="307" y="378"/>
                  </a:cubicBezTo>
                  <a:cubicBezTo>
                    <a:pt x="297" y="415"/>
                    <a:pt x="290" y="419"/>
                    <a:pt x="268" y="422"/>
                  </a:cubicBezTo>
                  <a:cubicBezTo>
                    <a:pt x="246" y="425"/>
                    <a:pt x="193" y="423"/>
                    <a:pt x="183" y="429"/>
                  </a:cubicBezTo>
                  <a:cubicBezTo>
                    <a:pt x="172" y="435"/>
                    <a:pt x="157" y="452"/>
                    <a:pt x="142" y="449"/>
                  </a:cubicBezTo>
                  <a:cubicBezTo>
                    <a:pt x="136" y="447"/>
                    <a:pt x="129" y="448"/>
                    <a:pt x="125" y="444"/>
                  </a:cubicBezTo>
                  <a:cubicBezTo>
                    <a:pt x="120" y="439"/>
                    <a:pt x="111" y="430"/>
                    <a:pt x="106" y="428"/>
                  </a:cubicBezTo>
                  <a:cubicBezTo>
                    <a:pt x="98" y="425"/>
                    <a:pt x="30" y="409"/>
                    <a:pt x="19" y="404"/>
                  </a:cubicBezTo>
                  <a:cubicBezTo>
                    <a:pt x="8" y="399"/>
                    <a:pt x="0" y="388"/>
                    <a:pt x="1" y="362"/>
                  </a:cubicBezTo>
                  <a:cubicBezTo>
                    <a:pt x="3" y="335"/>
                    <a:pt x="3" y="225"/>
                    <a:pt x="18" y="174"/>
                  </a:cubicBezTo>
                  <a:cubicBezTo>
                    <a:pt x="33" y="122"/>
                    <a:pt x="43" y="79"/>
                    <a:pt x="78" y="62"/>
                  </a:cubicBezTo>
                  <a:cubicBezTo>
                    <a:pt x="89" y="53"/>
                    <a:pt x="344" y="0"/>
                    <a:pt x="327" y="22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58"/>
            <p:cNvSpPr>
              <a:spLocks/>
            </p:cNvSpPr>
            <p:nvPr/>
          </p:nvSpPr>
          <p:spPr bwMode="auto">
            <a:xfrm>
              <a:off x="9611130" y="4666144"/>
              <a:ext cx="189859" cy="267690"/>
            </a:xfrm>
            <a:custGeom>
              <a:avLst/>
              <a:gdLst>
                <a:gd name="T0" fmla="*/ 55 w 68"/>
                <a:gd name="T1" fmla="*/ 96 h 96"/>
                <a:gd name="T2" fmla="*/ 27 w 68"/>
                <a:gd name="T3" fmla="*/ 13 h 96"/>
                <a:gd name="T4" fmla="*/ 68 w 68"/>
                <a:gd name="T5" fmla="*/ 33 h 96"/>
                <a:gd name="T6" fmla="*/ 55 w 68"/>
                <a:gd name="T7" fmla="*/ 96 h 96"/>
              </a:gdLst>
              <a:ahLst/>
              <a:cxnLst>
                <a:cxn ang="0">
                  <a:pos x="T0" y="T1"/>
                </a:cxn>
                <a:cxn ang="0">
                  <a:pos x="T2" y="T3"/>
                </a:cxn>
                <a:cxn ang="0">
                  <a:pos x="T4" y="T5"/>
                </a:cxn>
                <a:cxn ang="0">
                  <a:pos x="T6" y="T7"/>
                </a:cxn>
              </a:cxnLst>
              <a:rect l="0" t="0" r="r" b="b"/>
              <a:pathLst>
                <a:path w="68" h="96">
                  <a:moveTo>
                    <a:pt x="55" y="96"/>
                  </a:moveTo>
                  <a:cubicBezTo>
                    <a:pt x="0" y="91"/>
                    <a:pt x="1" y="27"/>
                    <a:pt x="27" y="13"/>
                  </a:cubicBezTo>
                  <a:cubicBezTo>
                    <a:pt x="53" y="0"/>
                    <a:pt x="68" y="33"/>
                    <a:pt x="68" y="33"/>
                  </a:cubicBezTo>
                  <a:lnTo>
                    <a:pt x="55"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59"/>
            <p:cNvSpPr>
              <a:spLocks/>
            </p:cNvSpPr>
            <p:nvPr/>
          </p:nvSpPr>
          <p:spPr bwMode="auto">
            <a:xfrm>
              <a:off x="10592266" y="4761663"/>
              <a:ext cx="179246" cy="241746"/>
            </a:xfrm>
            <a:custGeom>
              <a:avLst/>
              <a:gdLst>
                <a:gd name="T0" fmla="*/ 2 w 64"/>
                <a:gd name="T1" fmla="*/ 82 h 87"/>
                <a:gd name="T2" fmla="*/ 44 w 64"/>
                <a:gd name="T3" fmla="*/ 71 h 87"/>
                <a:gd name="T4" fmla="*/ 32 w 64"/>
                <a:gd name="T5" fmla="*/ 4 h 87"/>
                <a:gd name="T6" fmla="*/ 0 w 64"/>
                <a:gd name="T7" fmla="*/ 35 h 87"/>
                <a:gd name="T8" fmla="*/ 2 w 64"/>
                <a:gd name="T9" fmla="*/ 82 h 87"/>
              </a:gdLst>
              <a:ahLst/>
              <a:cxnLst>
                <a:cxn ang="0">
                  <a:pos x="T0" y="T1"/>
                </a:cxn>
                <a:cxn ang="0">
                  <a:pos x="T2" y="T3"/>
                </a:cxn>
                <a:cxn ang="0">
                  <a:pos x="T4" y="T5"/>
                </a:cxn>
                <a:cxn ang="0">
                  <a:pos x="T6" y="T7"/>
                </a:cxn>
                <a:cxn ang="0">
                  <a:pos x="T8" y="T9"/>
                </a:cxn>
              </a:cxnLst>
              <a:rect l="0" t="0" r="r" b="b"/>
              <a:pathLst>
                <a:path w="64" h="87">
                  <a:moveTo>
                    <a:pt x="2" y="82"/>
                  </a:moveTo>
                  <a:cubicBezTo>
                    <a:pt x="2" y="82"/>
                    <a:pt x="24" y="87"/>
                    <a:pt x="44" y="71"/>
                  </a:cubicBezTo>
                  <a:cubicBezTo>
                    <a:pt x="63" y="55"/>
                    <a:pt x="64" y="8"/>
                    <a:pt x="32" y="4"/>
                  </a:cubicBezTo>
                  <a:cubicBezTo>
                    <a:pt x="1" y="0"/>
                    <a:pt x="0" y="35"/>
                    <a:pt x="0" y="35"/>
                  </a:cubicBezTo>
                  <a:lnTo>
                    <a:pt x="2"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860"/>
            <p:cNvSpPr>
              <a:spLocks/>
            </p:cNvSpPr>
            <p:nvPr/>
          </p:nvSpPr>
          <p:spPr bwMode="auto">
            <a:xfrm>
              <a:off x="9750282" y="4052934"/>
              <a:ext cx="917456" cy="1260618"/>
            </a:xfrm>
            <a:custGeom>
              <a:avLst/>
              <a:gdLst>
                <a:gd name="T0" fmla="*/ 313 w 329"/>
                <a:gd name="T1" fmla="*/ 220 h 452"/>
                <a:gd name="T2" fmla="*/ 306 w 329"/>
                <a:gd name="T3" fmla="*/ 341 h 452"/>
                <a:gd name="T4" fmla="*/ 271 w 329"/>
                <a:gd name="T5" fmla="*/ 423 h 452"/>
                <a:gd name="T6" fmla="*/ 210 w 329"/>
                <a:gd name="T7" fmla="*/ 431 h 452"/>
                <a:gd name="T8" fmla="*/ 157 w 329"/>
                <a:gd name="T9" fmla="*/ 443 h 452"/>
                <a:gd name="T10" fmla="*/ 129 w 329"/>
                <a:gd name="T11" fmla="*/ 450 h 452"/>
                <a:gd name="T12" fmla="*/ 75 w 329"/>
                <a:gd name="T13" fmla="*/ 428 h 452"/>
                <a:gd name="T14" fmla="*/ 28 w 329"/>
                <a:gd name="T15" fmla="*/ 408 h 452"/>
                <a:gd name="T16" fmla="*/ 17 w 329"/>
                <a:gd name="T17" fmla="*/ 404 h 452"/>
                <a:gd name="T18" fmla="*/ 1 w 329"/>
                <a:gd name="T19" fmla="*/ 361 h 452"/>
                <a:gd name="T20" fmla="*/ 22 w 329"/>
                <a:gd name="T21" fmla="*/ 174 h 452"/>
                <a:gd name="T22" fmla="*/ 75 w 329"/>
                <a:gd name="T23" fmla="*/ 61 h 452"/>
                <a:gd name="T24" fmla="*/ 313 w 329"/>
                <a:gd name="T25" fmla="*/ 22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 h="452">
                  <a:moveTo>
                    <a:pt x="313" y="220"/>
                  </a:moveTo>
                  <a:cubicBezTo>
                    <a:pt x="313" y="220"/>
                    <a:pt x="313" y="292"/>
                    <a:pt x="306" y="341"/>
                  </a:cubicBezTo>
                  <a:cubicBezTo>
                    <a:pt x="302" y="369"/>
                    <a:pt x="300" y="410"/>
                    <a:pt x="271" y="423"/>
                  </a:cubicBezTo>
                  <a:cubicBezTo>
                    <a:pt x="252" y="432"/>
                    <a:pt x="231" y="431"/>
                    <a:pt x="210" y="431"/>
                  </a:cubicBezTo>
                  <a:cubicBezTo>
                    <a:pt x="190" y="431"/>
                    <a:pt x="174" y="433"/>
                    <a:pt x="157" y="443"/>
                  </a:cubicBezTo>
                  <a:cubicBezTo>
                    <a:pt x="148" y="447"/>
                    <a:pt x="139" y="452"/>
                    <a:pt x="129" y="450"/>
                  </a:cubicBezTo>
                  <a:cubicBezTo>
                    <a:pt x="110" y="446"/>
                    <a:pt x="93" y="435"/>
                    <a:pt x="75" y="428"/>
                  </a:cubicBezTo>
                  <a:cubicBezTo>
                    <a:pt x="59" y="421"/>
                    <a:pt x="44" y="415"/>
                    <a:pt x="28" y="408"/>
                  </a:cubicBezTo>
                  <a:cubicBezTo>
                    <a:pt x="24" y="407"/>
                    <a:pt x="21" y="405"/>
                    <a:pt x="17" y="404"/>
                  </a:cubicBezTo>
                  <a:cubicBezTo>
                    <a:pt x="7" y="399"/>
                    <a:pt x="0" y="388"/>
                    <a:pt x="1" y="361"/>
                  </a:cubicBezTo>
                  <a:cubicBezTo>
                    <a:pt x="2" y="334"/>
                    <a:pt x="7" y="225"/>
                    <a:pt x="22" y="174"/>
                  </a:cubicBezTo>
                  <a:cubicBezTo>
                    <a:pt x="37" y="122"/>
                    <a:pt x="41" y="79"/>
                    <a:pt x="75" y="61"/>
                  </a:cubicBezTo>
                  <a:cubicBezTo>
                    <a:pt x="85" y="52"/>
                    <a:pt x="329" y="0"/>
                    <a:pt x="313"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861"/>
            <p:cNvSpPr>
              <a:spLocks/>
            </p:cNvSpPr>
            <p:nvPr/>
          </p:nvSpPr>
          <p:spPr bwMode="auto">
            <a:xfrm>
              <a:off x="9842263" y="4061189"/>
              <a:ext cx="784201" cy="577832"/>
            </a:xfrm>
            <a:custGeom>
              <a:avLst/>
              <a:gdLst>
                <a:gd name="T0" fmla="*/ 126 w 281"/>
                <a:gd name="T1" fmla="*/ 199 h 207"/>
                <a:gd name="T2" fmla="*/ 0 w 281"/>
                <a:gd name="T3" fmla="*/ 131 h 207"/>
                <a:gd name="T4" fmla="*/ 42 w 281"/>
                <a:gd name="T5" fmla="*/ 58 h 207"/>
                <a:gd name="T6" fmla="*/ 281 w 281"/>
                <a:gd name="T7" fmla="*/ 196 h 207"/>
                <a:gd name="T8" fmla="*/ 168 w 281"/>
                <a:gd name="T9" fmla="*/ 207 h 207"/>
                <a:gd name="T10" fmla="*/ 126 w 281"/>
                <a:gd name="T11" fmla="*/ 199 h 207"/>
              </a:gdLst>
              <a:ahLst/>
              <a:cxnLst>
                <a:cxn ang="0">
                  <a:pos x="T0" y="T1"/>
                </a:cxn>
                <a:cxn ang="0">
                  <a:pos x="T2" y="T3"/>
                </a:cxn>
                <a:cxn ang="0">
                  <a:pos x="T4" y="T5"/>
                </a:cxn>
                <a:cxn ang="0">
                  <a:pos x="T6" y="T7"/>
                </a:cxn>
                <a:cxn ang="0">
                  <a:pos x="T8" y="T9"/>
                </a:cxn>
                <a:cxn ang="0">
                  <a:pos x="T10" y="T11"/>
                </a:cxn>
              </a:cxnLst>
              <a:rect l="0" t="0" r="r" b="b"/>
              <a:pathLst>
                <a:path w="281" h="207">
                  <a:moveTo>
                    <a:pt x="126" y="199"/>
                  </a:moveTo>
                  <a:cubicBezTo>
                    <a:pt x="81" y="182"/>
                    <a:pt x="38" y="158"/>
                    <a:pt x="0" y="131"/>
                  </a:cubicBezTo>
                  <a:cubicBezTo>
                    <a:pt x="8" y="97"/>
                    <a:pt x="18" y="71"/>
                    <a:pt x="42" y="58"/>
                  </a:cubicBezTo>
                  <a:cubicBezTo>
                    <a:pt x="52" y="49"/>
                    <a:pt x="280" y="0"/>
                    <a:pt x="281" y="196"/>
                  </a:cubicBezTo>
                  <a:cubicBezTo>
                    <a:pt x="243" y="201"/>
                    <a:pt x="206" y="206"/>
                    <a:pt x="168" y="207"/>
                  </a:cubicBezTo>
                  <a:cubicBezTo>
                    <a:pt x="155" y="205"/>
                    <a:pt x="140" y="201"/>
                    <a:pt x="126" y="19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862"/>
            <p:cNvSpPr>
              <a:spLocks/>
            </p:cNvSpPr>
            <p:nvPr/>
          </p:nvSpPr>
          <p:spPr bwMode="auto">
            <a:xfrm>
              <a:off x="10534482" y="4379586"/>
              <a:ext cx="202831" cy="637974"/>
            </a:xfrm>
            <a:custGeom>
              <a:avLst/>
              <a:gdLst>
                <a:gd name="T0" fmla="*/ 73 w 73"/>
                <a:gd name="T1" fmla="*/ 0 h 229"/>
                <a:gd name="T2" fmla="*/ 62 w 73"/>
                <a:gd name="T3" fmla="*/ 144 h 229"/>
                <a:gd name="T4" fmla="*/ 48 w 73"/>
                <a:gd name="T5" fmla="*/ 141 h 229"/>
                <a:gd name="T6" fmla="*/ 22 w 73"/>
                <a:gd name="T7" fmla="*/ 166 h 229"/>
                <a:gd name="T8" fmla="*/ 21 w 73"/>
                <a:gd name="T9" fmla="*/ 225 h 229"/>
                <a:gd name="T10" fmla="*/ 10 w 73"/>
                <a:gd name="T11" fmla="*/ 229 h 229"/>
                <a:gd name="T12" fmla="*/ 0 w 73"/>
                <a:gd name="T13" fmla="*/ 223 h 229"/>
                <a:gd name="T14" fmla="*/ 10 w 73"/>
                <a:gd name="T15" fmla="*/ 16 h 229"/>
                <a:gd name="T16" fmla="*/ 73 w 73"/>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29">
                  <a:moveTo>
                    <a:pt x="73" y="0"/>
                  </a:moveTo>
                  <a:cubicBezTo>
                    <a:pt x="73" y="0"/>
                    <a:pt x="70" y="106"/>
                    <a:pt x="62" y="144"/>
                  </a:cubicBezTo>
                  <a:cubicBezTo>
                    <a:pt x="62" y="144"/>
                    <a:pt x="56" y="141"/>
                    <a:pt x="48" y="141"/>
                  </a:cubicBezTo>
                  <a:cubicBezTo>
                    <a:pt x="40" y="141"/>
                    <a:pt x="26" y="145"/>
                    <a:pt x="22" y="166"/>
                  </a:cubicBezTo>
                  <a:cubicBezTo>
                    <a:pt x="13" y="208"/>
                    <a:pt x="21" y="225"/>
                    <a:pt x="21" y="225"/>
                  </a:cubicBezTo>
                  <a:cubicBezTo>
                    <a:pt x="21" y="225"/>
                    <a:pt x="20" y="229"/>
                    <a:pt x="10" y="229"/>
                  </a:cubicBezTo>
                  <a:cubicBezTo>
                    <a:pt x="0" y="228"/>
                    <a:pt x="0" y="223"/>
                    <a:pt x="0" y="223"/>
                  </a:cubicBezTo>
                  <a:cubicBezTo>
                    <a:pt x="10" y="16"/>
                    <a:pt x="10" y="16"/>
                    <a:pt x="10" y="16"/>
                  </a:cubicBezTo>
                  <a:lnTo>
                    <a:pt x="73"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63"/>
            <p:cNvSpPr>
              <a:spLocks/>
            </p:cNvSpPr>
            <p:nvPr/>
          </p:nvSpPr>
          <p:spPr bwMode="auto">
            <a:xfrm>
              <a:off x="10620568" y="4696804"/>
              <a:ext cx="100236" cy="95519"/>
            </a:xfrm>
            <a:custGeom>
              <a:avLst/>
              <a:gdLst>
                <a:gd name="T0" fmla="*/ 0 w 36"/>
                <a:gd name="T1" fmla="*/ 34 h 34"/>
                <a:gd name="T2" fmla="*/ 2 w 36"/>
                <a:gd name="T3" fmla="*/ 16 h 34"/>
                <a:gd name="T4" fmla="*/ 8 w 36"/>
                <a:gd name="T5" fmla="*/ 10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2" y="16"/>
                  </a:cubicBezTo>
                  <a:cubicBezTo>
                    <a:pt x="4" y="15"/>
                    <a:pt x="6" y="13"/>
                    <a:pt x="8" y="10"/>
                  </a:cubicBezTo>
                  <a:cubicBezTo>
                    <a:pt x="16" y="7"/>
                    <a:pt x="23" y="3"/>
                    <a:pt x="31" y="0"/>
                  </a:cubicBezTo>
                  <a:cubicBezTo>
                    <a:pt x="33" y="0"/>
                    <a:pt x="34" y="0"/>
                    <a:pt x="36" y="0"/>
                  </a:cubicBezTo>
                  <a:cubicBezTo>
                    <a:pt x="34" y="11"/>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64"/>
            <p:cNvSpPr>
              <a:spLocks/>
            </p:cNvSpPr>
            <p:nvPr/>
          </p:nvSpPr>
          <p:spPr bwMode="auto">
            <a:xfrm>
              <a:off x="10553350" y="4435011"/>
              <a:ext cx="183963"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2"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865"/>
            <p:cNvSpPr>
              <a:spLocks/>
            </p:cNvSpPr>
            <p:nvPr/>
          </p:nvSpPr>
          <p:spPr bwMode="auto">
            <a:xfrm>
              <a:off x="9591083" y="4025811"/>
              <a:ext cx="1264155" cy="913918"/>
            </a:xfrm>
            <a:custGeom>
              <a:avLst/>
              <a:gdLst>
                <a:gd name="T0" fmla="*/ 385 w 453"/>
                <a:gd name="T1" fmla="*/ 28 h 328"/>
                <a:gd name="T2" fmla="*/ 297 w 453"/>
                <a:gd name="T3" fmla="*/ 54 h 328"/>
                <a:gd name="T4" fmla="*/ 156 w 453"/>
                <a:gd name="T5" fmla="*/ 2 h 328"/>
                <a:gd name="T6" fmla="*/ 69 w 453"/>
                <a:gd name="T7" fmla="*/ 69 h 328"/>
                <a:gd name="T8" fmla="*/ 14 w 453"/>
                <a:gd name="T9" fmla="*/ 89 h 328"/>
                <a:gd name="T10" fmla="*/ 32 w 453"/>
                <a:gd name="T11" fmla="*/ 245 h 328"/>
                <a:gd name="T12" fmla="*/ 36 w 453"/>
                <a:gd name="T13" fmla="*/ 243 h 328"/>
                <a:gd name="T14" fmla="*/ 66 w 453"/>
                <a:gd name="T15" fmla="*/ 253 h 328"/>
                <a:gd name="T16" fmla="*/ 59 w 453"/>
                <a:gd name="T17" fmla="*/ 321 h 328"/>
                <a:gd name="T18" fmla="*/ 70 w 453"/>
                <a:gd name="T19" fmla="*/ 327 h 328"/>
                <a:gd name="T20" fmla="*/ 83 w 453"/>
                <a:gd name="T21" fmla="*/ 318 h 328"/>
                <a:gd name="T22" fmla="*/ 94 w 453"/>
                <a:gd name="T23" fmla="*/ 190 h 328"/>
                <a:gd name="T24" fmla="*/ 102 w 453"/>
                <a:gd name="T25" fmla="*/ 134 h 328"/>
                <a:gd name="T26" fmla="*/ 312 w 453"/>
                <a:gd name="T27" fmla="*/ 199 h 328"/>
                <a:gd name="T28" fmla="*/ 453 w 453"/>
                <a:gd name="T29" fmla="*/ 69 h 328"/>
                <a:gd name="T30" fmla="*/ 413 w 453"/>
                <a:gd name="T31" fmla="*/ 105 h 328"/>
                <a:gd name="T32" fmla="*/ 416 w 453"/>
                <a:gd name="T33" fmla="*/ 28 h 328"/>
                <a:gd name="T34" fmla="*/ 390 w 453"/>
                <a:gd name="T35" fmla="*/ 66 h 328"/>
                <a:gd name="T36" fmla="*/ 385 w 453"/>
                <a:gd name="T37" fmla="*/ 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8">
                  <a:moveTo>
                    <a:pt x="385" y="28"/>
                  </a:moveTo>
                  <a:cubicBezTo>
                    <a:pt x="385" y="28"/>
                    <a:pt x="380" y="75"/>
                    <a:pt x="297" y="54"/>
                  </a:cubicBezTo>
                  <a:cubicBezTo>
                    <a:pt x="241" y="39"/>
                    <a:pt x="202" y="4"/>
                    <a:pt x="156" y="2"/>
                  </a:cubicBezTo>
                  <a:cubicBezTo>
                    <a:pt x="109" y="0"/>
                    <a:pt x="72" y="40"/>
                    <a:pt x="69" y="69"/>
                  </a:cubicBezTo>
                  <a:cubicBezTo>
                    <a:pt x="69" y="69"/>
                    <a:pt x="36" y="43"/>
                    <a:pt x="14" y="89"/>
                  </a:cubicBezTo>
                  <a:cubicBezTo>
                    <a:pt x="0" y="117"/>
                    <a:pt x="12" y="169"/>
                    <a:pt x="32" y="245"/>
                  </a:cubicBezTo>
                  <a:cubicBezTo>
                    <a:pt x="32" y="245"/>
                    <a:pt x="34" y="244"/>
                    <a:pt x="36" y="243"/>
                  </a:cubicBezTo>
                  <a:cubicBezTo>
                    <a:pt x="42" y="240"/>
                    <a:pt x="54" y="238"/>
                    <a:pt x="66" y="253"/>
                  </a:cubicBezTo>
                  <a:cubicBezTo>
                    <a:pt x="76" y="265"/>
                    <a:pt x="59" y="321"/>
                    <a:pt x="59" y="321"/>
                  </a:cubicBezTo>
                  <a:cubicBezTo>
                    <a:pt x="59" y="321"/>
                    <a:pt x="58" y="326"/>
                    <a:pt x="70" y="327"/>
                  </a:cubicBezTo>
                  <a:cubicBezTo>
                    <a:pt x="83" y="328"/>
                    <a:pt x="83" y="318"/>
                    <a:pt x="83" y="318"/>
                  </a:cubicBezTo>
                  <a:cubicBezTo>
                    <a:pt x="83" y="318"/>
                    <a:pt x="89" y="261"/>
                    <a:pt x="94" y="190"/>
                  </a:cubicBezTo>
                  <a:cubicBezTo>
                    <a:pt x="96" y="160"/>
                    <a:pt x="96" y="142"/>
                    <a:pt x="102" y="134"/>
                  </a:cubicBezTo>
                  <a:cubicBezTo>
                    <a:pt x="102" y="134"/>
                    <a:pt x="201" y="213"/>
                    <a:pt x="312" y="199"/>
                  </a:cubicBezTo>
                  <a:cubicBezTo>
                    <a:pt x="422" y="185"/>
                    <a:pt x="443" y="117"/>
                    <a:pt x="453" y="69"/>
                  </a:cubicBezTo>
                  <a:cubicBezTo>
                    <a:pt x="453" y="69"/>
                    <a:pt x="440" y="98"/>
                    <a:pt x="413" y="105"/>
                  </a:cubicBezTo>
                  <a:cubicBezTo>
                    <a:pt x="413" y="105"/>
                    <a:pt x="439" y="68"/>
                    <a:pt x="416" y="28"/>
                  </a:cubicBezTo>
                  <a:cubicBezTo>
                    <a:pt x="416" y="28"/>
                    <a:pt x="405" y="58"/>
                    <a:pt x="390" y="66"/>
                  </a:cubicBezTo>
                  <a:cubicBezTo>
                    <a:pt x="390" y="66"/>
                    <a:pt x="397" y="61"/>
                    <a:pt x="38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866"/>
            <p:cNvSpPr>
              <a:spLocks/>
            </p:cNvSpPr>
            <p:nvPr/>
          </p:nvSpPr>
          <p:spPr bwMode="auto">
            <a:xfrm>
              <a:off x="9664196" y="4641379"/>
              <a:ext cx="125000" cy="94340"/>
            </a:xfrm>
            <a:custGeom>
              <a:avLst/>
              <a:gdLst>
                <a:gd name="T0" fmla="*/ 0 w 45"/>
                <a:gd name="T1" fmla="*/ 0 h 34"/>
                <a:gd name="T2" fmla="*/ 41 w 45"/>
                <a:gd name="T3" fmla="*/ 11 h 34"/>
                <a:gd name="T4" fmla="*/ 42 w 45"/>
                <a:gd name="T5" fmla="*/ 12 h 34"/>
                <a:gd name="T6" fmla="*/ 42 w 45"/>
                <a:gd name="T7" fmla="*/ 34 h 34"/>
                <a:gd name="T8" fmla="*/ 42 w 45"/>
                <a:gd name="T9" fmla="*/ 34 h 34"/>
                <a:gd name="T10" fmla="*/ 40 w 45"/>
                <a:gd name="T11" fmla="*/ 32 h 34"/>
                <a:gd name="T12" fmla="*/ 10 w 45"/>
                <a:gd name="T13" fmla="*/ 22 h 34"/>
                <a:gd name="T14" fmla="*/ 6 w 45"/>
                <a:gd name="T15" fmla="*/ 24 h 34"/>
                <a:gd name="T16" fmla="*/ 0 w 45"/>
                <a:gd name="T17" fmla="*/ 0 h 34"/>
                <a:gd name="T18" fmla="*/ 0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0" y="0"/>
                  </a:moveTo>
                  <a:cubicBezTo>
                    <a:pt x="15" y="1"/>
                    <a:pt x="29" y="4"/>
                    <a:pt x="41" y="11"/>
                  </a:cubicBezTo>
                  <a:cubicBezTo>
                    <a:pt x="41" y="11"/>
                    <a:pt x="42" y="12"/>
                    <a:pt x="42" y="12"/>
                  </a:cubicBezTo>
                  <a:cubicBezTo>
                    <a:pt x="43" y="19"/>
                    <a:pt x="45" y="27"/>
                    <a:pt x="42" y="34"/>
                  </a:cubicBezTo>
                  <a:cubicBezTo>
                    <a:pt x="42" y="34"/>
                    <a:pt x="42" y="34"/>
                    <a:pt x="42" y="34"/>
                  </a:cubicBezTo>
                  <a:cubicBezTo>
                    <a:pt x="41" y="33"/>
                    <a:pt x="41" y="32"/>
                    <a:pt x="40" y="32"/>
                  </a:cubicBezTo>
                  <a:cubicBezTo>
                    <a:pt x="28" y="17"/>
                    <a:pt x="16" y="19"/>
                    <a:pt x="10" y="22"/>
                  </a:cubicBezTo>
                  <a:cubicBezTo>
                    <a:pt x="8" y="23"/>
                    <a:pt x="6" y="24"/>
                    <a:pt x="6" y="24"/>
                  </a:cubicBezTo>
                  <a:cubicBezTo>
                    <a:pt x="4" y="16"/>
                    <a:pt x="2"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867"/>
            <p:cNvSpPr>
              <a:spLocks/>
            </p:cNvSpPr>
            <p:nvPr/>
          </p:nvSpPr>
          <p:spPr bwMode="auto">
            <a:xfrm>
              <a:off x="9858773" y="4580058"/>
              <a:ext cx="162736" cy="91981"/>
            </a:xfrm>
            <a:custGeom>
              <a:avLst/>
              <a:gdLst>
                <a:gd name="T0" fmla="*/ 58 w 58"/>
                <a:gd name="T1" fmla="*/ 24 h 33"/>
                <a:gd name="T2" fmla="*/ 37 w 58"/>
                <a:gd name="T3" fmla="*/ 5 h 33"/>
                <a:gd name="T4" fmla="*/ 0 w 58"/>
                <a:gd name="T5" fmla="*/ 33 h 33"/>
                <a:gd name="T6" fmla="*/ 58 w 58"/>
                <a:gd name="T7" fmla="*/ 24 h 33"/>
              </a:gdLst>
              <a:ahLst/>
              <a:cxnLst>
                <a:cxn ang="0">
                  <a:pos x="T0" y="T1"/>
                </a:cxn>
                <a:cxn ang="0">
                  <a:pos x="T2" y="T3"/>
                </a:cxn>
                <a:cxn ang="0">
                  <a:pos x="T4" y="T5"/>
                </a:cxn>
                <a:cxn ang="0">
                  <a:pos x="T6" y="T7"/>
                </a:cxn>
              </a:cxnLst>
              <a:rect l="0" t="0" r="r" b="b"/>
              <a:pathLst>
                <a:path w="58" h="33">
                  <a:moveTo>
                    <a:pt x="58" y="24"/>
                  </a:moveTo>
                  <a:cubicBezTo>
                    <a:pt x="58" y="24"/>
                    <a:pt x="51" y="7"/>
                    <a:pt x="37" y="5"/>
                  </a:cubicBezTo>
                  <a:cubicBezTo>
                    <a:pt x="5" y="0"/>
                    <a:pt x="0" y="33"/>
                    <a:pt x="0" y="33"/>
                  </a:cubicBezTo>
                  <a:cubicBezTo>
                    <a:pt x="0" y="33"/>
                    <a:pt x="36" y="13"/>
                    <a:pt x="58" y="24"/>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68"/>
            <p:cNvSpPr>
              <a:spLocks/>
            </p:cNvSpPr>
            <p:nvPr/>
          </p:nvSpPr>
          <p:spPr bwMode="auto">
            <a:xfrm>
              <a:off x="10372925" y="4630766"/>
              <a:ext cx="135614" cy="91981"/>
            </a:xfrm>
            <a:custGeom>
              <a:avLst/>
              <a:gdLst>
                <a:gd name="T0" fmla="*/ 19 w 49"/>
                <a:gd name="T1" fmla="*/ 1 h 33"/>
                <a:gd name="T2" fmla="*/ 0 w 49"/>
                <a:gd name="T3" fmla="*/ 16 h 33"/>
                <a:gd name="T4" fmla="*/ 45 w 49"/>
                <a:gd name="T5" fmla="*/ 33 h 33"/>
                <a:gd name="T6" fmla="*/ 19 w 49"/>
                <a:gd name="T7" fmla="*/ 1 h 33"/>
              </a:gdLst>
              <a:ahLst/>
              <a:cxnLst>
                <a:cxn ang="0">
                  <a:pos x="T0" y="T1"/>
                </a:cxn>
                <a:cxn ang="0">
                  <a:pos x="T2" y="T3"/>
                </a:cxn>
                <a:cxn ang="0">
                  <a:pos x="T4" y="T5"/>
                </a:cxn>
                <a:cxn ang="0">
                  <a:pos x="T6" y="T7"/>
                </a:cxn>
              </a:cxnLst>
              <a:rect l="0" t="0" r="r" b="b"/>
              <a:pathLst>
                <a:path w="49" h="33">
                  <a:moveTo>
                    <a:pt x="19" y="1"/>
                  </a:moveTo>
                  <a:cubicBezTo>
                    <a:pt x="12" y="0"/>
                    <a:pt x="1" y="3"/>
                    <a:pt x="0" y="16"/>
                  </a:cubicBezTo>
                  <a:cubicBezTo>
                    <a:pt x="0" y="16"/>
                    <a:pt x="29" y="15"/>
                    <a:pt x="45" y="33"/>
                  </a:cubicBezTo>
                  <a:cubicBezTo>
                    <a:pt x="45" y="33"/>
                    <a:pt x="49" y="4"/>
                    <a:pt x="19"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69"/>
            <p:cNvSpPr>
              <a:spLocks/>
            </p:cNvSpPr>
            <p:nvPr/>
          </p:nvSpPr>
          <p:spPr bwMode="auto">
            <a:xfrm>
              <a:off x="9670093" y="4727465"/>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4"/>
                    <a:pt x="7" y="34"/>
                  </a:cubicBezTo>
                  <a:cubicBezTo>
                    <a:pt x="11" y="41"/>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870"/>
            <p:cNvSpPr>
              <a:spLocks/>
            </p:cNvSpPr>
            <p:nvPr/>
          </p:nvSpPr>
          <p:spPr bwMode="auto">
            <a:xfrm>
              <a:off x="9672451" y="4745153"/>
              <a:ext cx="69576" cy="108491"/>
            </a:xfrm>
            <a:custGeom>
              <a:avLst/>
              <a:gdLst>
                <a:gd name="T0" fmla="*/ 23 w 25"/>
                <a:gd name="T1" fmla="*/ 39 h 39"/>
                <a:gd name="T2" fmla="*/ 25 w 25"/>
                <a:gd name="T3" fmla="*/ 27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7"/>
                    <a:pt x="25" y="27"/>
                    <a:pt x="25" y="27"/>
                  </a:cubicBezTo>
                  <a:cubicBezTo>
                    <a:pt x="25" y="27"/>
                    <a:pt x="0" y="0"/>
                    <a:pt x="2" y="19"/>
                  </a:cubicBezTo>
                  <a:cubicBezTo>
                    <a:pt x="4" y="37"/>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871"/>
            <p:cNvSpPr>
              <a:spLocks/>
            </p:cNvSpPr>
            <p:nvPr/>
          </p:nvSpPr>
          <p:spPr bwMode="auto">
            <a:xfrm>
              <a:off x="10618209" y="4800578"/>
              <a:ext cx="114387" cy="145048"/>
            </a:xfrm>
            <a:custGeom>
              <a:avLst/>
              <a:gdLst>
                <a:gd name="T0" fmla="*/ 3 w 41"/>
                <a:gd name="T1" fmla="*/ 51 h 52"/>
                <a:gd name="T2" fmla="*/ 26 w 41"/>
                <a:gd name="T3" fmla="*/ 12 h 52"/>
                <a:gd name="T4" fmla="*/ 26 w 41"/>
                <a:gd name="T5" fmla="*/ 44 h 52"/>
                <a:gd name="T6" fmla="*/ 3 w 41"/>
                <a:gd name="T7" fmla="*/ 51 h 52"/>
              </a:gdLst>
              <a:ahLst/>
              <a:cxnLst>
                <a:cxn ang="0">
                  <a:pos x="T0" y="T1"/>
                </a:cxn>
                <a:cxn ang="0">
                  <a:pos x="T2" y="T3"/>
                </a:cxn>
                <a:cxn ang="0">
                  <a:pos x="T4" y="T5"/>
                </a:cxn>
                <a:cxn ang="0">
                  <a:pos x="T6" y="T7"/>
                </a:cxn>
              </a:cxnLst>
              <a:rect l="0" t="0" r="r" b="b"/>
              <a:pathLst>
                <a:path w="41" h="52">
                  <a:moveTo>
                    <a:pt x="3" y="51"/>
                  </a:moveTo>
                  <a:cubicBezTo>
                    <a:pt x="3" y="51"/>
                    <a:pt x="0" y="0"/>
                    <a:pt x="26" y="12"/>
                  </a:cubicBezTo>
                  <a:cubicBezTo>
                    <a:pt x="41" y="19"/>
                    <a:pt x="37" y="35"/>
                    <a:pt x="26" y="44"/>
                  </a:cubicBezTo>
                  <a:cubicBezTo>
                    <a:pt x="19" y="50"/>
                    <a:pt x="10" y="52"/>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72"/>
            <p:cNvSpPr>
              <a:spLocks/>
            </p:cNvSpPr>
            <p:nvPr/>
          </p:nvSpPr>
          <p:spPr bwMode="auto">
            <a:xfrm>
              <a:off x="10626464" y="4845390"/>
              <a:ext cx="106132" cy="104953"/>
            </a:xfrm>
            <a:custGeom>
              <a:avLst/>
              <a:gdLst>
                <a:gd name="T0" fmla="*/ 0 w 38"/>
                <a:gd name="T1" fmla="*/ 34 h 38"/>
                <a:gd name="T2" fmla="*/ 0 w 38"/>
                <a:gd name="T3" fmla="*/ 21 h 38"/>
                <a:gd name="T4" fmla="*/ 30 w 38"/>
                <a:gd name="T5" fmla="*/ 19 h 38"/>
                <a:gd name="T6" fmla="*/ 0 w 38"/>
                <a:gd name="T7" fmla="*/ 34 h 38"/>
              </a:gdLst>
              <a:ahLst/>
              <a:cxnLst>
                <a:cxn ang="0">
                  <a:pos x="T0" y="T1"/>
                </a:cxn>
                <a:cxn ang="0">
                  <a:pos x="T2" y="T3"/>
                </a:cxn>
                <a:cxn ang="0">
                  <a:pos x="T4" y="T5"/>
                </a:cxn>
                <a:cxn ang="0">
                  <a:pos x="T6" y="T7"/>
                </a:cxn>
              </a:cxnLst>
              <a:rect l="0" t="0" r="r" b="b"/>
              <a:pathLst>
                <a:path w="38" h="38">
                  <a:moveTo>
                    <a:pt x="0" y="34"/>
                  </a:moveTo>
                  <a:cubicBezTo>
                    <a:pt x="0" y="21"/>
                    <a:pt x="0" y="21"/>
                    <a:pt x="0" y="21"/>
                  </a:cubicBezTo>
                  <a:cubicBezTo>
                    <a:pt x="0" y="21"/>
                    <a:pt x="38" y="0"/>
                    <a:pt x="30"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873"/>
            <p:cNvSpPr>
              <a:spLocks/>
            </p:cNvSpPr>
            <p:nvPr/>
          </p:nvSpPr>
          <p:spPr bwMode="auto">
            <a:xfrm>
              <a:off x="10085188" y="5248693"/>
              <a:ext cx="86085" cy="34198"/>
            </a:xfrm>
            <a:custGeom>
              <a:avLst/>
              <a:gdLst>
                <a:gd name="T0" fmla="*/ 31 w 31"/>
                <a:gd name="T1" fmla="*/ 8 h 12"/>
                <a:gd name="T2" fmla="*/ 15 w 31"/>
                <a:gd name="T3" fmla="*/ 11 h 12"/>
                <a:gd name="T4" fmla="*/ 1 w 31"/>
                <a:gd name="T5" fmla="*/ 4 h 12"/>
                <a:gd name="T6" fmla="*/ 17 w 31"/>
                <a:gd name="T7" fmla="*/ 1 h 12"/>
                <a:gd name="T8" fmla="*/ 31 w 31"/>
                <a:gd name="T9" fmla="*/ 8 h 12"/>
              </a:gdLst>
              <a:ahLst/>
              <a:cxnLst>
                <a:cxn ang="0">
                  <a:pos x="T0" y="T1"/>
                </a:cxn>
                <a:cxn ang="0">
                  <a:pos x="T2" y="T3"/>
                </a:cxn>
                <a:cxn ang="0">
                  <a:pos x="T4" y="T5"/>
                </a:cxn>
                <a:cxn ang="0">
                  <a:pos x="T6" y="T7"/>
                </a:cxn>
                <a:cxn ang="0">
                  <a:pos x="T8" y="T9"/>
                </a:cxn>
              </a:cxnLst>
              <a:rect l="0" t="0" r="r" b="b"/>
              <a:pathLst>
                <a:path w="31" h="12">
                  <a:moveTo>
                    <a:pt x="31" y="8"/>
                  </a:moveTo>
                  <a:cubicBezTo>
                    <a:pt x="31" y="11"/>
                    <a:pt x="23" y="12"/>
                    <a:pt x="15" y="11"/>
                  </a:cubicBezTo>
                  <a:cubicBezTo>
                    <a:pt x="7" y="10"/>
                    <a:pt x="0" y="6"/>
                    <a:pt x="1" y="4"/>
                  </a:cubicBezTo>
                  <a:cubicBezTo>
                    <a:pt x="1" y="1"/>
                    <a:pt x="8" y="0"/>
                    <a:pt x="17" y="1"/>
                  </a:cubicBezTo>
                  <a:cubicBezTo>
                    <a:pt x="25" y="2"/>
                    <a:pt x="31" y="6"/>
                    <a:pt x="31" y="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74"/>
            <p:cNvSpPr>
              <a:spLocks/>
            </p:cNvSpPr>
            <p:nvPr/>
          </p:nvSpPr>
          <p:spPr bwMode="auto">
            <a:xfrm>
              <a:off x="9611130" y="4788786"/>
              <a:ext cx="147406" cy="148585"/>
            </a:xfrm>
            <a:custGeom>
              <a:avLst/>
              <a:gdLst>
                <a:gd name="T0" fmla="*/ 47 w 53"/>
                <a:gd name="T1" fmla="*/ 53 h 53"/>
                <a:gd name="T2" fmla="*/ 53 w 53"/>
                <a:gd name="T3" fmla="*/ 52 h 53"/>
                <a:gd name="T4" fmla="*/ 13 w 53"/>
                <a:gd name="T5" fmla="*/ 0 h 53"/>
                <a:gd name="T6" fmla="*/ 47 w 53"/>
                <a:gd name="T7" fmla="*/ 53 h 53"/>
              </a:gdLst>
              <a:ahLst/>
              <a:cxnLst>
                <a:cxn ang="0">
                  <a:pos x="T0" y="T1"/>
                </a:cxn>
                <a:cxn ang="0">
                  <a:pos x="T2" y="T3"/>
                </a:cxn>
                <a:cxn ang="0">
                  <a:pos x="T4" y="T5"/>
                </a:cxn>
                <a:cxn ang="0">
                  <a:pos x="T6" y="T7"/>
                </a:cxn>
              </a:cxnLst>
              <a:rect l="0" t="0" r="r" b="b"/>
              <a:pathLst>
                <a:path w="53" h="53">
                  <a:moveTo>
                    <a:pt x="47" y="53"/>
                  </a:moveTo>
                  <a:cubicBezTo>
                    <a:pt x="53" y="52"/>
                    <a:pt x="53" y="52"/>
                    <a:pt x="53" y="52"/>
                  </a:cubicBezTo>
                  <a:cubicBezTo>
                    <a:pt x="53" y="52"/>
                    <a:pt x="11" y="31"/>
                    <a:pt x="13" y="0"/>
                  </a:cubicBezTo>
                  <a:cubicBezTo>
                    <a:pt x="13" y="0"/>
                    <a:pt x="0" y="33"/>
                    <a:pt x="4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75"/>
            <p:cNvSpPr>
              <a:spLocks/>
            </p:cNvSpPr>
            <p:nvPr/>
          </p:nvSpPr>
          <p:spPr bwMode="auto">
            <a:xfrm>
              <a:off x="10612313" y="4228642"/>
              <a:ext cx="153302" cy="136793"/>
            </a:xfrm>
            <a:custGeom>
              <a:avLst/>
              <a:gdLst>
                <a:gd name="T0" fmla="*/ 54 w 55"/>
                <a:gd name="T1" fmla="*/ 1 h 49"/>
                <a:gd name="T2" fmla="*/ 48 w 55"/>
                <a:gd name="T3" fmla="*/ 16 h 49"/>
                <a:gd name="T4" fmla="*/ 38 w 55"/>
                <a:gd name="T5" fmla="*/ 31 h 49"/>
                <a:gd name="T6" fmla="*/ 6 w 55"/>
                <a:gd name="T7" fmla="*/ 49 h 49"/>
                <a:gd name="T8" fmla="*/ 0 w 55"/>
                <a:gd name="T9" fmla="*/ 49 h 49"/>
                <a:gd name="T10" fmla="*/ 7 w 55"/>
                <a:gd name="T11" fmla="*/ 46 h 49"/>
                <a:gd name="T12" fmla="*/ 14 w 55"/>
                <a:gd name="T13" fmla="*/ 42 h 49"/>
                <a:gd name="T14" fmla="*/ 31 w 55"/>
                <a:gd name="T15" fmla="*/ 30 h 49"/>
                <a:gd name="T16" fmla="*/ 43 w 55"/>
                <a:gd name="T17" fmla="*/ 15 h 49"/>
                <a:gd name="T18" fmla="*/ 51 w 55"/>
                <a:gd name="T19" fmla="*/ 3 h 49"/>
                <a:gd name="T20" fmla="*/ 53 w 55"/>
                <a:gd name="T21" fmla="*/ 0 h 49"/>
                <a:gd name="T22" fmla="*/ 54 w 55"/>
                <a:gd name="T23"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9">
                  <a:moveTo>
                    <a:pt x="54" y="1"/>
                  </a:moveTo>
                  <a:cubicBezTo>
                    <a:pt x="55" y="5"/>
                    <a:pt x="50" y="13"/>
                    <a:pt x="48" y="16"/>
                  </a:cubicBezTo>
                  <a:cubicBezTo>
                    <a:pt x="46" y="21"/>
                    <a:pt x="42" y="27"/>
                    <a:pt x="38" y="31"/>
                  </a:cubicBezTo>
                  <a:cubicBezTo>
                    <a:pt x="30" y="40"/>
                    <a:pt x="19" y="47"/>
                    <a:pt x="6" y="49"/>
                  </a:cubicBezTo>
                  <a:cubicBezTo>
                    <a:pt x="4" y="49"/>
                    <a:pt x="2" y="49"/>
                    <a:pt x="0" y="49"/>
                  </a:cubicBezTo>
                  <a:cubicBezTo>
                    <a:pt x="2" y="48"/>
                    <a:pt x="5" y="47"/>
                    <a:pt x="7" y="46"/>
                  </a:cubicBezTo>
                  <a:cubicBezTo>
                    <a:pt x="9" y="45"/>
                    <a:pt x="12" y="43"/>
                    <a:pt x="14" y="42"/>
                  </a:cubicBezTo>
                  <a:cubicBezTo>
                    <a:pt x="20" y="38"/>
                    <a:pt x="26" y="35"/>
                    <a:pt x="31" y="30"/>
                  </a:cubicBezTo>
                  <a:cubicBezTo>
                    <a:pt x="35" y="26"/>
                    <a:pt x="40" y="20"/>
                    <a:pt x="43" y="15"/>
                  </a:cubicBezTo>
                  <a:cubicBezTo>
                    <a:pt x="46" y="11"/>
                    <a:pt x="49" y="8"/>
                    <a:pt x="51" y="3"/>
                  </a:cubicBezTo>
                  <a:cubicBezTo>
                    <a:pt x="52" y="2"/>
                    <a:pt x="53" y="1"/>
                    <a:pt x="53" y="0"/>
                  </a:cubicBezTo>
                  <a:cubicBezTo>
                    <a:pt x="53" y="0"/>
                    <a:pt x="54" y="1"/>
                    <a:pt x="54"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76"/>
            <p:cNvSpPr>
              <a:spLocks/>
            </p:cNvSpPr>
            <p:nvPr/>
          </p:nvSpPr>
          <p:spPr bwMode="auto">
            <a:xfrm>
              <a:off x="10592266" y="4167321"/>
              <a:ext cx="89623" cy="11202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3"/>
                    <a:pt x="0" y="40"/>
                  </a:cubicBezTo>
                  <a:cubicBezTo>
                    <a:pt x="0" y="40"/>
                    <a:pt x="22"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77"/>
            <p:cNvSpPr>
              <a:spLocks/>
            </p:cNvSpPr>
            <p:nvPr/>
          </p:nvSpPr>
          <p:spPr bwMode="auto">
            <a:xfrm>
              <a:off x="9739668" y="4226284"/>
              <a:ext cx="141510" cy="161557"/>
            </a:xfrm>
            <a:custGeom>
              <a:avLst/>
              <a:gdLst>
                <a:gd name="T0" fmla="*/ 18 w 51"/>
                <a:gd name="T1" fmla="*/ 0 h 58"/>
                <a:gd name="T2" fmla="*/ 51 w 51"/>
                <a:gd name="T3" fmla="*/ 58 h 58"/>
                <a:gd name="T4" fmla="*/ 18 w 51"/>
                <a:gd name="T5" fmla="*/ 0 h 58"/>
              </a:gdLst>
              <a:ahLst/>
              <a:cxnLst>
                <a:cxn ang="0">
                  <a:pos x="T0" y="T1"/>
                </a:cxn>
                <a:cxn ang="0">
                  <a:pos x="T2" y="T3"/>
                </a:cxn>
                <a:cxn ang="0">
                  <a:pos x="T4" y="T5"/>
                </a:cxn>
              </a:cxnLst>
              <a:rect l="0" t="0" r="r" b="b"/>
              <a:pathLst>
                <a:path w="51" h="58">
                  <a:moveTo>
                    <a:pt x="18" y="0"/>
                  </a:moveTo>
                  <a:cubicBezTo>
                    <a:pt x="18" y="0"/>
                    <a:pt x="0" y="44"/>
                    <a:pt x="51" y="58"/>
                  </a:cubicBezTo>
                  <a:cubicBezTo>
                    <a:pt x="51" y="58"/>
                    <a:pt x="25" y="35"/>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8"/>
            <p:cNvSpPr>
              <a:spLocks/>
            </p:cNvSpPr>
            <p:nvPr/>
          </p:nvSpPr>
          <p:spPr bwMode="auto">
            <a:xfrm>
              <a:off x="9872924" y="4019915"/>
              <a:ext cx="424530" cy="145048"/>
            </a:xfrm>
            <a:custGeom>
              <a:avLst/>
              <a:gdLst>
                <a:gd name="T0" fmla="*/ 0 w 152"/>
                <a:gd name="T1" fmla="*/ 35 h 52"/>
                <a:gd name="T2" fmla="*/ 71 w 152"/>
                <a:gd name="T3" fmla="*/ 18 h 52"/>
                <a:gd name="T4" fmla="*/ 133 w 152"/>
                <a:gd name="T5" fmla="*/ 50 h 52"/>
                <a:gd name="T6" fmla="*/ 49 w 152"/>
                <a:gd name="T7" fmla="*/ 35 h 52"/>
                <a:gd name="T8" fmla="*/ 0 w 152"/>
                <a:gd name="T9" fmla="*/ 35 h 52"/>
              </a:gdLst>
              <a:ahLst/>
              <a:cxnLst>
                <a:cxn ang="0">
                  <a:pos x="T0" y="T1"/>
                </a:cxn>
                <a:cxn ang="0">
                  <a:pos x="T2" y="T3"/>
                </a:cxn>
                <a:cxn ang="0">
                  <a:pos x="T4" y="T5"/>
                </a:cxn>
                <a:cxn ang="0">
                  <a:pos x="T6" y="T7"/>
                </a:cxn>
                <a:cxn ang="0">
                  <a:pos x="T8" y="T9"/>
                </a:cxn>
              </a:cxnLst>
              <a:rect l="0" t="0" r="r" b="b"/>
              <a:pathLst>
                <a:path w="152" h="52">
                  <a:moveTo>
                    <a:pt x="0" y="35"/>
                  </a:moveTo>
                  <a:cubicBezTo>
                    <a:pt x="0" y="35"/>
                    <a:pt x="26" y="0"/>
                    <a:pt x="71" y="18"/>
                  </a:cubicBezTo>
                  <a:cubicBezTo>
                    <a:pt x="115" y="36"/>
                    <a:pt x="114" y="47"/>
                    <a:pt x="133" y="50"/>
                  </a:cubicBezTo>
                  <a:cubicBezTo>
                    <a:pt x="152" y="52"/>
                    <a:pt x="84" y="48"/>
                    <a:pt x="49" y="35"/>
                  </a:cubicBezTo>
                  <a:cubicBezTo>
                    <a:pt x="13" y="23"/>
                    <a:pt x="6" y="43"/>
                    <a:pt x="0" y="35"/>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79"/>
            <p:cNvSpPr>
              <a:spLocks/>
            </p:cNvSpPr>
            <p:nvPr/>
          </p:nvSpPr>
          <p:spPr bwMode="auto">
            <a:xfrm>
              <a:off x="9644149" y="4275812"/>
              <a:ext cx="153302" cy="240567"/>
            </a:xfrm>
            <a:custGeom>
              <a:avLst/>
              <a:gdLst>
                <a:gd name="T0" fmla="*/ 55 w 55"/>
                <a:gd name="T1" fmla="*/ 52 h 86"/>
                <a:gd name="T2" fmla="*/ 24 w 55"/>
                <a:gd name="T3" fmla="*/ 0 h 86"/>
                <a:gd name="T4" fmla="*/ 4 w 55"/>
                <a:gd name="T5" fmla="*/ 32 h 86"/>
                <a:gd name="T6" fmla="*/ 54 w 55"/>
                <a:gd name="T7" fmla="*/ 86 h 86"/>
                <a:gd name="T8" fmla="*/ 55 w 55"/>
                <a:gd name="T9" fmla="*/ 52 h 86"/>
              </a:gdLst>
              <a:ahLst/>
              <a:cxnLst>
                <a:cxn ang="0">
                  <a:pos x="T0" y="T1"/>
                </a:cxn>
                <a:cxn ang="0">
                  <a:pos x="T2" y="T3"/>
                </a:cxn>
                <a:cxn ang="0">
                  <a:pos x="T4" y="T5"/>
                </a:cxn>
                <a:cxn ang="0">
                  <a:pos x="T6" y="T7"/>
                </a:cxn>
                <a:cxn ang="0">
                  <a:pos x="T8" y="T9"/>
                </a:cxn>
              </a:cxnLst>
              <a:rect l="0" t="0" r="r" b="b"/>
              <a:pathLst>
                <a:path w="55" h="86">
                  <a:moveTo>
                    <a:pt x="55" y="52"/>
                  </a:moveTo>
                  <a:cubicBezTo>
                    <a:pt x="55" y="52"/>
                    <a:pt x="19" y="29"/>
                    <a:pt x="24" y="0"/>
                  </a:cubicBezTo>
                  <a:cubicBezTo>
                    <a:pt x="24" y="0"/>
                    <a:pt x="0" y="4"/>
                    <a:pt x="4" y="32"/>
                  </a:cubicBezTo>
                  <a:cubicBezTo>
                    <a:pt x="8" y="60"/>
                    <a:pt x="54" y="86"/>
                    <a:pt x="54" y="86"/>
                  </a:cubicBezTo>
                  <a:lnTo>
                    <a:pt x="55"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80"/>
            <p:cNvSpPr>
              <a:spLocks/>
            </p:cNvSpPr>
            <p:nvPr/>
          </p:nvSpPr>
          <p:spPr bwMode="auto">
            <a:xfrm>
              <a:off x="9828112" y="4831239"/>
              <a:ext cx="34198" cy="16509"/>
            </a:xfrm>
            <a:custGeom>
              <a:avLst/>
              <a:gdLst>
                <a:gd name="T0" fmla="*/ 12 w 12"/>
                <a:gd name="T1" fmla="*/ 4 h 6"/>
                <a:gd name="T2" fmla="*/ 10 w 12"/>
                <a:gd name="T3" fmla="*/ 6 h 6"/>
                <a:gd name="T4" fmla="*/ 2 w 12"/>
                <a:gd name="T5" fmla="*/ 5 h 6"/>
                <a:gd name="T6" fmla="*/ 0 w 12"/>
                <a:gd name="T7" fmla="*/ 2 h 6"/>
                <a:gd name="T8" fmla="*/ 0 w 12"/>
                <a:gd name="T9" fmla="*/ 2 h 6"/>
                <a:gd name="T10" fmla="*/ 3 w 12"/>
                <a:gd name="T11" fmla="*/ 0 h 6"/>
                <a:gd name="T12" fmla="*/ 10 w 12"/>
                <a:gd name="T13" fmla="*/ 1 h 6"/>
                <a:gd name="T14" fmla="*/ 12 w 12"/>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12" y="4"/>
                  </a:moveTo>
                  <a:cubicBezTo>
                    <a:pt x="12" y="5"/>
                    <a:pt x="11" y="6"/>
                    <a:pt x="10" y="6"/>
                  </a:cubicBezTo>
                  <a:cubicBezTo>
                    <a:pt x="2" y="5"/>
                    <a:pt x="2" y="5"/>
                    <a:pt x="2" y="5"/>
                  </a:cubicBezTo>
                  <a:cubicBezTo>
                    <a:pt x="1" y="5"/>
                    <a:pt x="0" y="3"/>
                    <a:pt x="0" y="2"/>
                  </a:cubicBezTo>
                  <a:cubicBezTo>
                    <a:pt x="0" y="2"/>
                    <a:pt x="0" y="2"/>
                    <a:pt x="0" y="2"/>
                  </a:cubicBezTo>
                  <a:cubicBezTo>
                    <a:pt x="1" y="1"/>
                    <a:pt x="2" y="0"/>
                    <a:pt x="3" y="0"/>
                  </a:cubicBezTo>
                  <a:cubicBezTo>
                    <a:pt x="10" y="1"/>
                    <a:pt x="10" y="1"/>
                    <a:pt x="10" y="1"/>
                  </a:cubicBezTo>
                  <a:cubicBezTo>
                    <a:pt x="11" y="2"/>
                    <a:pt x="12" y="3"/>
                    <a:pt x="12" y="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81"/>
            <p:cNvSpPr>
              <a:spLocks/>
            </p:cNvSpPr>
            <p:nvPr/>
          </p:nvSpPr>
          <p:spPr bwMode="auto">
            <a:xfrm>
              <a:off x="10411840" y="4900814"/>
              <a:ext cx="27123" cy="14151"/>
            </a:xfrm>
            <a:custGeom>
              <a:avLst/>
              <a:gdLst>
                <a:gd name="T0" fmla="*/ 10 w 10"/>
                <a:gd name="T1" fmla="*/ 3 h 5"/>
                <a:gd name="T2" fmla="*/ 8 w 10"/>
                <a:gd name="T3" fmla="*/ 5 h 5"/>
                <a:gd name="T4" fmla="*/ 1 w 10"/>
                <a:gd name="T5" fmla="*/ 4 h 5"/>
                <a:gd name="T6" fmla="*/ 0 w 10"/>
                <a:gd name="T7" fmla="*/ 2 h 5"/>
                <a:gd name="T8" fmla="*/ 0 w 10"/>
                <a:gd name="T9" fmla="*/ 2 h 5"/>
                <a:gd name="T10" fmla="*/ 2 w 10"/>
                <a:gd name="T11" fmla="*/ 0 h 5"/>
                <a:gd name="T12" fmla="*/ 9 w 10"/>
                <a:gd name="T13" fmla="*/ 1 h 5"/>
                <a:gd name="T14" fmla="*/ 10 w 10"/>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10" y="3"/>
                  </a:moveTo>
                  <a:cubicBezTo>
                    <a:pt x="10" y="4"/>
                    <a:pt x="9" y="5"/>
                    <a:pt x="8" y="5"/>
                  </a:cubicBezTo>
                  <a:cubicBezTo>
                    <a:pt x="1" y="4"/>
                    <a:pt x="1" y="4"/>
                    <a:pt x="1" y="4"/>
                  </a:cubicBezTo>
                  <a:cubicBezTo>
                    <a:pt x="0" y="4"/>
                    <a:pt x="0" y="3"/>
                    <a:pt x="0" y="2"/>
                  </a:cubicBezTo>
                  <a:cubicBezTo>
                    <a:pt x="0" y="2"/>
                    <a:pt x="0" y="2"/>
                    <a:pt x="0" y="2"/>
                  </a:cubicBezTo>
                  <a:cubicBezTo>
                    <a:pt x="0" y="1"/>
                    <a:pt x="1" y="0"/>
                    <a:pt x="2" y="0"/>
                  </a:cubicBezTo>
                  <a:cubicBezTo>
                    <a:pt x="9" y="1"/>
                    <a:pt x="9" y="1"/>
                    <a:pt x="9" y="1"/>
                  </a:cubicBezTo>
                  <a:cubicBezTo>
                    <a:pt x="10" y="1"/>
                    <a:pt x="10" y="2"/>
                    <a:pt x="1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82"/>
            <p:cNvSpPr>
              <a:spLocks/>
            </p:cNvSpPr>
            <p:nvPr/>
          </p:nvSpPr>
          <p:spPr bwMode="auto">
            <a:xfrm>
              <a:off x="10026226" y="4702700"/>
              <a:ext cx="304246" cy="345520"/>
            </a:xfrm>
            <a:custGeom>
              <a:avLst/>
              <a:gdLst>
                <a:gd name="T0" fmla="*/ 34 w 109"/>
                <a:gd name="T1" fmla="*/ 12 h 124"/>
                <a:gd name="T2" fmla="*/ 25 w 109"/>
                <a:gd name="T3" fmla="*/ 97 h 124"/>
                <a:gd name="T4" fmla="*/ 95 w 109"/>
                <a:gd name="T5" fmla="*/ 98 h 124"/>
                <a:gd name="T6" fmla="*/ 85 w 109"/>
                <a:gd name="T7" fmla="*/ 16 h 124"/>
                <a:gd name="T8" fmla="*/ 63 w 109"/>
                <a:gd name="T9" fmla="*/ 2 h 124"/>
                <a:gd name="T10" fmla="*/ 34 w 109"/>
                <a:gd name="T11" fmla="*/ 12 h 124"/>
              </a:gdLst>
              <a:ahLst/>
              <a:cxnLst>
                <a:cxn ang="0">
                  <a:pos x="T0" y="T1"/>
                </a:cxn>
                <a:cxn ang="0">
                  <a:pos x="T2" y="T3"/>
                </a:cxn>
                <a:cxn ang="0">
                  <a:pos x="T4" y="T5"/>
                </a:cxn>
                <a:cxn ang="0">
                  <a:pos x="T6" y="T7"/>
                </a:cxn>
                <a:cxn ang="0">
                  <a:pos x="T8" y="T9"/>
                </a:cxn>
                <a:cxn ang="0">
                  <a:pos x="T10" y="T11"/>
                </a:cxn>
              </a:cxnLst>
              <a:rect l="0" t="0" r="r" b="b"/>
              <a:pathLst>
                <a:path w="109" h="124">
                  <a:moveTo>
                    <a:pt x="34" y="12"/>
                  </a:moveTo>
                  <a:cubicBezTo>
                    <a:pt x="34" y="12"/>
                    <a:pt x="0" y="70"/>
                    <a:pt x="25" y="97"/>
                  </a:cubicBezTo>
                  <a:cubicBezTo>
                    <a:pt x="50" y="124"/>
                    <a:pt x="87" y="114"/>
                    <a:pt x="95" y="98"/>
                  </a:cubicBezTo>
                  <a:cubicBezTo>
                    <a:pt x="109" y="70"/>
                    <a:pt x="85" y="57"/>
                    <a:pt x="85" y="16"/>
                  </a:cubicBezTo>
                  <a:cubicBezTo>
                    <a:pt x="85" y="16"/>
                    <a:pt x="78" y="5"/>
                    <a:pt x="63" y="2"/>
                  </a:cubicBezTo>
                  <a:cubicBezTo>
                    <a:pt x="47" y="0"/>
                    <a:pt x="34" y="12"/>
                    <a:pt x="34" y="1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83"/>
            <p:cNvSpPr>
              <a:spLocks/>
            </p:cNvSpPr>
            <p:nvPr/>
          </p:nvSpPr>
          <p:spPr bwMode="auto">
            <a:xfrm>
              <a:off x="10046273" y="4700342"/>
              <a:ext cx="270048" cy="303067"/>
            </a:xfrm>
            <a:custGeom>
              <a:avLst/>
              <a:gdLst>
                <a:gd name="T0" fmla="*/ 30 w 97"/>
                <a:gd name="T1" fmla="*/ 11 h 109"/>
                <a:gd name="T2" fmla="*/ 22 w 97"/>
                <a:gd name="T3" fmla="*/ 84 h 109"/>
                <a:gd name="T4" fmla="*/ 85 w 97"/>
                <a:gd name="T5" fmla="*/ 85 h 109"/>
                <a:gd name="T6" fmla="*/ 76 w 97"/>
                <a:gd name="T7" fmla="*/ 13 h 109"/>
                <a:gd name="T8" fmla="*/ 55 w 97"/>
                <a:gd name="T9" fmla="*/ 2 h 109"/>
                <a:gd name="T10" fmla="*/ 30 w 97"/>
                <a:gd name="T11" fmla="*/ 11 h 109"/>
              </a:gdLst>
              <a:ahLst/>
              <a:cxnLst>
                <a:cxn ang="0">
                  <a:pos x="T0" y="T1"/>
                </a:cxn>
                <a:cxn ang="0">
                  <a:pos x="T2" y="T3"/>
                </a:cxn>
                <a:cxn ang="0">
                  <a:pos x="T4" y="T5"/>
                </a:cxn>
                <a:cxn ang="0">
                  <a:pos x="T6" y="T7"/>
                </a:cxn>
                <a:cxn ang="0">
                  <a:pos x="T8" y="T9"/>
                </a:cxn>
                <a:cxn ang="0">
                  <a:pos x="T10" y="T11"/>
                </a:cxn>
              </a:cxnLst>
              <a:rect l="0" t="0" r="r" b="b"/>
              <a:pathLst>
                <a:path w="97" h="109">
                  <a:moveTo>
                    <a:pt x="30" y="11"/>
                  </a:moveTo>
                  <a:cubicBezTo>
                    <a:pt x="30" y="11"/>
                    <a:pt x="0" y="60"/>
                    <a:pt x="22" y="84"/>
                  </a:cubicBezTo>
                  <a:cubicBezTo>
                    <a:pt x="44" y="109"/>
                    <a:pt x="78" y="100"/>
                    <a:pt x="85" y="85"/>
                  </a:cubicBezTo>
                  <a:cubicBezTo>
                    <a:pt x="97" y="59"/>
                    <a:pt x="76" y="50"/>
                    <a:pt x="76" y="13"/>
                  </a:cubicBezTo>
                  <a:cubicBezTo>
                    <a:pt x="76" y="13"/>
                    <a:pt x="69" y="4"/>
                    <a:pt x="55" y="2"/>
                  </a:cubicBezTo>
                  <a:cubicBezTo>
                    <a:pt x="41" y="0"/>
                    <a:pt x="30" y="11"/>
                    <a:pt x="30"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84"/>
            <p:cNvSpPr>
              <a:spLocks/>
            </p:cNvSpPr>
            <p:nvPr/>
          </p:nvSpPr>
          <p:spPr bwMode="auto">
            <a:xfrm>
              <a:off x="10185425" y="4906711"/>
              <a:ext cx="53066" cy="24764"/>
            </a:xfrm>
            <a:custGeom>
              <a:avLst/>
              <a:gdLst>
                <a:gd name="T0" fmla="*/ 18 w 19"/>
                <a:gd name="T1" fmla="*/ 6 h 9"/>
                <a:gd name="T2" fmla="*/ 9 w 19"/>
                <a:gd name="T3" fmla="*/ 8 h 9"/>
                <a:gd name="T4" fmla="*/ 0 w 19"/>
                <a:gd name="T5" fmla="*/ 3 h 9"/>
                <a:gd name="T6" fmla="*/ 10 w 19"/>
                <a:gd name="T7" fmla="*/ 0 h 9"/>
                <a:gd name="T8" fmla="*/ 18 w 19"/>
                <a:gd name="T9" fmla="*/ 6 h 9"/>
              </a:gdLst>
              <a:ahLst/>
              <a:cxnLst>
                <a:cxn ang="0">
                  <a:pos x="T0" y="T1"/>
                </a:cxn>
                <a:cxn ang="0">
                  <a:pos x="T2" y="T3"/>
                </a:cxn>
                <a:cxn ang="0">
                  <a:pos x="T4" y="T5"/>
                </a:cxn>
                <a:cxn ang="0">
                  <a:pos x="T6" y="T7"/>
                </a:cxn>
                <a:cxn ang="0">
                  <a:pos x="T8" y="T9"/>
                </a:cxn>
              </a:cxnLst>
              <a:rect l="0" t="0" r="r" b="b"/>
              <a:pathLst>
                <a:path w="19" h="9">
                  <a:moveTo>
                    <a:pt x="18" y="6"/>
                  </a:moveTo>
                  <a:cubicBezTo>
                    <a:pt x="18" y="8"/>
                    <a:pt x="14" y="9"/>
                    <a:pt x="9" y="8"/>
                  </a:cubicBezTo>
                  <a:cubicBezTo>
                    <a:pt x="4" y="7"/>
                    <a:pt x="0" y="5"/>
                    <a:pt x="0" y="3"/>
                  </a:cubicBezTo>
                  <a:cubicBezTo>
                    <a:pt x="1" y="1"/>
                    <a:pt x="5" y="0"/>
                    <a:pt x="10" y="0"/>
                  </a:cubicBezTo>
                  <a:cubicBezTo>
                    <a:pt x="15" y="1"/>
                    <a:pt x="19" y="3"/>
                    <a:pt x="18" y="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85"/>
            <p:cNvSpPr>
              <a:spLocks/>
            </p:cNvSpPr>
            <p:nvPr/>
          </p:nvSpPr>
          <p:spPr bwMode="auto">
            <a:xfrm>
              <a:off x="9898867" y="4683832"/>
              <a:ext cx="145048" cy="143868"/>
            </a:xfrm>
            <a:custGeom>
              <a:avLst/>
              <a:gdLst>
                <a:gd name="T0" fmla="*/ 50 w 52"/>
                <a:gd name="T1" fmla="*/ 30 h 52"/>
                <a:gd name="T2" fmla="*/ 22 w 52"/>
                <a:gd name="T3" fmla="*/ 50 h 52"/>
                <a:gd name="T4" fmla="*/ 2 w 52"/>
                <a:gd name="T5" fmla="*/ 22 h 52"/>
                <a:gd name="T6" fmla="*/ 29 w 52"/>
                <a:gd name="T7" fmla="*/ 2 h 52"/>
                <a:gd name="T8" fmla="*/ 50 w 52"/>
                <a:gd name="T9" fmla="*/ 30 h 52"/>
              </a:gdLst>
              <a:ahLst/>
              <a:cxnLst>
                <a:cxn ang="0">
                  <a:pos x="T0" y="T1"/>
                </a:cxn>
                <a:cxn ang="0">
                  <a:pos x="T2" y="T3"/>
                </a:cxn>
                <a:cxn ang="0">
                  <a:pos x="T4" y="T5"/>
                </a:cxn>
                <a:cxn ang="0">
                  <a:pos x="T6" y="T7"/>
                </a:cxn>
                <a:cxn ang="0">
                  <a:pos x="T8" y="T9"/>
                </a:cxn>
              </a:cxnLst>
              <a:rect l="0" t="0" r="r" b="b"/>
              <a:pathLst>
                <a:path w="52" h="52">
                  <a:moveTo>
                    <a:pt x="50" y="30"/>
                  </a:moveTo>
                  <a:cubicBezTo>
                    <a:pt x="48" y="43"/>
                    <a:pt x="35" y="52"/>
                    <a:pt x="22" y="50"/>
                  </a:cubicBezTo>
                  <a:cubicBezTo>
                    <a:pt x="9" y="48"/>
                    <a:pt x="0" y="35"/>
                    <a:pt x="2" y="22"/>
                  </a:cubicBezTo>
                  <a:cubicBezTo>
                    <a:pt x="4" y="9"/>
                    <a:pt x="16" y="0"/>
                    <a:pt x="29" y="2"/>
                  </a:cubicBezTo>
                  <a:cubicBezTo>
                    <a:pt x="43" y="4"/>
                    <a:pt x="52" y="17"/>
                    <a:pt x="50"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86"/>
            <p:cNvSpPr>
              <a:spLocks/>
            </p:cNvSpPr>
            <p:nvPr/>
          </p:nvSpPr>
          <p:spPr bwMode="auto">
            <a:xfrm>
              <a:off x="9962547" y="4716851"/>
              <a:ext cx="63679" cy="58962"/>
            </a:xfrm>
            <a:custGeom>
              <a:avLst/>
              <a:gdLst>
                <a:gd name="T0" fmla="*/ 21 w 23"/>
                <a:gd name="T1" fmla="*/ 16 h 21"/>
                <a:gd name="T2" fmla="*/ 8 w 23"/>
                <a:gd name="T3" fmla="*/ 18 h 21"/>
                <a:gd name="T4" fmla="*/ 2 w 23"/>
                <a:gd name="T5" fmla="*/ 6 h 21"/>
                <a:gd name="T6" fmla="*/ 16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9" y="20"/>
                    <a:pt x="13" y="21"/>
                    <a:pt x="8" y="18"/>
                  </a:cubicBezTo>
                  <a:cubicBezTo>
                    <a:pt x="2" y="16"/>
                    <a:pt x="0" y="10"/>
                    <a:pt x="2" y="6"/>
                  </a:cubicBezTo>
                  <a:cubicBezTo>
                    <a:pt x="5" y="1"/>
                    <a:pt x="11" y="0"/>
                    <a:pt x="16" y="3"/>
                  </a:cubicBezTo>
                  <a:cubicBezTo>
                    <a:pt x="21" y="6"/>
                    <a:pt x="23" y="11"/>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87"/>
            <p:cNvSpPr>
              <a:spLocks/>
            </p:cNvSpPr>
            <p:nvPr/>
          </p:nvSpPr>
          <p:spPr bwMode="auto">
            <a:xfrm>
              <a:off x="10328114" y="4722748"/>
              <a:ext cx="141510" cy="145048"/>
            </a:xfrm>
            <a:custGeom>
              <a:avLst/>
              <a:gdLst>
                <a:gd name="T0" fmla="*/ 49 w 51"/>
                <a:gd name="T1" fmla="*/ 30 h 52"/>
                <a:gd name="T2" fmla="*/ 22 w 51"/>
                <a:gd name="T3" fmla="*/ 50 h 52"/>
                <a:gd name="T4" fmla="*/ 2 w 51"/>
                <a:gd name="T5" fmla="*/ 22 h 52"/>
                <a:gd name="T6" fmla="*/ 29 w 51"/>
                <a:gd name="T7" fmla="*/ 2 h 52"/>
                <a:gd name="T8" fmla="*/ 49 w 51"/>
                <a:gd name="T9" fmla="*/ 30 h 52"/>
              </a:gdLst>
              <a:ahLst/>
              <a:cxnLst>
                <a:cxn ang="0">
                  <a:pos x="T0" y="T1"/>
                </a:cxn>
                <a:cxn ang="0">
                  <a:pos x="T2" y="T3"/>
                </a:cxn>
                <a:cxn ang="0">
                  <a:pos x="T4" y="T5"/>
                </a:cxn>
                <a:cxn ang="0">
                  <a:pos x="T6" y="T7"/>
                </a:cxn>
                <a:cxn ang="0">
                  <a:pos x="T8" y="T9"/>
                </a:cxn>
              </a:cxnLst>
              <a:rect l="0" t="0" r="r" b="b"/>
              <a:pathLst>
                <a:path w="51" h="52">
                  <a:moveTo>
                    <a:pt x="49" y="30"/>
                  </a:moveTo>
                  <a:cubicBezTo>
                    <a:pt x="47" y="43"/>
                    <a:pt x="35" y="52"/>
                    <a:pt x="22" y="50"/>
                  </a:cubicBezTo>
                  <a:cubicBezTo>
                    <a:pt x="9" y="48"/>
                    <a:pt x="0" y="36"/>
                    <a:pt x="2" y="22"/>
                  </a:cubicBezTo>
                  <a:cubicBezTo>
                    <a:pt x="4" y="9"/>
                    <a:pt x="16" y="0"/>
                    <a:pt x="29" y="2"/>
                  </a:cubicBezTo>
                  <a:cubicBezTo>
                    <a:pt x="42" y="4"/>
                    <a:pt x="51" y="17"/>
                    <a:pt x="49" y="3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88"/>
            <p:cNvSpPr>
              <a:spLocks/>
            </p:cNvSpPr>
            <p:nvPr/>
          </p:nvSpPr>
          <p:spPr bwMode="auto">
            <a:xfrm>
              <a:off x="10391793" y="4755767"/>
              <a:ext cx="63679" cy="58962"/>
            </a:xfrm>
            <a:custGeom>
              <a:avLst/>
              <a:gdLst>
                <a:gd name="T0" fmla="*/ 21 w 23"/>
                <a:gd name="T1" fmla="*/ 16 h 21"/>
                <a:gd name="T2" fmla="*/ 7 w 23"/>
                <a:gd name="T3" fmla="*/ 18 h 21"/>
                <a:gd name="T4" fmla="*/ 2 w 23"/>
                <a:gd name="T5" fmla="*/ 6 h 21"/>
                <a:gd name="T6" fmla="*/ 15 w 23"/>
                <a:gd name="T7" fmla="*/ 3 h 21"/>
                <a:gd name="T8" fmla="*/ 21 w 23"/>
                <a:gd name="T9" fmla="*/ 16 h 21"/>
              </a:gdLst>
              <a:ahLst/>
              <a:cxnLst>
                <a:cxn ang="0">
                  <a:pos x="T0" y="T1"/>
                </a:cxn>
                <a:cxn ang="0">
                  <a:pos x="T2" y="T3"/>
                </a:cxn>
                <a:cxn ang="0">
                  <a:pos x="T4" y="T5"/>
                </a:cxn>
                <a:cxn ang="0">
                  <a:pos x="T6" y="T7"/>
                </a:cxn>
                <a:cxn ang="0">
                  <a:pos x="T8" y="T9"/>
                </a:cxn>
              </a:cxnLst>
              <a:rect l="0" t="0" r="r" b="b"/>
              <a:pathLst>
                <a:path w="23" h="21">
                  <a:moveTo>
                    <a:pt x="21" y="16"/>
                  </a:moveTo>
                  <a:cubicBezTo>
                    <a:pt x="18" y="20"/>
                    <a:pt x="12" y="21"/>
                    <a:pt x="7" y="18"/>
                  </a:cubicBezTo>
                  <a:cubicBezTo>
                    <a:pt x="2" y="16"/>
                    <a:pt x="0" y="10"/>
                    <a:pt x="2" y="6"/>
                  </a:cubicBezTo>
                  <a:cubicBezTo>
                    <a:pt x="4" y="1"/>
                    <a:pt x="10" y="0"/>
                    <a:pt x="15" y="3"/>
                  </a:cubicBezTo>
                  <a:cubicBezTo>
                    <a:pt x="21" y="6"/>
                    <a:pt x="23" y="12"/>
                    <a:pt x="21"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9"/>
            <p:cNvSpPr>
              <a:spLocks/>
            </p:cNvSpPr>
            <p:nvPr/>
          </p:nvSpPr>
          <p:spPr bwMode="auto">
            <a:xfrm>
              <a:off x="10056886" y="5023456"/>
              <a:ext cx="179246" cy="206369"/>
            </a:xfrm>
            <a:custGeom>
              <a:avLst/>
              <a:gdLst>
                <a:gd name="T0" fmla="*/ 59 w 64"/>
                <a:gd name="T1" fmla="*/ 50 h 74"/>
                <a:gd name="T2" fmla="*/ 25 w 64"/>
                <a:gd name="T3" fmla="*/ 72 h 74"/>
                <a:gd name="T4" fmla="*/ 2 w 64"/>
                <a:gd name="T5" fmla="*/ 49 h 74"/>
                <a:gd name="T6" fmla="*/ 49 w 64"/>
                <a:gd name="T7" fmla="*/ 7 h 74"/>
                <a:gd name="T8" fmla="*/ 59 w 64"/>
                <a:gd name="T9" fmla="*/ 50 h 74"/>
              </a:gdLst>
              <a:ahLst/>
              <a:cxnLst>
                <a:cxn ang="0">
                  <a:pos x="T0" y="T1"/>
                </a:cxn>
                <a:cxn ang="0">
                  <a:pos x="T2" y="T3"/>
                </a:cxn>
                <a:cxn ang="0">
                  <a:pos x="T4" y="T5"/>
                </a:cxn>
                <a:cxn ang="0">
                  <a:pos x="T6" y="T7"/>
                </a:cxn>
                <a:cxn ang="0">
                  <a:pos x="T8" y="T9"/>
                </a:cxn>
              </a:cxnLst>
              <a:rect l="0" t="0" r="r" b="b"/>
              <a:pathLst>
                <a:path w="64" h="74">
                  <a:moveTo>
                    <a:pt x="59" y="50"/>
                  </a:moveTo>
                  <a:cubicBezTo>
                    <a:pt x="57" y="67"/>
                    <a:pt x="40" y="74"/>
                    <a:pt x="25" y="72"/>
                  </a:cubicBezTo>
                  <a:cubicBezTo>
                    <a:pt x="10" y="70"/>
                    <a:pt x="0" y="66"/>
                    <a:pt x="2" y="49"/>
                  </a:cubicBezTo>
                  <a:cubicBezTo>
                    <a:pt x="4" y="32"/>
                    <a:pt x="24" y="0"/>
                    <a:pt x="49" y="7"/>
                  </a:cubicBezTo>
                  <a:cubicBezTo>
                    <a:pt x="64" y="10"/>
                    <a:pt x="61" y="33"/>
                    <a:pt x="59" y="5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0"/>
            <p:cNvSpPr>
              <a:spLocks/>
            </p:cNvSpPr>
            <p:nvPr/>
          </p:nvSpPr>
          <p:spPr bwMode="auto">
            <a:xfrm>
              <a:off x="10056886" y="5095390"/>
              <a:ext cx="142689" cy="132076"/>
            </a:xfrm>
            <a:custGeom>
              <a:avLst/>
              <a:gdLst>
                <a:gd name="T0" fmla="*/ 38 w 51"/>
                <a:gd name="T1" fmla="*/ 11 h 47"/>
                <a:gd name="T2" fmla="*/ 11 w 51"/>
                <a:gd name="T3" fmla="*/ 0 h 47"/>
                <a:gd name="T4" fmla="*/ 2 w 51"/>
                <a:gd name="T5" fmla="*/ 23 h 47"/>
                <a:gd name="T6" fmla="*/ 25 w 51"/>
                <a:gd name="T7" fmla="*/ 46 h 47"/>
                <a:gd name="T8" fmla="*/ 51 w 51"/>
                <a:gd name="T9" fmla="*/ 39 h 47"/>
                <a:gd name="T10" fmla="*/ 38 w 51"/>
                <a:gd name="T11" fmla="*/ 11 h 47"/>
              </a:gdLst>
              <a:ahLst/>
              <a:cxnLst>
                <a:cxn ang="0">
                  <a:pos x="T0" y="T1"/>
                </a:cxn>
                <a:cxn ang="0">
                  <a:pos x="T2" y="T3"/>
                </a:cxn>
                <a:cxn ang="0">
                  <a:pos x="T4" y="T5"/>
                </a:cxn>
                <a:cxn ang="0">
                  <a:pos x="T6" y="T7"/>
                </a:cxn>
                <a:cxn ang="0">
                  <a:pos x="T8" y="T9"/>
                </a:cxn>
                <a:cxn ang="0">
                  <a:pos x="T10" y="T11"/>
                </a:cxn>
              </a:cxnLst>
              <a:rect l="0" t="0" r="r" b="b"/>
              <a:pathLst>
                <a:path w="51" h="47">
                  <a:moveTo>
                    <a:pt x="38" y="11"/>
                  </a:moveTo>
                  <a:cubicBezTo>
                    <a:pt x="31" y="5"/>
                    <a:pt x="21" y="0"/>
                    <a:pt x="11" y="0"/>
                  </a:cubicBezTo>
                  <a:cubicBezTo>
                    <a:pt x="6" y="8"/>
                    <a:pt x="3" y="16"/>
                    <a:pt x="2" y="23"/>
                  </a:cubicBezTo>
                  <a:cubicBezTo>
                    <a:pt x="0" y="40"/>
                    <a:pt x="10" y="44"/>
                    <a:pt x="25" y="46"/>
                  </a:cubicBezTo>
                  <a:cubicBezTo>
                    <a:pt x="34" y="47"/>
                    <a:pt x="44" y="45"/>
                    <a:pt x="51" y="39"/>
                  </a:cubicBezTo>
                  <a:cubicBezTo>
                    <a:pt x="50" y="28"/>
                    <a:pt x="46" y="18"/>
                    <a:pt x="38" y="11"/>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91"/>
            <p:cNvSpPr>
              <a:spLocks/>
            </p:cNvSpPr>
            <p:nvPr/>
          </p:nvSpPr>
          <p:spPr bwMode="auto">
            <a:xfrm>
              <a:off x="10598162" y="5146098"/>
              <a:ext cx="314860" cy="270048"/>
            </a:xfrm>
            <a:custGeom>
              <a:avLst/>
              <a:gdLst>
                <a:gd name="T0" fmla="*/ 96 w 113"/>
                <a:gd name="T1" fmla="*/ 20 h 97"/>
                <a:gd name="T2" fmla="*/ 91 w 113"/>
                <a:gd name="T3" fmla="*/ 21 h 97"/>
                <a:gd name="T4" fmla="*/ 76 w 113"/>
                <a:gd name="T5" fmla="*/ 0 h 97"/>
                <a:gd name="T6" fmla="*/ 57 w 113"/>
                <a:gd name="T7" fmla="*/ 14 h 97"/>
                <a:gd name="T8" fmla="*/ 48 w 113"/>
                <a:gd name="T9" fmla="*/ 3 h 97"/>
                <a:gd name="T10" fmla="*/ 23 w 113"/>
                <a:gd name="T11" fmla="*/ 32 h 97"/>
                <a:gd name="T12" fmla="*/ 35 w 113"/>
                <a:gd name="T13" fmla="*/ 46 h 97"/>
                <a:gd name="T14" fmla="*/ 1 w 113"/>
                <a:gd name="T15" fmla="*/ 97 h 97"/>
                <a:gd name="T16" fmla="*/ 38 w 113"/>
                <a:gd name="T17" fmla="*/ 65 h 97"/>
                <a:gd name="T18" fmla="*/ 35 w 113"/>
                <a:gd name="T19" fmla="*/ 71 h 97"/>
                <a:gd name="T20" fmla="*/ 48 w 113"/>
                <a:gd name="T21" fmla="*/ 88 h 97"/>
                <a:gd name="T22" fmla="*/ 57 w 113"/>
                <a:gd name="T23" fmla="*/ 86 h 97"/>
                <a:gd name="T24" fmla="*/ 68 w 113"/>
                <a:gd name="T25" fmla="*/ 90 h 97"/>
                <a:gd name="T26" fmla="*/ 91 w 113"/>
                <a:gd name="T27" fmla="*/ 70 h 97"/>
                <a:gd name="T28" fmla="*/ 92 w 113"/>
                <a:gd name="T29" fmla="*/ 66 h 97"/>
                <a:gd name="T30" fmla="*/ 108 w 113"/>
                <a:gd name="T31" fmla="*/ 50 h 97"/>
                <a:gd name="T32" fmla="*/ 96 w 113"/>
                <a:gd name="T33"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97">
                  <a:moveTo>
                    <a:pt x="96" y="20"/>
                  </a:moveTo>
                  <a:cubicBezTo>
                    <a:pt x="94" y="20"/>
                    <a:pt x="93" y="21"/>
                    <a:pt x="91" y="21"/>
                  </a:cubicBezTo>
                  <a:cubicBezTo>
                    <a:pt x="90" y="11"/>
                    <a:pt x="86" y="0"/>
                    <a:pt x="76" y="0"/>
                  </a:cubicBezTo>
                  <a:cubicBezTo>
                    <a:pt x="69" y="0"/>
                    <a:pt x="62" y="6"/>
                    <a:pt x="57" y="14"/>
                  </a:cubicBezTo>
                  <a:cubicBezTo>
                    <a:pt x="56" y="8"/>
                    <a:pt x="54" y="3"/>
                    <a:pt x="48" y="3"/>
                  </a:cubicBezTo>
                  <a:cubicBezTo>
                    <a:pt x="35" y="3"/>
                    <a:pt x="23" y="21"/>
                    <a:pt x="23" y="32"/>
                  </a:cubicBezTo>
                  <a:cubicBezTo>
                    <a:pt x="23" y="40"/>
                    <a:pt x="28" y="44"/>
                    <a:pt x="35" y="46"/>
                  </a:cubicBezTo>
                  <a:cubicBezTo>
                    <a:pt x="21" y="55"/>
                    <a:pt x="0" y="74"/>
                    <a:pt x="1" y="97"/>
                  </a:cubicBezTo>
                  <a:cubicBezTo>
                    <a:pt x="1" y="97"/>
                    <a:pt x="9" y="69"/>
                    <a:pt x="38" y="65"/>
                  </a:cubicBezTo>
                  <a:cubicBezTo>
                    <a:pt x="37" y="67"/>
                    <a:pt x="36" y="69"/>
                    <a:pt x="35" y="71"/>
                  </a:cubicBezTo>
                  <a:cubicBezTo>
                    <a:pt x="31" y="81"/>
                    <a:pt x="35" y="88"/>
                    <a:pt x="48" y="88"/>
                  </a:cubicBezTo>
                  <a:cubicBezTo>
                    <a:pt x="52" y="88"/>
                    <a:pt x="55" y="87"/>
                    <a:pt x="57" y="86"/>
                  </a:cubicBezTo>
                  <a:cubicBezTo>
                    <a:pt x="59" y="88"/>
                    <a:pt x="62" y="90"/>
                    <a:pt x="68" y="90"/>
                  </a:cubicBezTo>
                  <a:cubicBezTo>
                    <a:pt x="81" y="90"/>
                    <a:pt x="86" y="81"/>
                    <a:pt x="91" y="70"/>
                  </a:cubicBezTo>
                  <a:cubicBezTo>
                    <a:pt x="91" y="68"/>
                    <a:pt x="92" y="67"/>
                    <a:pt x="92" y="66"/>
                  </a:cubicBezTo>
                  <a:cubicBezTo>
                    <a:pt x="100" y="64"/>
                    <a:pt x="105" y="58"/>
                    <a:pt x="108" y="50"/>
                  </a:cubicBezTo>
                  <a:cubicBezTo>
                    <a:pt x="113" y="40"/>
                    <a:pt x="109" y="20"/>
                    <a:pt x="96" y="2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92"/>
            <p:cNvSpPr>
              <a:spLocks/>
            </p:cNvSpPr>
            <p:nvPr/>
          </p:nvSpPr>
          <p:spPr bwMode="auto">
            <a:xfrm>
              <a:off x="10810427" y="5146098"/>
              <a:ext cx="41274" cy="53066"/>
            </a:xfrm>
            <a:custGeom>
              <a:avLst/>
              <a:gdLst>
                <a:gd name="T0" fmla="*/ 9 w 15"/>
                <a:gd name="T1" fmla="*/ 9 h 19"/>
                <a:gd name="T2" fmla="*/ 15 w 15"/>
                <a:gd name="T3" fmla="*/ 19 h 19"/>
                <a:gd name="T4" fmla="*/ 0 w 15"/>
                <a:gd name="T5" fmla="*/ 0 h 19"/>
                <a:gd name="T6" fmla="*/ 0 w 15"/>
                <a:gd name="T7" fmla="*/ 0 h 19"/>
                <a:gd name="T8" fmla="*/ 9 w 15"/>
                <a:gd name="T9" fmla="*/ 9 h 19"/>
              </a:gdLst>
              <a:ahLst/>
              <a:cxnLst>
                <a:cxn ang="0">
                  <a:pos x="T0" y="T1"/>
                </a:cxn>
                <a:cxn ang="0">
                  <a:pos x="T2" y="T3"/>
                </a:cxn>
                <a:cxn ang="0">
                  <a:pos x="T4" y="T5"/>
                </a:cxn>
                <a:cxn ang="0">
                  <a:pos x="T6" y="T7"/>
                </a:cxn>
                <a:cxn ang="0">
                  <a:pos x="T8" y="T9"/>
                </a:cxn>
              </a:cxnLst>
              <a:rect l="0" t="0" r="r" b="b"/>
              <a:pathLst>
                <a:path w="15" h="19">
                  <a:moveTo>
                    <a:pt x="9" y="9"/>
                  </a:moveTo>
                  <a:cubicBezTo>
                    <a:pt x="11" y="13"/>
                    <a:pt x="12" y="16"/>
                    <a:pt x="15" y="19"/>
                  </a:cubicBezTo>
                  <a:cubicBezTo>
                    <a:pt x="13" y="10"/>
                    <a:pt x="9" y="0"/>
                    <a:pt x="0" y="0"/>
                  </a:cubicBezTo>
                  <a:cubicBezTo>
                    <a:pt x="0" y="0"/>
                    <a:pt x="0" y="0"/>
                    <a:pt x="0" y="0"/>
                  </a:cubicBezTo>
                  <a:cubicBezTo>
                    <a:pt x="3" y="2"/>
                    <a:pt x="6" y="5"/>
                    <a:pt x="9" y="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3"/>
            <p:cNvSpPr>
              <a:spLocks/>
            </p:cNvSpPr>
            <p:nvPr/>
          </p:nvSpPr>
          <p:spPr bwMode="auto">
            <a:xfrm>
              <a:off x="10600520" y="5201523"/>
              <a:ext cx="312501" cy="214623"/>
            </a:xfrm>
            <a:custGeom>
              <a:avLst/>
              <a:gdLst>
                <a:gd name="T0" fmla="*/ 95 w 112"/>
                <a:gd name="T1" fmla="*/ 0 h 77"/>
                <a:gd name="T2" fmla="*/ 91 w 112"/>
                <a:gd name="T3" fmla="*/ 1 h 77"/>
                <a:gd name="T4" fmla="*/ 95 w 112"/>
                <a:gd name="T5" fmla="*/ 4 h 77"/>
                <a:gd name="T6" fmla="*/ 104 w 112"/>
                <a:gd name="T7" fmla="*/ 11 h 77"/>
                <a:gd name="T8" fmla="*/ 95 w 112"/>
                <a:gd name="T9" fmla="*/ 39 h 77"/>
                <a:gd name="T10" fmla="*/ 89 w 112"/>
                <a:gd name="T11" fmla="*/ 42 h 77"/>
                <a:gd name="T12" fmla="*/ 86 w 112"/>
                <a:gd name="T13" fmla="*/ 54 h 77"/>
                <a:gd name="T14" fmla="*/ 78 w 112"/>
                <a:gd name="T15" fmla="*/ 64 h 77"/>
                <a:gd name="T16" fmla="*/ 66 w 112"/>
                <a:gd name="T17" fmla="*/ 65 h 77"/>
                <a:gd name="T18" fmla="*/ 54 w 112"/>
                <a:gd name="T19" fmla="*/ 61 h 77"/>
                <a:gd name="T20" fmla="*/ 43 w 112"/>
                <a:gd name="T21" fmla="*/ 54 h 77"/>
                <a:gd name="T22" fmla="*/ 33 w 112"/>
                <a:gd name="T23" fmla="*/ 39 h 77"/>
                <a:gd name="T24" fmla="*/ 15 w 112"/>
                <a:gd name="T25" fmla="*/ 49 h 77"/>
                <a:gd name="T26" fmla="*/ 0 w 112"/>
                <a:gd name="T27" fmla="*/ 74 h 77"/>
                <a:gd name="T28" fmla="*/ 0 w 112"/>
                <a:gd name="T29" fmla="*/ 77 h 77"/>
                <a:gd name="T30" fmla="*/ 37 w 112"/>
                <a:gd name="T31" fmla="*/ 45 h 77"/>
                <a:gd name="T32" fmla="*/ 34 w 112"/>
                <a:gd name="T33" fmla="*/ 51 h 77"/>
                <a:gd name="T34" fmla="*/ 47 w 112"/>
                <a:gd name="T35" fmla="*/ 68 h 77"/>
                <a:gd name="T36" fmla="*/ 56 w 112"/>
                <a:gd name="T37" fmla="*/ 66 h 77"/>
                <a:gd name="T38" fmla="*/ 67 w 112"/>
                <a:gd name="T39" fmla="*/ 70 h 77"/>
                <a:gd name="T40" fmla="*/ 90 w 112"/>
                <a:gd name="T41" fmla="*/ 50 h 77"/>
                <a:gd name="T42" fmla="*/ 91 w 112"/>
                <a:gd name="T43" fmla="*/ 46 h 77"/>
                <a:gd name="T44" fmla="*/ 107 w 112"/>
                <a:gd name="T45" fmla="*/ 30 h 77"/>
                <a:gd name="T46" fmla="*/ 95 w 112"/>
                <a:gd name="T4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77">
                  <a:moveTo>
                    <a:pt x="95" y="0"/>
                  </a:moveTo>
                  <a:cubicBezTo>
                    <a:pt x="94" y="0"/>
                    <a:pt x="92" y="1"/>
                    <a:pt x="91" y="1"/>
                  </a:cubicBezTo>
                  <a:cubicBezTo>
                    <a:pt x="92" y="2"/>
                    <a:pt x="94" y="3"/>
                    <a:pt x="95" y="4"/>
                  </a:cubicBezTo>
                  <a:cubicBezTo>
                    <a:pt x="99" y="5"/>
                    <a:pt x="102" y="7"/>
                    <a:pt x="104" y="11"/>
                  </a:cubicBezTo>
                  <a:cubicBezTo>
                    <a:pt x="107" y="21"/>
                    <a:pt x="102" y="33"/>
                    <a:pt x="95" y="39"/>
                  </a:cubicBezTo>
                  <a:cubicBezTo>
                    <a:pt x="93" y="41"/>
                    <a:pt x="91" y="41"/>
                    <a:pt x="89" y="42"/>
                  </a:cubicBezTo>
                  <a:cubicBezTo>
                    <a:pt x="85" y="43"/>
                    <a:pt x="86" y="51"/>
                    <a:pt x="86" y="54"/>
                  </a:cubicBezTo>
                  <a:cubicBezTo>
                    <a:pt x="85" y="58"/>
                    <a:pt x="82" y="62"/>
                    <a:pt x="78" y="64"/>
                  </a:cubicBezTo>
                  <a:cubicBezTo>
                    <a:pt x="74" y="66"/>
                    <a:pt x="70" y="67"/>
                    <a:pt x="66" y="65"/>
                  </a:cubicBezTo>
                  <a:cubicBezTo>
                    <a:pt x="61" y="63"/>
                    <a:pt x="59" y="59"/>
                    <a:pt x="54" y="61"/>
                  </a:cubicBezTo>
                  <a:cubicBezTo>
                    <a:pt x="47" y="64"/>
                    <a:pt x="43" y="61"/>
                    <a:pt x="43" y="54"/>
                  </a:cubicBezTo>
                  <a:cubicBezTo>
                    <a:pt x="42" y="47"/>
                    <a:pt x="43" y="36"/>
                    <a:pt x="33" y="39"/>
                  </a:cubicBezTo>
                  <a:cubicBezTo>
                    <a:pt x="27" y="41"/>
                    <a:pt x="20" y="44"/>
                    <a:pt x="15" y="49"/>
                  </a:cubicBezTo>
                  <a:cubicBezTo>
                    <a:pt x="8" y="56"/>
                    <a:pt x="2" y="65"/>
                    <a:pt x="0" y="74"/>
                  </a:cubicBezTo>
                  <a:cubicBezTo>
                    <a:pt x="0" y="75"/>
                    <a:pt x="0" y="76"/>
                    <a:pt x="0" y="77"/>
                  </a:cubicBezTo>
                  <a:cubicBezTo>
                    <a:pt x="0" y="77"/>
                    <a:pt x="8" y="49"/>
                    <a:pt x="37" y="45"/>
                  </a:cubicBezTo>
                  <a:cubicBezTo>
                    <a:pt x="36" y="47"/>
                    <a:pt x="35" y="49"/>
                    <a:pt x="34" y="51"/>
                  </a:cubicBezTo>
                  <a:cubicBezTo>
                    <a:pt x="30" y="61"/>
                    <a:pt x="34" y="68"/>
                    <a:pt x="47" y="68"/>
                  </a:cubicBezTo>
                  <a:cubicBezTo>
                    <a:pt x="51" y="68"/>
                    <a:pt x="54" y="67"/>
                    <a:pt x="56" y="66"/>
                  </a:cubicBezTo>
                  <a:cubicBezTo>
                    <a:pt x="58" y="68"/>
                    <a:pt x="61" y="70"/>
                    <a:pt x="67" y="70"/>
                  </a:cubicBezTo>
                  <a:cubicBezTo>
                    <a:pt x="80" y="70"/>
                    <a:pt x="85" y="61"/>
                    <a:pt x="90" y="50"/>
                  </a:cubicBezTo>
                  <a:cubicBezTo>
                    <a:pt x="90" y="48"/>
                    <a:pt x="91" y="47"/>
                    <a:pt x="91" y="46"/>
                  </a:cubicBezTo>
                  <a:cubicBezTo>
                    <a:pt x="99" y="44"/>
                    <a:pt x="104" y="38"/>
                    <a:pt x="107" y="30"/>
                  </a:cubicBezTo>
                  <a:cubicBezTo>
                    <a:pt x="112" y="20"/>
                    <a:pt x="108" y="0"/>
                    <a:pt x="95" y="0"/>
                  </a:cubicBez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94"/>
            <p:cNvSpPr>
              <a:spLocks/>
            </p:cNvSpPr>
            <p:nvPr/>
          </p:nvSpPr>
          <p:spPr bwMode="auto">
            <a:xfrm>
              <a:off x="10046273" y="5667326"/>
              <a:ext cx="237029" cy="126180"/>
            </a:xfrm>
            <a:custGeom>
              <a:avLst/>
              <a:gdLst>
                <a:gd name="T0" fmla="*/ 6 w 85"/>
                <a:gd name="T1" fmla="*/ 34 h 45"/>
                <a:gd name="T2" fmla="*/ 0 w 85"/>
                <a:gd name="T3" fmla="*/ 30 h 45"/>
                <a:gd name="T4" fmla="*/ 45 w 85"/>
                <a:gd name="T5" fmla="*/ 0 h 45"/>
                <a:gd name="T6" fmla="*/ 71 w 85"/>
                <a:gd name="T7" fmla="*/ 19 h 45"/>
                <a:gd name="T8" fmla="*/ 83 w 85"/>
                <a:gd name="T9" fmla="*/ 31 h 45"/>
                <a:gd name="T10" fmla="*/ 61 w 85"/>
                <a:gd name="T11" fmla="*/ 35 h 45"/>
                <a:gd name="T12" fmla="*/ 6 w 85"/>
                <a:gd name="T13" fmla="*/ 34 h 45"/>
              </a:gdLst>
              <a:ahLst/>
              <a:cxnLst>
                <a:cxn ang="0">
                  <a:pos x="T0" y="T1"/>
                </a:cxn>
                <a:cxn ang="0">
                  <a:pos x="T2" y="T3"/>
                </a:cxn>
                <a:cxn ang="0">
                  <a:pos x="T4" y="T5"/>
                </a:cxn>
                <a:cxn ang="0">
                  <a:pos x="T6" y="T7"/>
                </a:cxn>
                <a:cxn ang="0">
                  <a:pos x="T8" y="T9"/>
                </a:cxn>
                <a:cxn ang="0">
                  <a:pos x="T10" y="T11"/>
                </a:cxn>
                <a:cxn ang="0">
                  <a:pos x="T12" y="T13"/>
                </a:cxn>
              </a:cxnLst>
              <a:rect l="0" t="0" r="r" b="b"/>
              <a:pathLst>
                <a:path w="85" h="45">
                  <a:moveTo>
                    <a:pt x="6" y="34"/>
                  </a:moveTo>
                  <a:cubicBezTo>
                    <a:pt x="0" y="30"/>
                    <a:pt x="0" y="30"/>
                    <a:pt x="0" y="30"/>
                  </a:cubicBezTo>
                  <a:cubicBezTo>
                    <a:pt x="0" y="30"/>
                    <a:pt x="10" y="1"/>
                    <a:pt x="45" y="0"/>
                  </a:cubicBezTo>
                  <a:cubicBezTo>
                    <a:pt x="45" y="0"/>
                    <a:pt x="62" y="0"/>
                    <a:pt x="71" y="19"/>
                  </a:cubicBezTo>
                  <a:cubicBezTo>
                    <a:pt x="71" y="19"/>
                    <a:pt x="82" y="26"/>
                    <a:pt x="83" y="31"/>
                  </a:cubicBezTo>
                  <a:cubicBezTo>
                    <a:pt x="85" y="35"/>
                    <a:pt x="79" y="45"/>
                    <a:pt x="61" y="35"/>
                  </a:cubicBezTo>
                  <a:cubicBezTo>
                    <a:pt x="44" y="25"/>
                    <a:pt x="6" y="34"/>
                    <a:pt x="6" y="3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95"/>
            <p:cNvSpPr>
              <a:spLocks/>
            </p:cNvSpPr>
            <p:nvPr/>
          </p:nvSpPr>
          <p:spPr bwMode="auto">
            <a:xfrm>
              <a:off x="10046273" y="5683836"/>
              <a:ext cx="208727" cy="91981"/>
            </a:xfrm>
            <a:custGeom>
              <a:avLst/>
              <a:gdLst>
                <a:gd name="T0" fmla="*/ 73 w 75"/>
                <a:gd name="T1" fmla="*/ 19 h 33"/>
                <a:gd name="T2" fmla="*/ 58 w 75"/>
                <a:gd name="T3" fmla="*/ 3 h 33"/>
                <a:gd name="T4" fmla="*/ 27 w 75"/>
                <a:gd name="T5" fmla="*/ 1 h 33"/>
                <a:gd name="T6" fmla="*/ 15 w 75"/>
                <a:gd name="T7" fmla="*/ 4 h 33"/>
                <a:gd name="T8" fmla="*/ 0 w 75"/>
                <a:gd name="T9" fmla="*/ 24 h 33"/>
                <a:gd name="T10" fmla="*/ 6 w 75"/>
                <a:gd name="T11" fmla="*/ 28 h 33"/>
                <a:gd name="T12" fmla="*/ 61 w 75"/>
                <a:gd name="T13" fmla="*/ 29 h 33"/>
                <a:gd name="T14" fmla="*/ 75 w 75"/>
                <a:gd name="T15" fmla="*/ 33 h 33"/>
                <a:gd name="T16" fmla="*/ 73 w 75"/>
                <a:gd name="T17"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3">
                  <a:moveTo>
                    <a:pt x="73" y="19"/>
                  </a:moveTo>
                  <a:cubicBezTo>
                    <a:pt x="69" y="12"/>
                    <a:pt x="63" y="9"/>
                    <a:pt x="58" y="3"/>
                  </a:cubicBezTo>
                  <a:cubicBezTo>
                    <a:pt x="47" y="0"/>
                    <a:pt x="38" y="0"/>
                    <a:pt x="27" y="1"/>
                  </a:cubicBezTo>
                  <a:cubicBezTo>
                    <a:pt x="23" y="2"/>
                    <a:pt x="19" y="3"/>
                    <a:pt x="15" y="4"/>
                  </a:cubicBezTo>
                  <a:cubicBezTo>
                    <a:pt x="4" y="13"/>
                    <a:pt x="0" y="24"/>
                    <a:pt x="0" y="24"/>
                  </a:cubicBezTo>
                  <a:cubicBezTo>
                    <a:pt x="6" y="28"/>
                    <a:pt x="6" y="28"/>
                    <a:pt x="6" y="28"/>
                  </a:cubicBezTo>
                  <a:cubicBezTo>
                    <a:pt x="6" y="28"/>
                    <a:pt x="44" y="19"/>
                    <a:pt x="61" y="29"/>
                  </a:cubicBezTo>
                  <a:cubicBezTo>
                    <a:pt x="67" y="32"/>
                    <a:pt x="72" y="33"/>
                    <a:pt x="75" y="33"/>
                  </a:cubicBezTo>
                  <a:cubicBezTo>
                    <a:pt x="75" y="28"/>
                    <a:pt x="75" y="24"/>
                    <a:pt x="73"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96"/>
            <p:cNvSpPr>
              <a:spLocks/>
            </p:cNvSpPr>
            <p:nvPr/>
          </p:nvSpPr>
          <p:spPr bwMode="auto">
            <a:xfrm>
              <a:off x="10017971" y="5667326"/>
              <a:ext cx="240567" cy="265331"/>
            </a:xfrm>
            <a:custGeom>
              <a:avLst/>
              <a:gdLst>
                <a:gd name="T0" fmla="*/ 74 w 86"/>
                <a:gd name="T1" fmla="*/ 69 h 95"/>
                <a:gd name="T2" fmla="*/ 15 w 86"/>
                <a:gd name="T3" fmla="*/ 83 h 95"/>
                <a:gd name="T4" fmla="*/ 14 w 86"/>
                <a:gd name="T5" fmla="*/ 22 h 95"/>
                <a:gd name="T6" fmla="*/ 68 w 86"/>
                <a:gd name="T7" fmla="*/ 12 h 95"/>
                <a:gd name="T8" fmla="*/ 77 w 86"/>
                <a:gd name="T9" fmla="*/ 37 h 95"/>
                <a:gd name="T10" fmla="*/ 74 w 86"/>
                <a:gd name="T11" fmla="*/ 69 h 95"/>
              </a:gdLst>
              <a:ahLst/>
              <a:cxnLst>
                <a:cxn ang="0">
                  <a:pos x="T0" y="T1"/>
                </a:cxn>
                <a:cxn ang="0">
                  <a:pos x="T2" y="T3"/>
                </a:cxn>
                <a:cxn ang="0">
                  <a:pos x="T4" y="T5"/>
                </a:cxn>
                <a:cxn ang="0">
                  <a:pos x="T6" y="T7"/>
                </a:cxn>
                <a:cxn ang="0">
                  <a:pos x="T8" y="T9"/>
                </a:cxn>
                <a:cxn ang="0">
                  <a:pos x="T10" y="T11"/>
                </a:cxn>
              </a:cxnLst>
              <a:rect l="0" t="0" r="r" b="b"/>
              <a:pathLst>
                <a:path w="86" h="95">
                  <a:moveTo>
                    <a:pt x="74" y="69"/>
                  </a:moveTo>
                  <a:cubicBezTo>
                    <a:pt x="59" y="89"/>
                    <a:pt x="31" y="95"/>
                    <a:pt x="15" y="83"/>
                  </a:cubicBezTo>
                  <a:cubicBezTo>
                    <a:pt x="0" y="72"/>
                    <a:pt x="0" y="41"/>
                    <a:pt x="14" y="22"/>
                  </a:cubicBezTo>
                  <a:cubicBezTo>
                    <a:pt x="29" y="2"/>
                    <a:pt x="52" y="0"/>
                    <a:pt x="68" y="12"/>
                  </a:cubicBezTo>
                  <a:cubicBezTo>
                    <a:pt x="76" y="18"/>
                    <a:pt x="82" y="31"/>
                    <a:pt x="77" y="37"/>
                  </a:cubicBezTo>
                  <a:cubicBezTo>
                    <a:pt x="86" y="45"/>
                    <a:pt x="81" y="59"/>
                    <a:pt x="74" y="6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7"/>
            <p:cNvSpPr>
              <a:spLocks/>
            </p:cNvSpPr>
            <p:nvPr/>
          </p:nvSpPr>
          <p:spPr bwMode="auto">
            <a:xfrm>
              <a:off x="10017971" y="5667326"/>
              <a:ext cx="228774" cy="265331"/>
            </a:xfrm>
            <a:custGeom>
              <a:avLst/>
              <a:gdLst>
                <a:gd name="T0" fmla="*/ 53 w 82"/>
                <a:gd name="T1" fmla="*/ 78 h 95"/>
                <a:gd name="T2" fmla="*/ 37 w 82"/>
                <a:gd name="T3" fmla="*/ 75 h 95"/>
                <a:gd name="T4" fmla="*/ 56 w 82"/>
                <a:gd name="T5" fmla="*/ 63 h 95"/>
                <a:gd name="T6" fmla="*/ 65 w 82"/>
                <a:gd name="T7" fmla="*/ 60 h 95"/>
                <a:gd name="T8" fmla="*/ 73 w 82"/>
                <a:gd name="T9" fmla="*/ 60 h 95"/>
                <a:gd name="T10" fmla="*/ 79 w 82"/>
                <a:gd name="T11" fmla="*/ 59 h 95"/>
                <a:gd name="T12" fmla="*/ 82 w 82"/>
                <a:gd name="T13" fmla="*/ 50 h 95"/>
                <a:gd name="T14" fmla="*/ 53 w 82"/>
                <a:gd name="T15" fmla="*/ 57 h 95"/>
                <a:gd name="T16" fmla="*/ 35 w 82"/>
                <a:gd name="T17" fmla="*/ 48 h 95"/>
                <a:gd name="T18" fmla="*/ 56 w 82"/>
                <a:gd name="T19" fmla="*/ 38 h 95"/>
                <a:gd name="T20" fmla="*/ 73 w 82"/>
                <a:gd name="T21" fmla="*/ 39 h 95"/>
                <a:gd name="T22" fmla="*/ 79 w 82"/>
                <a:gd name="T23" fmla="*/ 40 h 95"/>
                <a:gd name="T24" fmla="*/ 77 w 82"/>
                <a:gd name="T25" fmla="*/ 37 h 95"/>
                <a:gd name="T26" fmla="*/ 79 w 82"/>
                <a:gd name="T27" fmla="*/ 33 h 95"/>
                <a:gd name="T28" fmla="*/ 49 w 82"/>
                <a:gd name="T29" fmla="*/ 31 h 95"/>
                <a:gd name="T30" fmla="*/ 37 w 82"/>
                <a:gd name="T31" fmla="*/ 21 h 95"/>
                <a:gd name="T32" fmla="*/ 59 w 82"/>
                <a:gd name="T33" fmla="*/ 16 h 95"/>
                <a:gd name="T34" fmla="*/ 76 w 82"/>
                <a:gd name="T35" fmla="*/ 22 h 95"/>
                <a:gd name="T36" fmla="*/ 68 w 82"/>
                <a:gd name="T37" fmla="*/ 12 h 95"/>
                <a:gd name="T38" fmla="*/ 14 w 82"/>
                <a:gd name="T39" fmla="*/ 22 h 95"/>
                <a:gd name="T40" fmla="*/ 15 w 82"/>
                <a:gd name="T41" fmla="*/ 83 h 95"/>
                <a:gd name="T42" fmla="*/ 74 w 82"/>
                <a:gd name="T43" fmla="*/ 69 h 95"/>
                <a:gd name="T44" fmla="*/ 74 w 82"/>
                <a:gd name="T45" fmla="*/ 68 h 95"/>
                <a:gd name="T46" fmla="*/ 53 w 82"/>
                <a:gd name="T47"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95">
                  <a:moveTo>
                    <a:pt x="53" y="78"/>
                  </a:moveTo>
                  <a:cubicBezTo>
                    <a:pt x="47" y="80"/>
                    <a:pt x="39" y="83"/>
                    <a:pt x="37" y="75"/>
                  </a:cubicBezTo>
                  <a:cubicBezTo>
                    <a:pt x="35" y="68"/>
                    <a:pt x="52" y="64"/>
                    <a:pt x="56" y="63"/>
                  </a:cubicBezTo>
                  <a:cubicBezTo>
                    <a:pt x="59" y="62"/>
                    <a:pt x="62" y="60"/>
                    <a:pt x="65" y="60"/>
                  </a:cubicBezTo>
                  <a:cubicBezTo>
                    <a:pt x="67" y="60"/>
                    <a:pt x="70" y="60"/>
                    <a:pt x="73" y="60"/>
                  </a:cubicBezTo>
                  <a:cubicBezTo>
                    <a:pt x="75" y="60"/>
                    <a:pt x="77" y="59"/>
                    <a:pt x="79" y="59"/>
                  </a:cubicBezTo>
                  <a:cubicBezTo>
                    <a:pt x="80" y="56"/>
                    <a:pt x="81" y="53"/>
                    <a:pt x="82" y="50"/>
                  </a:cubicBezTo>
                  <a:cubicBezTo>
                    <a:pt x="72" y="51"/>
                    <a:pt x="63" y="55"/>
                    <a:pt x="53" y="57"/>
                  </a:cubicBezTo>
                  <a:cubicBezTo>
                    <a:pt x="47" y="58"/>
                    <a:pt x="34" y="58"/>
                    <a:pt x="35" y="48"/>
                  </a:cubicBezTo>
                  <a:cubicBezTo>
                    <a:pt x="37" y="39"/>
                    <a:pt x="48" y="38"/>
                    <a:pt x="56" y="38"/>
                  </a:cubicBezTo>
                  <a:cubicBezTo>
                    <a:pt x="61" y="39"/>
                    <a:pt x="67" y="39"/>
                    <a:pt x="73" y="39"/>
                  </a:cubicBezTo>
                  <a:cubicBezTo>
                    <a:pt x="75" y="39"/>
                    <a:pt x="77" y="39"/>
                    <a:pt x="79" y="40"/>
                  </a:cubicBezTo>
                  <a:cubicBezTo>
                    <a:pt x="79" y="39"/>
                    <a:pt x="78" y="38"/>
                    <a:pt x="77" y="37"/>
                  </a:cubicBezTo>
                  <a:cubicBezTo>
                    <a:pt x="78" y="36"/>
                    <a:pt x="79" y="35"/>
                    <a:pt x="79" y="33"/>
                  </a:cubicBezTo>
                  <a:cubicBezTo>
                    <a:pt x="70" y="29"/>
                    <a:pt x="59" y="32"/>
                    <a:pt x="49" y="31"/>
                  </a:cubicBezTo>
                  <a:cubicBezTo>
                    <a:pt x="44" y="31"/>
                    <a:pt x="36" y="27"/>
                    <a:pt x="37" y="21"/>
                  </a:cubicBezTo>
                  <a:cubicBezTo>
                    <a:pt x="38" y="14"/>
                    <a:pt x="54" y="15"/>
                    <a:pt x="59" y="16"/>
                  </a:cubicBezTo>
                  <a:cubicBezTo>
                    <a:pt x="65" y="17"/>
                    <a:pt x="70" y="19"/>
                    <a:pt x="76" y="22"/>
                  </a:cubicBezTo>
                  <a:cubicBezTo>
                    <a:pt x="74" y="18"/>
                    <a:pt x="71" y="14"/>
                    <a:pt x="68" y="12"/>
                  </a:cubicBezTo>
                  <a:cubicBezTo>
                    <a:pt x="52" y="0"/>
                    <a:pt x="29" y="2"/>
                    <a:pt x="14" y="22"/>
                  </a:cubicBezTo>
                  <a:cubicBezTo>
                    <a:pt x="0" y="41"/>
                    <a:pt x="0" y="72"/>
                    <a:pt x="15" y="83"/>
                  </a:cubicBezTo>
                  <a:cubicBezTo>
                    <a:pt x="31" y="95"/>
                    <a:pt x="59" y="89"/>
                    <a:pt x="74" y="69"/>
                  </a:cubicBezTo>
                  <a:cubicBezTo>
                    <a:pt x="74" y="69"/>
                    <a:pt x="74" y="68"/>
                    <a:pt x="74" y="68"/>
                  </a:cubicBezTo>
                  <a:cubicBezTo>
                    <a:pt x="67" y="72"/>
                    <a:pt x="60" y="75"/>
                    <a:pt x="53" y="7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98"/>
            <p:cNvSpPr>
              <a:spLocks/>
            </p:cNvSpPr>
            <p:nvPr/>
          </p:nvSpPr>
          <p:spPr bwMode="auto">
            <a:xfrm>
              <a:off x="9703112" y="5383127"/>
              <a:ext cx="362030" cy="584908"/>
            </a:xfrm>
            <a:custGeom>
              <a:avLst/>
              <a:gdLst>
                <a:gd name="T0" fmla="*/ 74 w 130"/>
                <a:gd name="T1" fmla="*/ 0 h 210"/>
                <a:gd name="T2" fmla="*/ 15 w 130"/>
                <a:gd name="T3" fmla="*/ 70 h 210"/>
                <a:gd name="T4" fmla="*/ 5 w 130"/>
                <a:gd name="T5" fmla="*/ 178 h 210"/>
                <a:gd name="T6" fmla="*/ 118 w 130"/>
                <a:gd name="T7" fmla="*/ 186 h 210"/>
                <a:gd name="T8" fmla="*/ 130 w 130"/>
                <a:gd name="T9" fmla="*/ 186 h 210"/>
                <a:gd name="T10" fmla="*/ 130 w 130"/>
                <a:gd name="T11" fmla="*/ 122 h 210"/>
                <a:gd name="T12" fmla="*/ 110 w 130"/>
                <a:gd name="T13" fmla="*/ 122 h 210"/>
                <a:gd name="T14" fmla="*/ 58 w 130"/>
                <a:gd name="T15" fmla="*/ 145 h 210"/>
                <a:gd name="T16" fmla="*/ 57 w 130"/>
                <a:gd name="T17" fmla="*/ 75 h 210"/>
                <a:gd name="T18" fmla="*/ 74 w 130"/>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210">
                  <a:moveTo>
                    <a:pt x="74" y="0"/>
                  </a:moveTo>
                  <a:cubicBezTo>
                    <a:pt x="74" y="0"/>
                    <a:pt x="30" y="2"/>
                    <a:pt x="15" y="70"/>
                  </a:cubicBezTo>
                  <a:cubicBezTo>
                    <a:pt x="0" y="135"/>
                    <a:pt x="2" y="154"/>
                    <a:pt x="5" y="178"/>
                  </a:cubicBezTo>
                  <a:cubicBezTo>
                    <a:pt x="8" y="201"/>
                    <a:pt x="17" y="210"/>
                    <a:pt x="118" y="186"/>
                  </a:cubicBezTo>
                  <a:cubicBezTo>
                    <a:pt x="130" y="186"/>
                    <a:pt x="130" y="186"/>
                    <a:pt x="130" y="186"/>
                  </a:cubicBezTo>
                  <a:cubicBezTo>
                    <a:pt x="130" y="186"/>
                    <a:pt x="121" y="152"/>
                    <a:pt x="130" y="122"/>
                  </a:cubicBezTo>
                  <a:cubicBezTo>
                    <a:pt x="130" y="122"/>
                    <a:pt x="125" y="116"/>
                    <a:pt x="110" y="122"/>
                  </a:cubicBezTo>
                  <a:cubicBezTo>
                    <a:pt x="95" y="128"/>
                    <a:pt x="58" y="145"/>
                    <a:pt x="58" y="145"/>
                  </a:cubicBezTo>
                  <a:cubicBezTo>
                    <a:pt x="58" y="145"/>
                    <a:pt x="47" y="91"/>
                    <a:pt x="57" y="75"/>
                  </a:cubicBezTo>
                  <a:cubicBezTo>
                    <a:pt x="67" y="59"/>
                    <a:pt x="100" y="48"/>
                    <a:pt x="74"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99"/>
            <p:cNvSpPr>
              <a:spLocks/>
            </p:cNvSpPr>
            <p:nvPr/>
          </p:nvSpPr>
          <p:spPr bwMode="auto">
            <a:xfrm>
              <a:off x="9711366" y="5614260"/>
              <a:ext cx="312501" cy="351416"/>
            </a:xfrm>
            <a:custGeom>
              <a:avLst/>
              <a:gdLst>
                <a:gd name="T0" fmla="*/ 109 w 112"/>
                <a:gd name="T1" fmla="*/ 81 h 126"/>
                <a:gd name="T2" fmla="*/ 112 w 112"/>
                <a:gd name="T3" fmla="*/ 37 h 126"/>
                <a:gd name="T4" fmla="*/ 107 w 112"/>
                <a:gd name="T5" fmla="*/ 39 h 126"/>
                <a:gd name="T6" fmla="*/ 55 w 112"/>
                <a:gd name="T7" fmla="*/ 62 h 126"/>
                <a:gd name="T8" fmla="*/ 51 w 112"/>
                <a:gd name="T9" fmla="*/ 0 h 126"/>
                <a:gd name="T10" fmla="*/ 44 w 112"/>
                <a:gd name="T11" fmla="*/ 18 h 126"/>
                <a:gd name="T12" fmla="*/ 45 w 112"/>
                <a:gd name="T13" fmla="*/ 65 h 126"/>
                <a:gd name="T14" fmla="*/ 45 w 112"/>
                <a:gd name="T15" fmla="*/ 80 h 126"/>
                <a:gd name="T16" fmla="*/ 64 w 112"/>
                <a:gd name="T17" fmla="*/ 69 h 126"/>
                <a:gd name="T18" fmla="*/ 102 w 112"/>
                <a:gd name="T19" fmla="*/ 50 h 126"/>
                <a:gd name="T20" fmla="*/ 103 w 112"/>
                <a:gd name="T21" fmla="*/ 51 h 126"/>
                <a:gd name="T22" fmla="*/ 104 w 112"/>
                <a:gd name="T23" fmla="*/ 77 h 126"/>
                <a:gd name="T24" fmla="*/ 100 w 112"/>
                <a:gd name="T25" fmla="*/ 97 h 126"/>
                <a:gd name="T26" fmla="*/ 57 w 112"/>
                <a:gd name="T27" fmla="*/ 106 h 126"/>
                <a:gd name="T28" fmla="*/ 11 w 112"/>
                <a:gd name="T29" fmla="*/ 93 h 126"/>
                <a:gd name="T30" fmla="*/ 0 w 112"/>
                <a:gd name="T31" fmla="*/ 69 h 126"/>
                <a:gd name="T32" fmla="*/ 2 w 112"/>
                <a:gd name="T33" fmla="*/ 95 h 126"/>
                <a:gd name="T34" fmla="*/ 109 w 112"/>
                <a:gd name="T35" fmla="*/ 104 h 126"/>
                <a:gd name="T36" fmla="*/ 109 w 112"/>
                <a:gd name="T37" fmla="*/ 8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26">
                  <a:moveTo>
                    <a:pt x="109" y="81"/>
                  </a:moveTo>
                  <a:cubicBezTo>
                    <a:pt x="109" y="66"/>
                    <a:pt x="110" y="52"/>
                    <a:pt x="112" y="37"/>
                  </a:cubicBezTo>
                  <a:cubicBezTo>
                    <a:pt x="111" y="38"/>
                    <a:pt x="109" y="38"/>
                    <a:pt x="107" y="39"/>
                  </a:cubicBezTo>
                  <a:cubicBezTo>
                    <a:pt x="92" y="45"/>
                    <a:pt x="55" y="62"/>
                    <a:pt x="55" y="62"/>
                  </a:cubicBezTo>
                  <a:cubicBezTo>
                    <a:pt x="55" y="62"/>
                    <a:pt x="46" y="21"/>
                    <a:pt x="51" y="0"/>
                  </a:cubicBezTo>
                  <a:cubicBezTo>
                    <a:pt x="47" y="4"/>
                    <a:pt x="44" y="10"/>
                    <a:pt x="44" y="18"/>
                  </a:cubicBezTo>
                  <a:cubicBezTo>
                    <a:pt x="42" y="34"/>
                    <a:pt x="46" y="49"/>
                    <a:pt x="45" y="65"/>
                  </a:cubicBezTo>
                  <a:cubicBezTo>
                    <a:pt x="45" y="69"/>
                    <a:pt x="43" y="77"/>
                    <a:pt x="45" y="80"/>
                  </a:cubicBezTo>
                  <a:cubicBezTo>
                    <a:pt x="48" y="84"/>
                    <a:pt x="61" y="71"/>
                    <a:pt x="64" y="69"/>
                  </a:cubicBezTo>
                  <a:cubicBezTo>
                    <a:pt x="75" y="60"/>
                    <a:pt x="87" y="51"/>
                    <a:pt x="102" y="50"/>
                  </a:cubicBezTo>
                  <a:cubicBezTo>
                    <a:pt x="103" y="50"/>
                    <a:pt x="103" y="51"/>
                    <a:pt x="103" y="51"/>
                  </a:cubicBezTo>
                  <a:cubicBezTo>
                    <a:pt x="104" y="60"/>
                    <a:pt x="104" y="68"/>
                    <a:pt x="104" y="77"/>
                  </a:cubicBezTo>
                  <a:cubicBezTo>
                    <a:pt x="104" y="83"/>
                    <a:pt x="104" y="91"/>
                    <a:pt x="100" y="97"/>
                  </a:cubicBezTo>
                  <a:cubicBezTo>
                    <a:pt x="93" y="110"/>
                    <a:pt x="68" y="106"/>
                    <a:pt x="57" y="106"/>
                  </a:cubicBezTo>
                  <a:cubicBezTo>
                    <a:pt x="40" y="105"/>
                    <a:pt x="23" y="108"/>
                    <a:pt x="11" y="93"/>
                  </a:cubicBezTo>
                  <a:cubicBezTo>
                    <a:pt x="6" y="86"/>
                    <a:pt x="3" y="78"/>
                    <a:pt x="0" y="69"/>
                  </a:cubicBezTo>
                  <a:cubicBezTo>
                    <a:pt x="0" y="79"/>
                    <a:pt x="1" y="86"/>
                    <a:pt x="2" y="95"/>
                  </a:cubicBezTo>
                  <a:cubicBezTo>
                    <a:pt x="5" y="118"/>
                    <a:pt x="13" y="126"/>
                    <a:pt x="109" y="104"/>
                  </a:cubicBezTo>
                  <a:cubicBezTo>
                    <a:pt x="109" y="96"/>
                    <a:pt x="109" y="88"/>
                    <a:pt x="109" y="8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00"/>
            <p:cNvSpPr>
              <a:spLocks/>
            </p:cNvSpPr>
            <p:nvPr/>
          </p:nvSpPr>
          <p:spPr bwMode="auto">
            <a:xfrm>
              <a:off x="10015613" y="5818270"/>
              <a:ext cx="365567" cy="149765"/>
            </a:xfrm>
            <a:custGeom>
              <a:avLst/>
              <a:gdLst>
                <a:gd name="T0" fmla="*/ 112 w 131"/>
                <a:gd name="T1" fmla="*/ 2 h 54"/>
                <a:gd name="T2" fmla="*/ 56 w 131"/>
                <a:gd name="T3" fmla="*/ 13 h 54"/>
                <a:gd name="T4" fmla="*/ 76 w 131"/>
                <a:gd name="T5" fmla="*/ 23 h 54"/>
                <a:gd name="T6" fmla="*/ 44 w 131"/>
                <a:gd name="T7" fmla="*/ 32 h 54"/>
                <a:gd name="T8" fmla="*/ 18 w 131"/>
                <a:gd name="T9" fmla="*/ 25 h 54"/>
                <a:gd name="T10" fmla="*/ 1 w 131"/>
                <a:gd name="T11" fmla="*/ 34 h 54"/>
                <a:gd name="T12" fmla="*/ 26 w 131"/>
                <a:gd name="T13" fmla="*/ 47 h 54"/>
                <a:gd name="T14" fmla="*/ 71 w 131"/>
                <a:gd name="T15" fmla="*/ 54 h 54"/>
                <a:gd name="T16" fmla="*/ 131 w 131"/>
                <a:gd name="T17" fmla="*/ 32 h 54"/>
                <a:gd name="T18" fmla="*/ 112 w 131"/>
                <a:gd name="T19"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54">
                  <a:moveTo>
                    <a:pt x="112" y="2"/>
                  </a:moveTo>
                  <a:cubicBezTo>
                    <a:pt x="90" y="13"/>
                    <a:pt x="56" y="0"/>
                    <a:pt x="56" y="13"/>
                  </a:cubicBezTo>
                  <a:cubicBezTo>
                    <a:pt x="56" y="25"/>
                    <a:pt x="76" y="23"/>
                    <a:pt x="76" y="23"/>
                  </a:cubicBezTo>
                  <a:cubicBezTo>
                    <a:pt x="44" y="32"/>
                    <a:pt x="44" y="32"/>
                    <a:pt x="44" y="32"/>
                  </a:cubicBezTo>
                  <a:cubicBezTo>
                    <a:pt x="18" y="25"/>
                    <a:pt x="18" y="25"/>
                    <a:pt x="18" y="25"/>
                  </a:cubicBezTo>
                  <a:cubicBezTo>
                    <a:pt x="18" y="25"/>
                    <a:pt x="0" y="25"/>
                    <a:pt x="1" y="34"/>
                  </a:cubicBezTo>
                  <a:cubicBezTo>
                    <a:pt x="3" y="43"/>
                    <a:pt x="21" y="45"/>
                    <a:pt x="26" y="47"/>
                  </a:cubicBezTo>
                  <a:cubicBezTo>
                    <a:pt x="47" y="54"/>
                    <a:pt x="71" y="54"/>
                    <a:pt x="71" y="54"/>
                  </a:cubicBezTo>
                  <a:cubicBezTo>
                    <a:pt x="131" y="32"/>
                    <a:pt x="131" y="32"/>
                    <a:pt x="131" y="32"/>
                  </a:cubicBezTo>
                  <a:lnTo>
                    <a:pt x="112" y="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01"/>
            <p:cNvSpPr>
              <a:spLocks/>
            </p:cNvSpPr>
            <p:nvPr/>
          </p:nvSpPr>
          <p:spPr bwMode="auto">
            <a:xfrm>
              <a:off x="10177170" y="5854827"/>
              <a:ext cx="204010" cy="113208"/>
            </a:xfrm>
            <a:custGeom>
              <a:avLst/>
              <a:gdLst>
                <a:gd name="T0" fmla="*/ 12 w 73"/>
                <a:gd name="T1" fmla="*/ 41 h 41"/>
                <a:gd name="T2" fmla="*/ 13 w 73"/>
                <a:gd name="T3" fmla="*/ 41 h 41"/>
                <a:gd name="T4" fmla="*/ 73 w 73"/>
                <a:gd name="T5" fmla="*/ 19 h 41"/>
                <a:gd name="T6" fmla="*/ 64 w 73"/>
                <a:gd name="T7" fmla="*/ 0 h 41"/>
                <a:gd name="T8" fmla="*/ 44 w 73"/>
                <a:gd name="T9" fmla="*/ 0 h 41"/>
                <a:gd name="T10" fmla="*/ 40 w 73"/>
                <a:gd name="T11" fmla="*/ 23 h 41"/>
                <a:gd name="T12" fmla="*/ 6 w 73"/>
                <a:gd name="T13" fmla="*/ 38 h 41"/>
                <a:gd name="T14" fmla="*/ 0 w 73"/>
                <a:gd name="T15" fmla="*/ 40 h 41"/>
                <a:gd name="T16" fmla="*/ 12 w 7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1">
                  <a:moveTo>
                    <a:pt x="12" y="41"/>
                  </a:moveTo>
                  <a:cubicBezTo>
                    <a:pt x="12" y="41"/>
                    <a:pt x="13" y="41"/>
                    <a:pt x="13" y="41"/>
                  </a:cubicBezTo>
                  <a:cubicBezTo>
                    <a:pt x="73" y="19"/>
                    <a:pt x="73" y="19"/>
                    <a:pt x="73" y="19"/>
                  </a:cubicBezTo>
                  <a:cubicBezTo>
                    <a:pt x="64" y="0"/>
                    <a:pt x="64" y="0"/>
                    <a:pt x="64" y="0"/>
                  </a:cubicBezTo>
                  <a:cubicBezTo>
                    <a:pt x="59" y="2"/>
                    <a:pt x="52" y="1"/>
                    <a:pt x="44" y="0"/>
                  </a:cubicBezTo>
                  <a:cubicBezTo>
                    <a:pt x="46" y="8"/>
                    <a:pt x="45" y="17"/>
                    <a:pt x="40" y="23"/>
                  </a:cubicBezTo>
                  <a:cubicBezTo>
                    <a:pt x="31" y="33"/>
                    <a:pt x="19" y="35"/>
                    <a:pt x="6" y="38"/>
                  </a:cubicBezTo>
                  <a:cubicBezTo>
                    <a:pt x="5" y="38"/>
                    <a:pt x="1" y="40"/>
                    <a:pt x="0" y="40"/>
                  </a:cubicBezTo>
                  <a:cubicBezTo>
                    <a:pt x="4" y="41"/>
                    <a:pt x="8" y="40"/>
                    <a:pt x="12" y="4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02"/>
            <p:cNvSpPr>
              <a:spLocks/>
            </p:cNvSpPr>
            <p:nvPr/>
          </p:nvSpPr>
          <p:spPr bwMode="auto">
            <a:xfrm>
              <a:off x="10021509" y="5854827"/>
              <a:ext cx="255897" cy="88444"/>
            </a:xfrm>
            <a:custGeom>
              <a:avLst/>
              <a:gdLst>
                <a:gd name="T0" fmla="*/ 1 w 92"/>
                <a:gd name="T1" fmla="*/ 19 h 32"/>
                <a:gd name="T2" fmla="*/ 44 w 92"/>
                <a:gd name="T3" fmla="*/ 29 h 32"/>
                <a:gd name="T4" fmla="*/ 82 w 92"/>
                <a:gd name="T5" fmla="*/ 13 h 32"/>
                <a:gd name="T6" fmla="*/ 73 w 92"/>
                <a:gd name="T7" fmla="*/ 7 h 32"/>
                <a:gd name="T8" fmla="*/ 61 w 92"/>
                <a:gd name="T9" fmla="*/ 4 h 32"/>
                <a:gd name="T10" fmla="*/ 54 w 92"/>
                <a:gd name="T11" fmla="*/ 0 h 32"/>
                <a:gd name="T12" fmla="*/ 74 w 92"/>
                <a:gd name="T13" fmla="*/ 10 h 32"/>
                <a:gd name="T14" fmla="*/ 42 w 92"/>
                <a:gd name="T15" fmla="*/ 19 h 32"/>
                <a:gd name="T16" fmla="*/ 16 w 92"/>
                <a:gd name="T17" fmla="*/ 12 h 32"/>
                <a:gd name="T18" fmla="*/ 0 w 92"/>
                <a:gd name="T19" fmla="*/ 19 h 32"/>
                <a:gd name="T20" fmla="*/ 1 w 92"/>
                <a:gd name="T21"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32">
                  <a:moveTo>
                    <a:pt x="1" y="19"/>
                  </a:moveTo>
                  <a:cubicBezTo>
                    <a:pt x="15" y="20"/>
                    <a:pt x="30" y="32"/>
                    <a:pt x="44" y="29"/>
                  </a:cubicBezTo>
                  <a:cubicBezTo>
                    <a:pt x="57" y="27"/>
                    <a:pt x="71" y="20"/>
                    <a:pt x="82" y="13"/>
                  </a:cubicBezTo>
                  <a:cubicBezTo>
                    <a:pt x="92" y="8"/>
                    <a:pt x="77" y="7"/>
                    <a:pt x="73" y="7"/>
                  </a:cubicBezTo>
                  <a:cubicBezTo>
                    <a:pt x="69" y="6"/>
                    <a:pt x="65" y="6"/>
                    <a:pt x="61" y="4"/>
                  </a:cubicBezTo>
                  <a:cubicBezTo>
                    <a:pt x="58" y="3"/>
                    <a:pt x="56" y="2"/>
                    <a:pt x="54" y="0"/>
                  </a:cubicBezTo>
                  <a:cubicBezTo>
                    <a:pt x="54" y="12"/>
                    <a:pt x="74" y="10"/>
                    <a:pt x="74" y="10"/>
                  </a:cubicBezTo>
                  <a:cubicBezTo>
                    <a:pt x="42" y="19"/>
                    <a:pt x="42" y="19"/>
                    <a:pt x="42" y="19"/>
                  </a:cubicBezTo>
                  <a:cubicBezTo>
                    <a:pt x="16" y="12"/>
                    <a:pt x="16" y="12"/>
                    <a:pt x="16" y="12"/>
                  </a:cubicBezTo>
                  <a:cubicBezTo>
                    <a:pt x="16" y="12"/>
                    <a:pt x="1" y="12"/>
                    <a:pt x="0" y="19"/>
                  </a:cubicBezTo>
                  <a:cubicBezTo>
                    <a:pt x="0" y="19"/>
                    <a:pt x="0" y="19"/>
                    <a:pt x="1" y="1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03"/>
            <p:cNvSpPr>
              <a:spLocks/>
            </p:cNvSpPr>
            <p:nvPr/>
          </p:nvSpPr>
          <p:spPr bwMode="auto">
            <a:xfrm>
              <a:off x="10283302" y="5368976"/>
              <a:ext cx="286558" cy="582549"/>
            </a:xfrm>
            <a:custGeom>
              <a:avLst/>
              <a:gdLst>
                <a:gd name="T0" fmla="*/ 18 w 103"/>
                <a:gd name="T1" fmla="*/ 0 h 209"/>
                <a:gd name="T2" fmla="*/ 81 w 103"/>
                <a:gd name="T3" fmla="*/ 80 h 209"/>
                <a:gd name="T4" fmla="*/ 85 w 103"/>
                <a:gd name="T5" fmla="*/ 196 h 209"/>
                <a:gd name="T6" fmla="*/ 2 w 103"/>
                <a:gd name="T7" fmla="*/ 209 h 209"/>
                <a:gd name="T8" fmla="*/ 2 w 103"/>
                <a:gd name="T9" fmla="*/ 162 h 209"/>
                <a:gd name="T10" fmla="*/ 45 w 103"/>
                <a:gd name="T11" fmla="*/ 154 h 209"/>
                <a:gd name="T12" fmla="*/ 33 w 103"/>
                <a:gd name="T13" fmla="*/ 51 h 209"/>
                <a:gd name="T14" fmla="*/ 18 w 103"/>
                <a:gd name="T15" fmla="*/ 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209">
                  <a:moveTo>
                    <a:pt x="18" y="0"/>
                  </a:moveTo>
                  <a:cubicBezTo>
                    <a:pt x="18" y="0"/>
                    <a:pt x="70" y="1"/>
                    <a:pt x="81" y="80"/>
                  </a:cubicBezTo>
                  <a:cubicBezTo>
                    <a:pt x="88" y="138"/>
                    <a:pt x="103" y="183"/>
                    <a:pt x="85" y="196"/>
                  </a:cubicBezTo>
                  <a:cubicBezTo>
                    <a:pt x="66" y="209"/>
                    <a:pt x="2" y="209"/>
                    <a:pt x="2" y="209"/>
                  </a:cubicBezTo>
                  <a:cubicBezTo>
                    <a:pt x="2" y="162"/>
                    <a:pt x="2" y="162"/>
                    <a:pt x="2" y="162"/>
                  </a:cubicBezTo>
                  <a:cubicBezTo>
                    <a:pt x="45" y="154"/>
                    <a:pt x="45" y="154"/>
                    <a:pt x="45" y="154"/>
                  </a:cubicBezTo>
                  <a:cubicBezTo>
                    <a:pt x="33" y="51"/>
                    <a:pt x="33" y="51"/>
                    <a:pt x="33" y="51"/>
                  </a:cubicBezTo>
                  <a:cubicBezTo>
                    <a:pt x="33" y="51"/>
                    <a:pt x="0" y="28"/>
                    <a:pt x="18"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04"/>
            <p:cNvSpPr>
              <a:spLocks/>
            </p:cNvSpPr>
            <p:nvPr/>
          </p:nvSpPr>
          <p:spPr bwMode="auto">
            <a:xfrm>
              <a:off x="10302170" y="5597751"/>
              <a:ext cx="245284" cy="353775"/>
            </a:xfrm>
            <a:custGeom>
              <a:avLst/>
              <a:gdLst>
                <a:gd name="T0" fmla="*/ 86 w 88"/>
                <a:gd name="T1" fmla="*/ 77 h 127"/>
                <a:gd name="T2" fmla="*/ 66 w 88"/>
                <a:gd name="T3" fmla="*/ 107 h 127"/>
                <a:gd name="T4" fmla="*/ 29 w 88"/>
                <a:gd name="T5" fmla="*/ 118 h 127"/>
                <a:gd name="T6" fmla="*/ 8 w 88"/>
                <a:gd name="T7" fmla="*/ 113 h 127"/>
                <a:gd name="T8" fmla="*/ 7 w 88"/>
                <a:gd name="T9" fmla="*/ 96 h 127"/>
                <a:gd name="T10" fmla="*/ 8 w 88"/>
                <a:gd name="T11" fmla="*/ 84 h 127"/>
                <a:gd name="T12" fmla="*/ 38 w 88"/>
                <a:gd name="T13" fmla="*/ 77 h 127"/>
                <a:gd name="T14" fmla="*/ 48 w 88"/>
                <a:gd name="T15" fmla="*/ 78 h 127"/>
                <a:gd name="T16" fmla="*/ 48 w 88"/>
                <a:gd name="T17" fmla="*/ 68 h 127"/>
                <a:gd name="T18" fmla="*/ 42 w 88"/>
                <a:gd name="T19" fmla="*/ 39 h 127"/>
                <a:gd name="T20" fmla="*/ 30 w 88"/>
                <a:gd name="T21" fmla="*/ 0 h 127"/>
                <a:gd name="T22" fmla="*/ 38 w 88"/>
                <a:gd name="T23" fmla="*/ 72 h 127"/>
                <a:gd name="T24" fmla="*/ 3 w 88"/>
                <a:gd name="T25" fmla="*/ 78 h 127"/>
                <a:gd name="T26" fmla="*/ 2 w 88"/>
                <a:gd name="T27" fmla="*/ 107 h 127"/>
                <a:gd name="T28" fmla="*/ 7 w 88"/>
                <a:gd name="T29" fmla="*/ 127 h 127"/>
                <a:gd name="T30" fmla="*/ 78 w 88"/>
                <a:gd name="T31" fmla="*/ 114 h 127"/>
                <a:gd name="T32" fmla="*/ 86 w 88"/>
                <a:gd name="T33" fmla="*/ 7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27">
                  <a:moveTo>
                    <a:pt x="86" y="77"/>
                  </a:moveTo>
                  <a:cubicBezTo>
                    <a:pt x="82" y="89"/>
                    <a:pt x="77" y="101"/>
                    <a:pt x="66" y="107"/>
                  </a:cubicBezTo>
                  <a:cubicBezTo>
                    <a:pt x="55" y="114"/>
                    <a:pt x="42" y="117"/>
                    <a:pt x="29" y="118"/>
                  </a:cubicBezTo>
                  <a:cubicBezTo>
                    <a:pt x="23" y="119"/>
                    <a:pt x="10" y="122"/>
                    <a:pt x="8" y="113"/>
                  </a:cubicBezTo>
                  <a:cubicBezTo>
                    <a:pt x="7" y="107"/>
                    <a:pt x="7" y="101"/>
                    <a:pt x="7" y="96"/>
                  </a:cubicBezTo>
                  <a:cubicBezTo>
                    <a:pt x="7" y="92"/>
                    <a:pt x="6" y="87"/>
                    <a:pt x="8" y="84"/>
                  </a:cubicBezTo>
                  <a:cubicBezTo>
                    <a:pt x="12" y="75"/>
                    <a:pt x="30" y="76"/>
                    <a:pt x="38" y="77"/>
                  </a:cubicBezTo>
                  <a:cubicBezTo>
                    <a:pt x="41" y="77"/>
                    <a:pt x="45" y="78"/>
                    <a:pt x="48" y="78"/>
                  </a:cubicBezTo>
                  <a:cubicBezTo>
                    <a:pt x="54" y="78"/>
                    <a:pt x="49" y="71"/>
                    <a:pt x="48" y="68"/>
                  </a:cubicBezTo>
                  <a:cubicBezTo>
                    <a:pt x="46" y="59"/>
                    <a:pt x="45" y="49"/>
                    <a:pt x="42" y="39"/>
                  </a:cubicBezTo>
                  <a:cubicBezTo>
                    <a:pt x="39" y="26"/>
                    <a:pt x="35" y="13"/>
                    <a:pt x="30" y="0"/>
                  </a:cubicBezTo>
                  <a:cubicBezTo>
                    <a:pt x="38" y="72"/>
                    <a:pt x="38" y="72"/>
                    <a:pt x="38" y="72"/>
                  </a:cubicBezTo>
                  <a:cubicBezTo>
                    <a:pt x="3" y="78"/>
                    <a:pt x="3" y="78"/>
                    <a:pt x="3" y="78"/>
                  </a:cubicBezTo>
                  <a:cubicBezTo>
                    <a:pt x="2" y="88"/>
                    <a:pt x="0" y="97"/>
                    <a:pt x="2" y="107"/>
                  </a:cubicBezTo>
                  <a:cubicBezTo>
                    <a:pt x="3" y="114"/>
                    <a:pt x="5" y="120"/>
                    <a:pt x="7" y="127"/>
                  </a:cubicBezTo>
                  <a:cubicBezTo>
                    <a:pt x="26" y="126"/>
                    <a:pt x="64" y="124"/>
                    <a:pt x="78" y="114"/>
                  </a:cubicBezTo>
                  <a:cubicBezTo>
                    <a:pt x="86" y="108"/>
                    <a:pt x="88" y="95"/>
                    <a:pt x="86" y="7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5"/>
            <p:cNvSpPr>
              <a:spLocks/>
            </p:cNvSpPr>
            <p:nvPr/>
          </p:nvSpPr>
          <p:spPr bwMode="auto">
            <a:xfrm>
              <a:off x="10971984" y="4440907"/>
              <a:ext cx="159199" cy="139151"/>
            </a:xfrm>
            <a:custGeom>
              <a:avLst/>
              <a:gdLst>
                <a:gd name="T0" fmla="*/ 0 w 135"/>
                <a:gd name="T1" fmla="*/ 118 h 118"/>
                <a:gd name="T2" fmla="*/ 104 w 135"/>
                <a:gd name="T3" fmla="*/ 0 h 118"/>
                <a:gd name="T4" fmla="*/ 135 w 135"/>
                <a:gd name="T5" fmla="*/ 35 h 118"/>
                <a:gd name="T6" fmla="*/ 0 w 135"/>
                <a:gd name="T7" fmla="*/ 118 h 118"/>
              </a:gdLst>
              <a:ahLst/>
              <a:cxnLst>
                <a:cxn ang="0">
                  <a:pos x="T0" y="T1"/>
                </a:cxn>
                <a:cxn ang="0">
                  <a:pos x="T2" y="T3"/>
                </a:cxn>
                <a:cxn ang="0">
                  <a:pos x="T4" y="T5"/>
                </a:cxn>
                <a:cxn ang="0">
                  <a:pos x="T6" y="T7"/>
                </a:cxn>
              </a:cxnLst>
              <a:rect l="0" t="0" r="r" b="b"/>
              <a:pathLst>
                <a:path w="135" h="118">
                  <a:moveTo>
                    <a:pt x="0" y="118"/>
                  </a:moveTo>
                  <a:lnTo>
                    <a:pt x="104" y="0"/>
                  </a:lnTo>
                  <a:lnTo>
                    <a:pt x="135" y="35"/>
                  </a:lnTo>
                  <a:lnTo>
                    <a:pt x="0" y="11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06"/>
            <p:cNvSpPr>
              <a:spLocks/>
            </p:cNvSpPr>
            <p:nvPr/>
          </p:nvSpPr>
          <p:spPr bwMode="auto">
            <a:xfrm>
              <a:off x="10980239" y="4613077"/>
              <a:ext cx="186321" cy="56604"/>
            </a:xfrm>
            <a:custGeom>
              <a:avLst/>
              <a:gdLst>
                <a:gd name="T0" fmla="*/ 0 w 158"/>
                <a:gd name="T1" fmla="*/ 48 h 48"/>
                <a:gd name="T2" fmla="*/ 151 w 158"/>
                <a:gd name="T3" fmla="*/ 0 h 48"/>
                <a:gd name="T4" fmla="*/ 158 w 158"/>
                <a:gd name="T5" fmla="*/ 48 h 48"/>
                <a:gd name="T6" fmla="*/ 0 w 158"/>
                <a:gd name="T7" fmla="*/ 48 h 48"/>
              </a:gdLst>
              <a:ahLst/>
              <a:cxnLst>
                <a:cxn ang="0">
                  <a:pos x="T0" y="T1"/>
                </a:cxn>
                <a:cxn ang="0">
                  <a:pos x="T2" y="T3"/>
                </a:cxn>
                <a:cxn ang="0">
                  <a:pos x="T4" y="T5"/>
                </a:cxn>
                <a:cxn ang="0">
                  <a:pos x="T6" y="T7"/>
                </a:cxn>
              </a:cxnLst>
              <a:rect l="0" t="0" r="r" b="b"/>
              <a:pathLst>
                <a:path w="158" h="48">
                  <a:moveTo>
                    <a:pt x="0" y="48"/>
                  </a:moveTo>
                  <a:lnTo>
                    <a:pt x="151" y="0"/>
                  </a:lnTo>
                  <a:lnTo>
                    <a:pt x="158" y="48"/>
                  </a:lnTo>
                  <a:lnTo>
                    <a:pt x="0" y="48"/>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07"/>
            <p:cNvSpPr>
              <a:spLocks/>
            </p:cNvSpPr>
            <p:nvPr/>
          </p:nvSpPr>
          <p:spPr bwMode="auto">
            <a:xfrm>
              <a:off x="11008541" y="4725106"/>
              <a:ext cx="180425" cy="94340"/>
            </a:xfrm>
            <a:custGeom>
              <a:avLst/>
              <a:gdLst>
                <a:gd name="T0" fmla="*/ 0 w 153"/>
                <a:gd name="T1" fmla="*/ 0 h 80"/>
                <a:gd name="T2" fmla="*/ 153 w 153"/>
                <a:gd name="T3" fmla="*/ 38 h 80"/>
                <a:gd name="T4" fmla="*/ 137 w 153"/>
                <a:gd name="T5" fmla="*/ 80 h 80"/>
                <a:gd name="T6" fmla="*/ 0 w 153"/>
                <a:gd name="T7" fmla="*/ 0 h 80"/>
              </a:gdLst>
              <a:ahLst/>
              <a:cxnLst>
                <a:cxn ang="0">
                  <a:pos x="T0" y="T1"/>
                </a:cxn>
                <a:cxn ang="0">
                  <a:pos x="T2" y="T3"/>
                </a:cxn>
                <a:cxn ang="0">
                  <a:pos x="T4" y="T5"/>
                </a:cxn>
                <a:cxn ang="0">
                  <a:pos x="T6" y="T7"/>
                </a:cxn>
              </a:cxnLst>
              <a:rect l="0" t="0" r="r" b="b"/>
              <a:pathLst>
                <a:path w="153" h="80">
                  <a:moveTo>
                    <a:pt x="0" y="0"/>
                  </a:moveTo>
                  <a:lnTo>
                    <a:pt x="153" y="38"/>
                  </a:lnTo>
                  <a:lnTo>
                    <a:pt x="137" y="80"/>
                  </a:lnTo>
                  <a:lnTo>
                    <a:pt x="0" y="0"/>
                  </a:lnTo>
                  <a:close/>
                </a:path>
              </a:pathLst>
            </a:custGeom>
            <a:solidFill>
              <a:srgbClr val="FFC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7" name="橢圓形圖說文字 186"/>
          <p:cNvSpPr/>
          <p:nvPr/>
        </p:nvSpPr>
        <p:spPr>
          <a:xfrm>
            <a:off x="6415347" y="936965"/>
            <a:ext cx="1497713" cy="71625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原來這樣就可以解決了</a:t>
            </a:r>
            <a:r>
              <a:rPr lang="en-US" altLang="zh-TW" sz="1200" dirty="0">
                <a:latin typeface="微軟正黑體" panose="020B0604030504040204" pitchFamily="34" charset="-120"/>
                <a:ea typeface="微軟正黑體" panose="020B0604030504040204" pitchFamily="34" charset="-120"/>
              </a:rPr>
              <a:t>!</a:t>
            </a:r>
          </a:p>
        </p:txBody>
      </p:sp>
      <p:sp>
        <p:nvSpPr>
          <p:cNvPr id="10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61</a:t>
            </a:r>
            <a:endParaRPr lang="zh-TW" altLang="en-US" b="1" dirty="0">
              <a:solidFill>
                <a:schemeClr val="tx1"/>
              </a:solidFill>
            </a:endParaRPr>
          </a:p>
        </p:txBody>
      </p:sp>
    </p:spTree>
    <p:extLst>
      <p:ext uri="{BB962C8B-B14F-4D97-AF65-F5344CB8AC3E}">
        <p14:creationId xmlns:p14="http://schemas.microsoft.com/office/powerpoint/2010/main" val="19515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資料蒐集問題－動態網頁爬蟲</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8" name="TextShape 1">
            <a:extLst>
              <a:ext uri="{FF2B5EF4-FFF2-40B4-BE49-F238E27FC236}">
                <a16:creationId xmlns:a16="http://schemas.microsoft.com/office/drawing/2014/main" id="{EF37D927-8BE6-4ABD-90E6-5E1EB996CA56}"/>
              </a:ext>
            </a:extLst>
          </p:cNvPr>
          <p:cNvSpPr txBox="1"/>
          <p:nvPr/>
        </p:nvSpPr>
        <p:spPr>
          <a:xfrm>
            <a:off x="1171787" y="1001459"/>
            <a:ext cx="6534000" cy="614290"/>
          </a:xfrm>
          <a:prstGeom prst="rect">
            <a:avLst/>
          </a:prstGeom>
          <a:noFill/>
          <a:ln>
            <a:noFill/>
          </a:ln>
        </p:spPr>
        <p:txBody>
          <a:bodyPr tIns="91440" bIns="91440" anchor="b">
            <a:noAutofit/>
          </a:bodyPr>
          <a:lstStyle/>
          <a:p>
            <a:endParaRPr lang="zh-TW" altLang="en-US" sz="1400" spc="-1" dirty="0">
              <a:solidFill>
                <a:srgbClr val="000000"/>
              </a:solidFill>
            </a:endParaRPr>
          </a:p>
        </p:txBody>
      </p:sp>
      <p:sp>
        <p:nvSpPr>
          <p:cNvPr id="15" name="文字方塊 14"/>
          <p:cNvSpPr txBox="1"/>
          <p:nvPr/>
        </p:nvSpPr>
        <p:spPr>
          <a:xfrm>
            <a:off x="1284588" y="1365136"/>
            <a:ext cx="2605650" cy="307777"/>
          </a:xfrm>
          <a:prstGeom prst="rect">
            <a:avLst/>
          </a:prstGeom>
          <a:noFill/>
        </p:spPr>
        <p:txBody>
          <a:bodyPr wrap="square" rtlCol="0">
            <a:spAutoFit/>
          </a:bodyPr>
          <a:lstStyle/>
          <a:p>
            <a:r>
              <a:rPr lang="zh-TW" altLang="en-US" sz="1400" b="1" dirty="0">
                <a:solidFill>
                  <a:srgbClr val="7030A0"/>
                </a:solidFill>
              </a:rPr>
              <a:t>文章標籤不同，難以定位</a:t>
            </a:r>
          </a:p>
        </p:txBody>
      </p:sp>
      <p:grpSp>
        <p:nvGrpSpPr>
          <p:cNvPr id="16" name="群組 15"/>
          <p:cNvGrpSpPr/>
          <p:nvPr/>
        </p:nvGrpSpPr>
        <p:grpSpPr>
          <a:xfrm>
            <a:off x="1284588" y="1689692"/>
            <a:ext cx="5280935" cy="2512179"/>
            <a:chOff x="2551565" y="1385553"/>
            <a:chExt cx="5131375" cy="2220895"/>
          </a:xfrm>
        </p:grpSpPr>
        <p:pic>
          <p:nvPicPr>
            <p:cNvPr id="17" name="圖片 16"/>
            <p:cNvPicPr>
              <a:picLocks noChangeAspect="1"/>
            </p:cNvPicPr>
            <p:nvPr/>
          </p:nvPicPr>
          <p:blipFill rotWithShape="1">
            <a:blip r:embed="rId3">
              <a:extLst>
                <a:ext uri="{28A0092B-C50C-407E-A947-70E740481C1C}">
                  <a14:useLocalDpi xmlns:a14="http://schemas.microsoft.com/office/drawing/2010/main" val="0"/>
                </a:ext>
              </a:extLst>
            </a:blip>
            <a:srcRect l="-1" t="7734" r="-586"/>
            <a:stretch/>
          </p:blipFill>
          <p:spPr>
            <a:xfrm>
              <a:off x="2663273" y="1682550"/>
              <a:ext cx="5019667" cy="1923898"/>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19" name="Rectangle 1"/>
            <p:cNvSpPr>
              <a:spLocks noChangeArrowheads="1"/>
            </p:cNvSpPr>
            <p:nvPr/>
          </p:nvSpPr>
          <p:spPr bwMode="auto">
            <a:xfrm>
              <a:off x="2551565" y="1385553"/>
              <a:ext cx="3643689" cy="2720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1"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針對不同的部落客用的不同標籤來分抓取方式</a:t>
              </a:r>
              <a:endParaRPr kumimoji="0" lang="zh-TW" altLang="zh-TW" sz="1400" b="1" u="none" strike="noStrike" cap="none" normalizeH="0" baseline="0" dirty="0">
                <a:ln>
                  <a:noFill/>
                </a:ln>
                <a:solidFill>
                  <a:srgbClr val="FF0000"/>
                </a:solidFill>
                <a:effectLst/>
                <a:latin typeface="Arial" panose="020B0604020202020204" pitchFamily="34" charset="0"/>
              </a:endParaRPr>
            </a:p>
          </p:txBody>
        </p:sp>
      </p:grpSp>
      <p:sp>
        <p:nvSpPr>
          <p:cNvPr id="2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62</a:t>
            </a:r>
            <a:endParaRPr lang="zh-TW" altLang="en-US" b="1" dirty="0">
              <a:solidFill>
                <a:schemeClr val="tx1"/>
              </a:solidFill>
            </a:endParaRPr>
          </a:p>
        </p:txBody>
      </p:sp>
    </p:spTree>
    <p:extLst>
      <p:ext uri="{BB962C8B-B14F-4D97-AF65-F5344CB8AC3E}">
        <p14:creationId xmlns:p14="http://schemas.microsoft.com/office/powerpoint/2010/main" val="9573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5000" y="1117908"/>
            <a:ext cx="2721255" cy="307777"/>
          </a:xfrm>
          <a:prstGeom prst="rect">
            <a:avLst/>
          </a:prstGeom>
          <a:noFill/>
        </p:spPr>
        <p:txBody>
          <a:bodyPr wrap="square" rtlCol="0">
            <a:spAutoFit/>
          </a:bodyPr>
          <a:lstStyle/>
          <a:p>
            <a:r>
              <a:rPr lang="zh-TW" altLang="en-US" sz="1400" b="1" dirty="0">
                <a:solidFill>
                  <a:schemeClr val="accent1">
                    <a:lumMod val="75000"/>
                  </a:schemeClr>
                </a:solidFill>
              </a:rPr>
              <a:t>一般流程</a:t>
            </a:r>
            <a:r>
              <a:rPr lang="en-US" altLang="zh-TW" sz="1400" b="1" dirty="0">
                <a:solidFill>
                  <a:schemeClr val="accent1">
                    <a:lumMod val="75000"/>
                  </a:schemeClr>
                </a:solidFill>
              </a:rPr>
              <a:t>:</a:t>
            </a:r>
            <a:endParaRPr lang="zh-TW" altLang="en-US" sz="1400" b="1" dirty="0">
              <a:solidFill>
                <a:schemeClr val="accent1">
                  <a:lumMod val="75000"/>
                </a:schemeClr>
              </a:solidFill>
            </a:endParaRPr>
          </a:p>
        </p:txBody>
      </p:sp>
      <p:grpSp>
        <p:nvGrpSpPr>
          <p:cNvPr id="19" name="群組 18"/>
          <p:cNvGrpSpPr/>
          <p:nvPr/>
        </p:nvGrpSpPr>
        <p:grpSpPr>
          <a:xfrm>
            <a:off x="1867340" y="1635375"/>
            <a:ext cx="2961518" cy="2422948"/>
            <a:chOff x="3489350" y="1198079"/>
            <a:chExt cx="2961518" cy="2422948"/>
          </a:xfrm>
        </p:grpSpPr>
        <p:sp>
          <p:nvSpPr>
            <p:cNvPr id="3" name="向下箭號圖說文字 2"/>
            <p:cNvSpPr/>
            <p:nvPr/>
          </p:nvSpPr>
          <p:spPr>
            <a:xfrm>
              <a:off x="3510158" y="1198079"/>
              <a:ext cx="2940710" cy="650513"/>
            </a:xfrm>
            <a:prstGeom prst="downArrowCallout">
              <a:avLst/>
            </a:prstGeom>
            <a:solidFill>
              <a:schemeClr val="accent4">
                <a:lumMod val="60000"/>
                <a:lumOff val="40000"/>
              </a:schemeClr>
            </a:solidFill>
            <a:ln w="12700">
              <a:noFill/>
            </a:ln>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err="1">
                  <a:solidFill>
                    <a:schemeClr val="accent1">
                      <a:lumMod val="75000"/>
                    </a:schemeClr>
                  </a:solidFill>
                </a:rPr>
                <a:t>Selenium+JavaScript</a:t>
              </a:r>
              <a:endParaRPr lang="zh-TW" altLang="en-US" b="1" dirty="0">
                <a:solidFill>
                  <a:schemeClr val="accent1">
                    <a:lumMod val="75000"/>
                  </a:schemeClr>
                </a:solidFill>
              </a:endParaRPr>
            </a:p>
          </p:txBody>
        </p:sp>
        <p:sp>
          <p:nvSpPr>
            <p:cNvPr id="16" name="向下箭號圖說文字 15"/>
            <p:cNvSpPr/>
            <p:nvPr/>
          </p:nvSpPr>
          <p:spPr>
            <a:xfrm>
              <a:off x="3489350" y="1843430"/>
              <a:ext cx="2940710" cy="650513"/>
            </a:xfrm>
            <a:prstGeom prst="downArrowCallout">
              <a:avLst/>
            </a:prstGeom>
            <a:solidFill>
              <a:schemeClr val="accent3">
                <a:lumMod val="60000"/>
                <a:lumOff val="40000"/>
              </a:schemeClr>
            </a:solidFill>
            <a:ln w="12700">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擷取網頁內容</a:t>
              </a:r>
            </a:p>
          </p:txBody>
        </p:sp>
        <p:sp>
          <p:nvSpPr>
            <p:cNvPr id="17" name="向下箭號圖說文字 16"/>
            <p:cNvSpPr/>
            <p:nvPr/>
          </p:nvSpPr>
          <p:spPr>
            <a:xfrm>
              <a:off x="3489350" y="2523203"/>
              <a:ext cx="2940710" cy="650513"/>
            </a:xfrm>
            <a:prstGeom prst="downArrowCallout">
              <a:avLst/>
            </a:prstGeom>
            <a:solidFill>
              <a:schemeClr val="accent2">
                <a:lumMod val="60000"/>
                <a:lumOff val="40000"/>
              </a:schemeClr>
            </a:solidFill>
            <a:ln w="12700">
              <a:noFill/>
            </a:ln>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抓取圖片標籤</a:t>
              </a:r>
            </a:p>
          </p:txBody>
        </p:sp>
        <p:sp>
          <p:nvSpPr>
            <p:cNvPr id="4" name="流程圖: 程序 3"/>
            <p:cNvSpPr/>
            <p:nvPr/>
          </p:nvSpPr>
          <p:spPr>
            <a:xfrm>
              <a:off x="3489350" y="3204061"/>
              <a:ext cx="2940710" cy="416966"/>
            </a:xfrm>
            <a:prstGeom prst="flowChartProcess">
              <a:avLst/>
            </a:prstGeom>
            <a:solidFill>
              <a:srgbClr val="FDA523"/>
            </a:solidFill>
            <a:ln w="12700">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儲存照片</a:t>
              </a:r>
            </a:p>
          </p:txBody>
        </p:sp>
      </p:grpSp>
      <p:sp>
        <p:nvSpPr>
          <p:cNvPr id="21" name="文字方塊 20"/>
          <p:cNvSpPr txBox="1"/>
          <p:nvPr/>
        </p:nvSpPr>
        <p:spPr>
          <a:xfrm>
            <a:off x="5879107" y="1253623"/>
            <a:ext cx="2150658" cy="523220"/>
          </a:xfrm>
          <a:prstGeom prst="rect">
            <a:avLst/>
          </a:prstGeom>
          <a:noFill/>
        </p:spPr>
        <p:txBody>
          <a:bodyPr wrap="square" rtlCol="0">
            <a:spAutoFit/>
          </a:bodyPr>
          <a:lstStyle/>
          <a:p>
            <a:r>
              <a:rPr lang="zh-TW" altLang="en-US" sz="1400" b="1" dirty="0">
                <a:solidFill>
                  <a:srgbClr val="EF6222"/>
                </a:solidFill>
              </a:rPr>
              <a:t>速度太慢，一個小時只能抓到</a:t>
            </a:r>
            <a:r>
              <a:rPr lang="en-US" altLang="zh-TW" sz="1400" b="1" dirty="0">
                <a:solidFill>
                  <a:srgbClr val="EF6222"/>
                </a:solidFill>
              </a:rPr>
              <a:t>2</a:t>
            </a:r>
            <a:r>
              <a:rPr lang="zh-TW" altLang="en-US" sz="1400" b="1" dirty="0">
                <a:solidFill>
                  <a:srgbClr val="EF6222"/>
                </a:solidFill>
              </a:rPr>
              <a:t>、</a:t>
            </a:r>
            <a:r>
              <a:rPr lang="en-US" altLang="zh-TW" sz="1400" b="1" dirty="0">
                <a:solidFill>
                  <a:srgbClr val="EF6222"/>
                </a:solidFill>
              </a:rPr>
              <a:t>300</a:t>
            </a:r>
            <a:r>
              <a:rPr lang="zh-TW" altLang="en-US" sz="1400" b="1" dirty="0">
                <a:solidFill>
                  <a:srgbClr val="EF6222"/>
                </a:solidFill>
              </a:rPr>
              <a:t>張圖</a:t>
            </a:r>
          </a:p>
        </p:txBody>
      </p:sp>
      <p:grpSp>
        <p:nvGrpSpPr>
          <p:cNvPr id="28" name="群組 27"/>
          <p:cNvGrpSpPr/>
          <p:nvPr/>
        </p:nvGrpSpPr>
        <p:grpSpPr>
          <a:xfrm>
            <a:off x="6334594" y="2091471"/>
            <a:ext cx="1549939" cy="2385382"/>
            <a:chOff x="11660666" y="7596579"/>
            <a:chExt cx="1976422" cy="3126190"/>
          </a:xfrm>
        </p:grpSpPr>
        <p:sp>
          <p:nvSpPr>
            <p:cNvPr id="30" name="Freeform 563"/>
            <p:cNvSpPr>
              <a:spLocks/>
            </p:cNvSpPr>
            <p:nvPr/>
          </p:nvSpPr>
          <p:spPr bwMode="auto">
            <a:xfrm>
              <a:off x="12271517" y="9617812"/>
              <a:ext cx="507077" cy="1068400"/>
            </a:xfrm>
            <a:custGeom>
              <a:avLst/>
              <a:gdLst>
                <a:gd name="T0" fmla="*/ 9 w 182"/>
                <a:gd name="T1" fmla="*/ 0 h 383"/>
                <a:gd name="T2" fmla="*/ 17 w 182"/>
                <a:gd name="T3" fmla="*/ 80 h 383"/>
                <a:gd name="T4" fmla="*/ 51 w 182"/>
                <a:gd name="T5" fmla="*/ 105 h 383"/>
                <a:gd name="T6" fmla="*/ 38 w 182"/>
                <a:gd name="T7" fmla="*/ 367 h 383"/>
                <a:gd name="T8" fmla="*/ 77 w 182"/>
                <a:gd name="T9" fmla="*/ 383 h 383"/>
                <a:gd name="T10" fmla="*/ 83 w 182"/>
                <a:gd name="T11" fmla="*/ 108 h 383"/>
                <a:gd name="T12" fmla="*/ 108 w 182"/>
                <a:gd name="T13" fmla="*/ 108 h 383"/>
                <a:gd name="T14" fmla="*/ 118 w 182"/>
                <a:gd name="T15" fmla="*/ 377 h 383"/>
                <a:gd name="T16" fmla="*/ 147 w 182"/>
                <a:gd name="T17" fmla="*/ 357 h 383"/>
                <a:gd name="T18" fmla="*/ 159 w 182"/>
                <a:gd name="T19" fmla="*/ 346 h 383"/>
                <a:gd name="T20" fmla="*/ 137 w 182"/>
                <a:gd name="T21" fmla="*/ 103 h 383"/>
                <a:gd name="T22" fmla="*/ 169 w 182"/>
                <a:gd name="T23" fmla="*/ 82 h 383"/>
                <a:gd name="T24" fmla="*/ 176 w 182"/>
                <a:gd name="T25" fmla="*/ 5 h 383"/>
                <a:gd name="T26" fmla="*/ 9 w 182"/>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383">
                  <a:moveTo>
                    <a:pt x="9" y="0"/>
                  </a:moveTo>
                  <a:cubicBezTo>
                    <a:pt x="9" y="0"/>
                    <a:pt x="0" y="49"/>
                    <a:pt x="17" y="80"/>
                  </a:cubicBezTo>
                  <a:cubicBezTo>
                    <a:pt x="24" y="92"/>
                    <a:pt x="37" y="102"/>
                    <a:pt x="51" y="105"/>
                  </a:cubicBezTo>
                  <a:cubicBezTo>
                    <a:pt x="38" y="367"/>
                    <a:pt x="38" y="367"/>
                    <a:pt x="38" y="367"/>
                  </a:cubicBezTo>
                  <a:cubicBezTo>
                    <a:pt x="77" y="383"/>
                    <a:pt x="77" y="383"/>
                    <a:pt x="77" y="383"/>
                  </a:cubicBezTo>
                  <a:cubicBezTo>
                    <a:pt x="83" y="108"/>
                    <a:pt x="83" y="108"/>
                    <a:pt x="83" y="108"/>
                  </a:cubicBezTo>
                  <a:cubicBezTo>
                    <a:pt x="83" y="108"/>
                    <a:pt x="97" y="110"/>
                    <a:pt x="108" y="108"/>
                  </a:cubicBezTo>
                  <a:cubicBezTo>
                    <a:pt x="118" y="377"/>
                    <a:pt x="118" y="377"/>
                    <a:pt x="118" y="377"/>
                  </a:cubicBezTo>
                  <a:cubicBezTo>
                    <a:pt x="147" y="357"/>
                    <a:pt x="147" y="357"/>
                    <a:pt x="147" y="357"/>
                  </a:cubicBezTo>
                  <a:cubicBezTo>
                    <a:pt x="159" y="346"/>
                    <a:pt x="159" y="346"/>
                    <a:pt x="159" y="346"/>
                  </a:cubicBezTo>
                  <a:cubicBezTo>
                    <a:pt x="137" y="103"/>
                    <a:pt x="137" y="103"/>
                    <a:pt x="137" y="103"/>
                  </a:cubicBezTo>
                  <a:cubicBezTo>
                    <a:pt x="137" y="103"/>
                    <a:pt x="158" y="101"/>
                    <a:pt x="169" y="82"/>
                  </a:cubicBezTo>
                  <a:cubicBezTo>
                    <a:pt x="179" y="66"/>
                    <a:pt x="182" y="40"/>
                    <a:pt x="176"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64"/>
            <p:cNvSpPr>
              <a:spLocks/>
            </p:cNvSpPr>
            <p:nvPr/>
          </p:nvSpPr>
          <p:spPr bwMode="auto">
            <a:xfrm>
              <a:off x="12290385" y="9729841"/>
              <a:ext cx="479954" cy="956371"/>
            </a:xfrm>
            <a:custGeom>
              <a:avLst/>
              <a:gdLst>
                <a:gd name="T0" fmla="*/ 149 w 172"/>
                <a:gd name="T1" fmla="*/ 35 h 343"/>
                <a:gd name="T2" fmla="*/ 88 w 172"/>
                <a:gd name="T3" fmla="*/ 53 h 343"/>
                <a:gd name="T4" fmla="*/ 28 w 172"/>
                <a:gd name="T5" fmla="*/ 32 h 343"/>
                <a:gd name="T6" fmla="*/ 6 w 172"/>
                <a:gd name="T7" fmla="*/ 6 h 343"/>
                <a:gd name="T8" fmla="*/ 0 w 172"/>
                <a:gd name="T9" fmla="*/ 0 h 343"/>
                <a:gd name="T10" fmla="*/ 10 w 172"/>
                <a:gd name="T11" fmla="*/ 40 h 343"/>
                <a:gd name="T12" fmla="*/ 44 w 172"/>
                <a:gd name="T13" fmla="*/ 65 h 343"/>
                <a:gd name="T14" fmla="*/ 44 w 172"/>
                <a:gd name="T15" fmla="*/ 72 h 343"/>
                <a:gd name="T16" fmla="*/ 58 w 172"/>
                <a:gd name="T17" fmla="*/ 73 h 343"/>
                <a:gd name="T18" fmla="*/ 59 w 172"/>
                <a:gd name="T19" fmla="*/ 75 h 343"/>
                <a:gd name="T20" fmla="*/ 53 w 172"/>
                <a:gd name="T21" fmla="*/ 230 h 343"/>
                <a:gd name="T22" fmla="*/ 51 w 172"/>
                <a:gd name="T23" fmla="*/ 309 h 343"/>
                <a:gd name="T24" fmla="*/ 49 w 172"/>
                <a:gd name="T25" fmla="*/ 335 h 343"/>
                <a:gd name="T26" fmla="*/ 70 w 172"/>
                <a:gd name="T27" fmla="*/ 343 h 343"/>
                <a:gd name="T28" fmla="*/ 76 w 172"/>
                <a:gd name="T29" fmla="*/ 68 h 343"/>
                <a:gd name="T30" fmla="*/ 101 w 172"/>
                <a:gd name="T31" fmla="*/ 68 h 343"/>
                <a:gd name="T32" fmla="*/ 111 w 172"/>
                <a:gd name="T33" fmla="*/ 337 h 343"/>
                <a:gd name="T34" fmla="*/ 129 w 172"/>
                <a:gd name="T35" fmla="*/ 325 h 343"/>
                <a:gd name="T36" fmla="*/ 126 w 172"/>
                <a:gd name="T37" fmla="*/ 258 h 343"/>
                <a:gd name="T38" fmla="*/ 122 w 172"/>
                <a:gd name="T39" fmla="*/ 169 h 343"/>
                <a:gd name="T40" fmla="*/ 117 w 172"/>
                <a:gd name="T41" fmla="*/ 123 h 343"/>
                <a:gd name="T42" fmla="*/ 115 w 172"/>
                <a:gd name="T43" fmla="*/ 84 h 343"/>
                <a:gd name="T44" fmla="*/ 122 w 172"/>
                <a:gd name="T45" fmla="*/ 73 h 343"/>
                <a:gd name="T46" fmla="*/ 131 w 172"/>
                <a:gd name="T47" fmla="*/ 72 h 343"/>
                <a:gd name="T48" fmla="*/ 130 w 172"/>
                <a:gd name="T49" fmla="*/ 63 h 343"/>
                <a:gd name="T50" fmla="*/ 162 w 172"/>
                <a:gd name="T51" fmla="*/ 42 h 343"/>
                <a:gd name="T52" fmla="*/ 172 w 172"/>
                <a:gd name="T53" fmla="*/ 8 h 343"/>
                <a:gd name="T54" fmla="*/ 149 w 172"/>
                <a:gd name="T55" fmla="*/ 3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43">
                  <a:moveTo>
                    <a:pt x="149" y="35"/>
                  </a:moveTo>
                  <a:cubicBezTo>
                    <a:pt x="131" y="47"/>
                    <a:pt x="109" y="52"/>
                    <a:pt x="88" y="53"/>
                  </a:cubicBezTo>
                  <a:cubicBezTo>
                    <a:pt x="65" y="54"/>
                    <a:pt x="45" y="47"/>
                    <a:pt x="28" y="32"/>
                  </a:cubicBezTo>
                  <a:cubicBezTo>
                    <a:pt x="20" y="25"/>
                    <a:pt x="11" y="16"/>
                    <a:pt x="6" y="6"/>
                  </a:cubicBezTo>
                  <a:cubicBezTo>
                    <a:pt x="4" y="4"/>
                    <a:pt x="2" y="2"/>
                    <a:pt x="0" y="0"/>
                  </a:cubicBezTo>
                  <a:cubicBezTo>
                    <a:pt x="1" y="14"/>
                    <a:pt x="4" y="28"/>
                    <a:pt x="10" y="40"/>
                  </a:cubicBezTo>
                  <a:cubicBezTo>
                    <a:pt x="17" y="52"/>
                    <a:pt x="30" y="62"/>
                    <a:pt x="44" y="65"/>
                  </a:cubicBezTo>
                  <a:cubicBezTo>
                    <a:pt x="44" y="72"/>
                    <a:pt x="44" y="72"/>
                    <a:pt x="44" y="72"/>
                  </a:cubicBezTo>
                  <a:cubicBezTo>
                    <a:pt x="49" y="72"/>
                    <a:pt x="54" y="73"/>
                    <a:pt x="58" y="73"/>
                  </a:cubicBezTo>
                  <a:cubicBezTo>
                    <a:pt x="59" y="74"/>
                    <a:pt x="59" y="74"/>
                    <a:pt x="59" y="75"/>
                  </a:cubicBezTo>
                  <a:cubicBezTo>
                    <a:pt x="62" y="127"/>
                    <a:pt x="57" y="179"/>
                    <a:pt x="53" y="230"/>
                  </a:cubicBezTo>
                  <a:cubicBezTo>
                    <a:pt x="52" y="257"/>
                    <a:pt x="52" y="283"/>
                    <a:pt x="51" y="309"/>
                  </a:cubicBezTo>
                  <a:cubicBezTo>
                    <a:pt x="50" y="318"/>
                    <a:pt x="50" y="326"/>
                    <a:pt x="49" y="335"/>
                  </a:cubicBezTo>
                  <a:cubicBezTo>
                    <a:pt x="70" y="343"/>
                    <a:pt x="70" y="343"/>
                    <a:pt x="70" y="343"/>
                  </a:cubicBezTo>
                  <a:cubicBezTo>
                    <a:pt x="76" y="68"/>
                    <a:pt x="76" y="68"/>
                    <a:pt x="76" y="68"/>
                  </a:cubicBezTo>
                  <a:cubicBezTo>
                    <a:pt x="76" y="68"/>
                    <a:pt x="90" y="70"/>
                    <a:pt x="101" y="68"/>
                  </a:cubicBezTo>
                  <a:cubicBezTo>
                    <a:pt x="111" y="337"/>
                    <a:pt x="111" y="337"/>
                    <a:pt x="111" y="337"/>
                  </a:cubicBezTo>
                  <a:cubicBezTo>
                    <a:pt x="129" y="325"/>
                    <a:pt x="129" y="325"/>
                    <a:pt x="129" y="325"/>
                  </a:cubicBezTo>
                  <a:cubicBezTo>
                    <a:pt x="125" y="303"/>
                    <a:pt x="126" y="280"/>
                    <a:pt x="126" y="258"/>
                  </a:cubicBezTo>
                  <a:cubicBezTo>
                    <a:pt x="126" y="228"/>
                    <a:pt x="126" y="198"/>
                    <a:pt x="122" y="169"/>
                  </a:cubicBezTo>
                  <a:cubicBezTo>
                    <a:pt x="120" y="154"/>
                    <a:pt x="118" y="138"/>
                    <a:pt x="117" y="123"/>
                  </a:cubicBezTo>
                  <a:cubicBezTo>
                    <a:pt x="117" y="111"/>
                    <a:pt x="118" y="97"/>
                    <a:pt x="115" y="84"/>
                  </a:cubicBezTo>
                  <a:cubicBezTo>
                    <a:pt x="114" y="78"/>
                    <a:pt x="114" y="74"/>
                    <a:pt x="122" y="73"/>
                  </a:cubicBezTo>
                  <a:cubicBezTo>
                    <a:pt x="125" y="72"/>
                    <a:pt x="128" y="72"/>
                    <a:pt x="131" y="72"/>
                  </a:cubicBezTo>
                  <a:cubicBezTo>
                    <a:pt x="130" y="63"/>
                    <a:pt x="130" y="63"/>
                    <a:pt x="130" y="63"/>
                  </a:cubicBezTo>
                  <a:cubicBezTo>
                    <a:pt x="130" y="63"/>
                    <a:pt x="151" y="61"/>
                    <a:pt x="162" y="42"/>
                  </a:cubicBezTo>
                  <a:cubicBezTo>
                    <a:pt x="168" y="34"/>
                    <a:pt x="171" y="22"/>
                    <a:pt x="172" y="8"/>
                  </a:cubicBezTo>
                  <a:cubicBezTo>
                    <a:pt x="166" y="18"/>
                    <a:pt x="159" y="28"/>
                    <a:pt x="149"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65"/>
            <p:cNvSpPr>
              <a:spLocks/>
            </p:cNvSpPr>
            <p:nvPr/>
          </p:nvSpPr>
          <p:spPr bwMode="auto">
            <a:xfrm>
              <a:off x="12293923" y="9570642"/>
              <a:ext cx="468162" cy="142689"/>
            </a:xfrm>
            <a:custGeom>
              <a:avLst/>
              <a:gdLst>
                <a:gd name="T0" fmla="*/ 1 w 168"/>
                <a:gd name="T1" fmla="*/ 13 h 51"/>
                <a:gd name="T2" fmla="*/ 0 w 168"/>
                <a:gd name="T3" fmla="*/ 23 h 51"/>
                <a:gd name="T4" fmla="*/ 54 w 168"/>
                <a:gd name="T5" fmla="*/ 25 h 51"/>
                <a:gd name="T6" fmla="*/ 82 w 168"/>
                <a:gd name="T7" fmla="*/ 50 h 51"/>
                <a:gd name="T8" fmla="*/ 109 w 168"/>
                <a:gd name="T9" fmla="*/ 27 h 51"/>
                <a:gd name="T10" fmla="*/ 168 w 168"/>
                <a:gd name="T11" fmla="*/ 25 h 51"/>
                <a:gd name="T12" fmla="*/ 168 w 168"/>
                <a:gd name="T13" fmla="*/ 17 h 51"/>
                <a:gd name="T14" fmla="*/ 1 w 168"/>
                <a:gd name="T15" fmla="*/ 13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51">
                  <a:moveTo>
                    <a:pt x="1" y="13"/>
                  </a:moveTo>
                  <a:cubicBezTo>
                    <a:pt x="0" y="23"/>
                    <a:pt x="0" y="23"/>
                    <a:pt x="0" y="23"/>
                  </a:cubicBezTo>
                  <a:cubicBezTo>
                    <a:pt x="0" y="23"/>
                    <a:pt x="26" y="23"/>
                    <a:pt x="54" y="25"/>
                  </a:cubicBezTo>
                  <a:cubicBezTo>
                    <a:pt x="65" y="26"/>
                    <a:pt x="70" y="50"/>
                    <a:pt x="82" y="50"/>
                  </a:cubicBezTo>
                  <a:cubicBezTo>
                    <a:pt x="94" y="51"/>
                    <a:pt x="98" y="28"/>
                    <a:pt x="109" y="27"/>
                  </a:cubicBezTo>
                  <a:cubicBezTo>
                    <a:pt x="130" y="27"/>
                    <a:pt x="159" y="30"/>
                    <a:pt x="168" y="25"/>
                  </a:cubicBezTo>
                  <a:cubicBezTo>
                    <a:pt x="168" y="17"/>
                    <a:pt x="168" y="17"/>
                    <a:pt x="168" y="17"/>
                  </a:cubicBezTo>
                  <a:cubicBezTo>
                    <a:pt x="168" y="17"/>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66"/>
            <p:cNvSpPr>
              <a:spLocks/>
            </p:cNvSpPr>
            <p:nvPr/>
          </p:nvSpPr>
          <p:spPr bwMode="auto">
            <a:xfrm>
              <a:off x="12137083" y="10504608"/>
              <a:ext cx="387973" cy="204010"/>
            </a:xfrm>
            <a:custGeom>
              <a:avLst/>
              <a:gdLst>
                <a:gd name="T0" fmla="*/ 13 w 139"/>
                <a:gd name="T1" fmla="*/ 70 h 73"/>
                <a:gd name="T2" fmla="*/ 132 w 139"/>
                <a:gd name="T3" fmla="*/ 65 h 73"/>
                <a:gd name="T4" fmla="*/ 70 w 139"/>
                <a:gd name="T5" fmla="*/ 3 h 73"/>
                <a:gd name="T6" fmla="*/ 13 w 139"/>
                <a:gd name="T7" fmla="*/ 70 h 73"/>
              </a:gdLst>
              <a:ahLst/>
              <a:cxnLst>
                <a:cxn ang="0">
                  <a:pos x="T0" y="T1"/>
                </a:cxn>
                <a:cxn ang="0">
                  <a:pos x="T2" y="T3"/>
                </a:cxn>
                <a:cxn ang="0">
                  <a:pos x="T4" y="T5"/>
                </a:cxn>
                <a:cxn ang="0">
                  <a:pos x="T6" y="T7"/>
                </a:cxn>
              </a:cxnLst>
              <a:rect l="0" t="0" r="r" b="b"/>
              <a:pathLst>
                <a:path w="139" h="73">
                  <a:moveTo>
                    <a:pt x="13" y="70"/>
                  </a:moveTo>
                  <a:cubicBezTo>
                    <a:pt x="13" y="70"/>
                    <a:pt x="103" y="73"/>
                    <a:pt x="132" y="65"/>
                  </a:cubicBezTo>
                  <a:cubicBezTo>
                    <a:pt x="132" y="65"/>
                    <a:pt x="139" y="7"/>
                    <a:pt x="70" y="3"/>
                  </a:cubicBezTo>
                  <a:cubicBezTo>
                    <a:pt x="0" y="0"/>
                    <a:pt x="1" y="65"/>
                    <a:pt x="13" y="70"/>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7"/>
            <p:cNvSpPr>
              <a:spLocks/>
            </p:cNvSpPr>
            <p:nvPr/>
          </p:nvSpPr>
          <p:spPr bwMode="auto">
            <a:xfrm>
              <a:off x="12165385" y="10508146"/>
              <a:ext cx="308963" cy="169812"/>
            </a:xfrm>
            <a:custGeom>
              <a:avLst/>
              <a:gdLst>
                <a:gd name="T0" fmla="*/ 111 w 111"/>
                <a:gd name="T1" fmla="*/ 24 h 61"/>
                <a:gd name="T2" fmla="*/ 60 w 111"/>
                <a:gd name="T3" fmla="*/ 2 h 61"/>
                <a:gd name="T4" fmla="*/ 0 w 111"/>
                <a:gd name="T5" fmla="*/ 34 h 61"/>
                <a:gd name="T6" fmla="*/ 111 w 111"/>
                <a:gd name="T7" fmla="*/ 24 h 61"/>
              </a:gdLst>
              <a:ahLst/>
              <a:cxnLst>
                <a:cxn ang="0">
                  <a:pos x="T0" y="T1"/>
                </a:cxn>
                <a:cxn ang="0">
                  <a:pos x="T2" y="T3"/>
                </a:cxn>
                <a:cxn ang="0">
                  <a:pos x="T4" y="T5"/>
                </a:cxn>
                <a:cxn ang="0">
                  <a:pos x="T6" y="T7"/>
                </a:cxn>
              </a:cxnLst>
              <a:rect l="0" t="0" r="r" b="b"/>
              <a:pathLst>
                <a:path w="111" h="61">
                  <a:moveTo>
                    <a:pt x="111" y="24"/>
                  </a:moveTo>
                  <a:cubicBezTo>
                    <a:pt x="102" y="13"/>
                    <a:pt x="87" y="4"/>
                    <a:pt x="60" y="2"/>
                  </a:cubicBezTo>
                  <a:cubicBezTo>
                    <a:pt x="24" y="0"/>
                    <a:pt x="7" y="17"/>
                    <a:pt x="0" y="34"/>
                  </a:cubicBezTo>
                  <a:cubicBezTo>
                    <a:pt x="19" y="61"/>
                    <a:pt x="101" y="59"/>
                    <a:pt x="111"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8"/>
            <p:cNvSpPr>
              <a:spLocks/>
            </p:cNvSpPr>
            <p:nvPr/>
          </p:nvSpPr>
          <p:spPr bwMode="auto">
            <a:xfrm>
              <a:off x="12234961" y="10547061"/>
              <a:ext cx="50708" cy="27123"/>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9"/>
                    <a:pt x="0" y="7"/>
                    <a:pt x="0" y="5"/>
                  </a:cubicBezTo>
                  <a:cubicBezTo>
                    <a:pt x="0" y="2"/>
                    <a:pt x="4" y="0"/>
                    <a:pt x="9" y="0"/>
                  </a:cubicBezTo>
                  <a:cubicBezTo>
                    <a:pt x="14" y="0"/>
                    <a:pt x="18" y="3"/>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69"/>
            <p:cNvSpPr>
              <a:spLocks/>
            </p:cNvSpPr>
            <p:nvPr/>
          </p:nvSpPr>
          <p:spPr bwMode="auto">
            <a:xfrm>
              <a:off x="12566330" y="10524655"/>
              <a:ext cx="387973" cy="198114"/>
            </a:xfrm>
            <a:custGeom>
              <a:avLst/>
              <a:gdLst>
                <a:gd name="T0" fmla="*/ 122 w 139"/>
                <a:gd name="T1" fmla="*/ 71 h 71"/>
                <a:gd name="T2" fmla="*/ 4 w 139"/>
                <a:gd name="T3" fmla="*/ 59 h 71"/>
                <a:gd name="T4" fmla="*/ 70 w 139"/>
                <a:gd name="T5" fmla="*/ 1 h 71"/>
                <a:gd name="T6" fmla="*/ 122 w 139"/>
                <a:gd name="T7" fmla="*/ 71 h 71"/>
              </a:gdLst>
              <a:ahLst/>
              <a:cxnLst>
                <a:cxn ang="0">
                  <a:pos x="T0" y="T1"/>
                </a:cxn>
                <a:cxn ang="0">
                  <a:pos x="T2" y="T3"/>
                </a:cxn>
                <a:cxn ang="0">
                  <a:pos x="T4" y="T5"/>
                </a:cxn>
                <a:cxn ang="0">
                  <a:pos x="T6" y="T7"/>
                </a:cxn>
              </a:cxnLst>
              <a:rect l="0" t="0" r="r" b="b"/>
              <a:pathLst>
                <a:path w="139" h="71">
                  <a:moveTo>
                    <a:pt x="122" y="71"/>
                  </a:moveTo>
                  <a:cubicBezTo>
                    <a:pt x="122" y="71"/>
                    <a:pt x="32" y="69"/>
                    <a:pt x="4" y="59"/>
                  </a:cubicBezTo>
                  <a:cubicBezTo>
                    <a:pt x="4" y="59"/>
                    <a:pt x="0" y="0"/>
                    <a:pt x="70" y="1"/>
                  </a:cubicBezTo>
                  <a:cubicBezTo>
                    <a:pt x="139" y="2"/>
                    <a:pt x="135" y="67"/>
                    <a:pt x="122"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70"/>
            <p:cNvSpPr>
              <a:spLocks/>
            </p:cNvSpPr>
            <p:nvPr/>
          </p:nvSpPr>
          <p:spPr bwMode="auto">
            <a:xfrm>
              <a:off x="12617037" y="10527014"/>
              <a:ext cx="304246" cy="169812"/>
            </a:xfrm>
            <a:custGeom>
              <a:avLst/>
              <a:gdLst>
                <a:gd name="T0" fmla="*/ 0 w 109"/>
                <a:gd name="T1" fmla="*/ 19 h 61"/>
                <a:gd name="T2" fmla="*/ 52 w 109"/>
                <a:gd name="T3" fmla="*/ 0 h 61"/>
                <a:gd name="T4" fmla="*/ 109 w 109"/>
                <a:gd name="T5" fmla="*/ 36 h 61"/>
                <a:gd name="T6" fmla="*/ 0 w 109"/>
                <a:gd name="T7" fmla="*/ 19 h 61"/>
              </a:gdLst>
              <a:ahLst/>
              <a:cxnLst>
                <a:cxn ang="0">
                  <a:pos x="T0" y="T1"/>
                </a:cxn>
                <a:cxn ang="0">
                  <a:pos x="T2" y="T3"/>
                </a:cxn>
                <a:cxn ang="0">
                  <a:pos x="T4" y="T5"/>
                </a:cxn>
                <a:cxn ang="0">
                  <a:pos x="T6" y="T7"/>
                </a:cxn>
              </a:cxnLst>
              <a:rect l="0" t="0" r="r" b="b"/>
              <a:pathLst>
                <a:path w="109" h="61">
                  <a:moveTo>
                    <a:pt x="0" y="19"/>
                  </a:moveTo>
                  <a:cubicBezTo>
                    <a:pt x="9" y="8"/>
                    <a:pt x="25" y="0"/>
                    <a:pt x="52" y="0"/>
                  </a:cubicBezTo>
                  <a:cubicBezTo>
                    <a:pt x="88" y="0"/>
                    <a:pt x="104" y="18"/>
                    <a:pt x="109" y="36"/>
                  </a:cubicBezTo>
                  <a:cubicBezTo>
                    <a:pt x="89" y="61"/>
                    <a:pt x="7" y="54"/>
                    <a:pt x="0" y="19"/>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71"/>
            <p:cNvSpPr>
              <a:spLocks/>
            </p:cNvSpPr>
            <p:nvPr/>
          </p:nvSpPr>
          <p:spPr bwMode="auto">
            <a:xfrm>
              <a:off x="12803359" y="10563570"/>
              <a:ext cx="53066" cy="27123"/>
            </a:xfrm>
            <a:custGeom>
              <a:avLst/>
              <a:gdLst>
                <a:gd name="T0" fmla="*/ 0 w 19"/>
                <a:gd name="T1" fmla="*/ 5 h 10"/>
                <a:gd name="T2" fmla="*/ 9 w 19"/>
                <a:gd name="T3" fmla="*/ 10 h 10"/>
                <a:gd name="T4" fmla="*/ 18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9" y="10"/>
                  </a:cubicBezTo>
                  <a:cubicBezTo>
                    <a:pt x="14" y="10"/>
                    <a:pt x="18" y="8"/>
                    <a:pt x="18" y="5"/>
                  </a:cubicBezTo>
                  <a:cubicBezTo>
                    <a:pt x="19" y="3"/>
                    <a:pt x="14" y="0"/>
                    <a:pt x="9" y="0"/>
                  </a:cubicBezTo>
                  <a:cubicBezTo>
                    <a:pt x="4" y="0"/>
                    <a:pt x="0" y="2"/>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72"/>
            <p:cNvSpPr>
              <a:spLocks/>
            </p:cNvSpPr>
            <p:nvPr/>
          </p:nvSpPr>
          <p:spPr bwMode="auto">
            <a:xfrm>
              <a:off x="12255008" y="8910263"/>
              <a:ext cx="545992" cy="721701"/>
            </a:xfrm>
            <a:custGeom>
              <a:avLst/>
              <a:gdLst>
                <a:gd name="T0" fmla="*/ 24 w 196"/>
                <a:gd name="T1" fmla="*/ 12 h 259"/>
                <a:gd name="T2" fmla="*/ 152 w 196"/>
                <a:gd name="T3" fmla="*/ 6 h 259"/>
                <a:gd name="T4" fmla="*/ 176 w 196"/>
                <a:gd name="T5" fmla="*/ 23 h 259"/>
                <a:gd name="T6" fmla="*/ 187 w 196"/>
                <a:gd name="T7" fmla="*/ 182 h 259"/>
                <a:gd name="T8" fmla="*/ 182 w 196"/>
                <a:gd name="T9" fmla="*/ 259 h 259"/>
                <a:gd name="T10" fmla="*/ 15 w 196"/>
                <a:gd name="T11" fmla="*/ 254 h 259"/>
                <a:gd name="T12" fmla="*/ 4 w 196"/>
                <a:gd name="T13" fmla="*/ 62 h 259"/>
                <a:gd name="T14" fmla="*/ 10 w 196"/>
                <a:gd name="T15" fmla="*/ 21 h 259"/>
                <a:gd name="T16" fmla="*/ 24 w 196"/>
                <a:gd name="T17" fmla="*/ 1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59">
                  <a:moveTo>
                    <a:pt x="24" y="12"/>
                  </a:moveTo>
                  <a:cubicBezTo>
                    <a:pt x="24" y="12"/>
                    <a:pt x="52" y="0"/>
                    <a:pt x="152" y="6"/>
                  </a:cubicBezTo>
                  <a:cubicBezTo>
                    <a:pt x="152" y="6"/>
                    <a:pt x="173" y="9"/>
                    <a:pt x="176" y="23"/>
                  </a:cubicBezTo>
                  <a:cubicBezTo>
                    <a:pt x="178" y="32"/>
                    <a:pt x="172" y="109"/>
                    <a:pt x="187" y="182"/>
                  </a:cubicBezTo>
                  <a:cubicBezTo>
                    <a:pt x="196" y="227"/>
                    <a:pt x="182" y="259"/>
                    <a:pt x="182" y="259"/>
                  </a:cubicBezTo>
                  <a:cubicBezTo>
                    <a:pt x="15" y="254"/>
                    <a:pt x="15" y="254"/>
                    <a:pt x="15" y="254"/>
                  </a:cubicBezTo>
                  <a:cubicBezTo>
                    <a:pt x="15" y="254"/>
                    <a:pt x="0" y="134"/>
                    <a:pt x="4" y="62"/>
                  </a:cubicBezTo>
                  <a:cubicBezTo>
                    <a:pt x="5" y="45"/>
                    <a:pt x="5" y="30"/>
                    <a:pt x="10" y="21"/>
                  </a:cubicBezTo>
                  <a:cubicBezTo>
                    <a:pt x="13" y="15"/>
                    <a:pt x="21" y="12"/>
                    <a:pt x="24"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73"/>
            <p:cNvSpPr>
              <a:spLocks/>
            </p:cNvSpPr>
            <p:nvPr/>
          </p:nvSpPr>
          <p:spPr bwMode="auto">
            <a:xfrm>
              <a:off x="12427178" y="8920876"/>
              <a:ext cx="373822" cy="711087"/>
            </a:xfrm>
            <a:custGeom>
              <a:avLst/>
              <a:gdLst>
                <a:gd name="T0" fmla="*/ 125 w 134"/>
                <a:gd name="T1" fmla="*/ 178 h 255"/>
                <a:gd name="T2" fmla="*/ 114 w 134"/>
                <a:gd name="T3" fmla="*/ 19 h 255"/>
                <a:gd name="T4" fmla="*/ 90 w 134"/>
                <a:gd name="T5" fmla="*/ 2 h 255"/>
                <a:gd name="T6" fmla="*/ 0 w 134"/>
                <a:gd name="T7" fmla="*/ 2 h 255"/>
                <a:gd name="T8" fmla="*/ 30 w 134"/>
                <a:gd name="T9" fmla="*/ 21 h 255"/>
                <a:gd name="T10" fmla="*/ 31 w 134"/>
                <a:gd name="T11" fmla="*/ 21 h 255"/>
                <a:gd name="T12" fmla="*/ 32 w 134"/>
                <a:gd name="T13" fmla="*/ 21 h 255"/>
                <a:gd name="T14" fmla="*/ 33 w 134"/>
                <a:gd name="T15" fmla="*/ 21 h 255"/>
                <a:gd name="T16" fmla="*/ 35 w 134"/>
                <a:gd name="T17" fmla="*/ 22 h 255"/>
                <a:gd name="T18" fmla="*/ 73 w 134"/>
                <a:gd name="T19" fmla="*/ 21 h 255"/>
                <a:gd name="T20" fmla="*/ 96 w 134"/>
                <a:gd name="T21" fmla="*/ 24 h 255"/>
                <a:gd name="T22" fmla="*/ 96 w 134"/>
                <a:gd name="T23" fmla="*/ 42 h 255"/>
                <a:gd name="T24" fmla="*/ 95 w 134"/>
                <a:gd name="T25" fmla="*/ 66 h 255"/>
                <a:gd name="T26" fmla="*/ 92 w 134"/>
                <a:gd name="T27" fmla="*/ 114 h 255"/>
                <a:gd name="T28" fmla="*/ 90 w 134"/>
                <a:gd name="T29" fmla="*/ 165 h 255"/>
                <a:gd name="T30" fmla="*/ 97 w 134"/>
                <a:gd name="T31" fmla="*/ 213 h 255"/>
                <a:gd name="T32" fmla="*/ 96 w 134"/>
                <a:gd name="T33" fmla="*/ 254 h 255"/>
                <a:gd name="T34" fmla="*/ 120 w 134"/>
                <a:gd name="T35" fmla="*/ 255 h 255"/>
                <a:gd name="T36" fmla="*/ 125 w 134"/>
                <a:gd name="T37" fmla="*/ 17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255">
                  <a:moveTo>
                    <a:pt x="125" y="178"/>
                  </a:moveTo>
                  <a:cubicBezTo>
                    <a:pt x="110" y="105"/>
                    <a:pt x="116" y="28"/>
                    <a:pt x="114" y="19"/>
                  </a:cubicBezTo>
                  <a:cubicBezTo>
                    <a:pt x="111" y="5"/>
                    <a:pt x="90" y="2"/>
                    <a:pt x="90" y="2"/>
                  </a:cubicBezTo>
                  <a:cubicBezTo>
                    <a:pt x="49" y="0"/>
                    <a:pt x="20" y="0"/>
                    <a:pt x="0" y="2"/>
                  </a:cubicBezTo>
                  <a:cubicBezTo>
                    <a:pt x="9" y="10"/>
                    <a:pt x="18" y="21"/>
                    <a:pt x="30" y="21"/>
                  </a:cubicBezTo>
                  <a:cubicBezTo>
                    <a:pt x="31" y="21"/>
                    <a:pt x="31" y="21"/>
                    <a:pt x="31" y="21"/>
                  </a:cubicBezTo>
                  <a:cubicBezTo>
                    <a:pt x="31" y="21"/>
                    <a:pt x="31" y="21"/>
                    <a:pt x="32" y="21"/>
                  </a:cubicBezTo>
                  <a:cubicBezTo>
                    <a:pt x="32" y="21"/>
                    <a:pt x="33" y="21"/>
                    <a:pt x="33" y="21"/>
                  </a:cubicBezTo>
                  <a:cubicBezTo>
                    <a:pt x="34" y="21"/>
                    <a:pt x="34" y="22"/>
                    <a:pt x="35" y="22"/>
                  </a:cubicBezTo>
                  <a:cubicBezTo>
                    <a:pt x="47" y="25"/>
                    <a:pt x="62" y="23"/>
                    <a:pt x="73" y="21"/>
                  </a:cubicBezTo>
                  <a:cubicBezTo>
                    <a:pt x="79" y="20"/>
                    <a:pt x="93" y="15"/>
                    <a:pt x="96" y="24"/>
                  </a:cubicBezTo>
                  <a:cubicBezTo>
                    <a:pt x="98" y="29"/>
                    <a:pt x="96" y="36"/>
                    <a:pt x="96" y="42"/>
                  </a:cubicBezTo>
                  <a:cubicBezTo>
                    <a:pt x="95" y="50"/>
                    <a:pt x="95" y="58"/>
                    <a:pt x="95" y="66"/>
                  </a:cubicBezTo>
                  <a:cubicBezTo>
                    <a:pt x="94" y="82"/>
                    <a:pt x="93" y="98"/>
                    <a:pt x="92" y="114"/>
                  </a:cubicBezTo>
                  <a:cubicBezTo>
                    <a:pt x="91" y="131"/>
                    <a:pt x="89" y="148"/>
                    <a:pt x="90" y="165"/>
                  </a:cubicBezTo>
                  <a:cubicBezTo>
                    <a:pt x="91" y="181"/>
                    <a:pt x="94" y="197"/>
                    <a:pt x="97" y="213"/>
                  </a:cubicBezTo>
                  <a:cubicBezTo>
                    <a:pt x="99" y="227"/>
                    <a:pt x="99" y="241"/>
                    <a:pt x="96" y="254"/>
                  </a:cubicBezTo>
                  <a:cubicBezTo>
                    <a:pt x="120" y="255"/>
                    <a:pt x="120" y="255"/>
                    <a:pt x="120" y="255"/>
                  </a:cubicBezTo>
                  <a:cubicBezTo>
                    <a:pt x="120" y="255"/>
                    <a:pt x="134" y="223"/>
                    <a:pt x="125" y="178"/>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4"/>
            <p:cNvSpPr>
              <a:spLocks/>
            </p:cNvSpPr>
            <p:nvPr/>
          </p:nvSpPr>
          <p:spPr bwMode="auto">
            <a:xfrm>
              <a:off x="12302178" y="8804130"/>
              <a:ext cx="180425" cy="206369"/>
            </a:xfrm>
            <a:custGeom>
              <a:avLst/>
              <a:gdLst>
                <a:gd name="T0" fmla="*/ 7 w 65"/>
                <a:gd name="T1" fmla="*/ 0 h 74"/>
                <a:gd name="T2" fmla="*/ 3 w 65"/>
                <a:gd name="T3" fmla="*/ 51 h 74"/>
                <a:gd name="T4" fmla="*/ 25 w 65"/>
                <a:gd name="T5" fmla="*/ 69 h 74"/>
                <a:gd name="T6" fmla="*/ 63 w 65"/>
                <a:gd name="T7" fmla="*/ 62 h 74"/>
                <a:gd name="T8" fmla="*/ 65 w 65"/>
                <a:gd name="T9" fmla="*/ 47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59"/>
                    <a:pt x="13" y="67"/>
                    <a:pt x="25" y="69"/>
                  </a:cubicBezTo>
                  <a:cubicBezTo>
                    <a:pt x="53" y="74"/>
                    <a:pt x="63" y="62"/>
                    <a:pt x="63" y="62"/>
                  </a:cubicBezTo>
                  <a:cubicBezTo>
                    <a:pt x="65" y="47"/>
                    <a:pt x="65" y="47"/>
                    <a:pt x="65" y="47"/>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5"/>
            <p:cNvSpPr>
              <a:spLocks/>
            </p:cNvSpPr>
            <p:nvPr/>
          </p:nvSpPr>
          <p:spPr bwMode="auto">
            <a:xfrm>
              <a:off x="12293923" y="8775828"/>
              <a:ext cx="186321" cy="204010"/>
            </a:xfrm>
            <a:custGeom>
              <a:avLst/>
              <a:gdLst>
                <a:gd name="T0" fmla="*/ 7 w 67"/>
                <a:gd name="T1" fmla="*/ 0 h 73"/>
                <a:gd name="T2" fmla="*/ 3 w 67"/>
                <a:gd name="T3" fmla="*/ 51 h 73"/>
                <a:gd name="T4" fmla="*/ 24 w 67"/>
                <a:gd name="T5" fmla="*/ 69 h 73"/>
                <a:gd name="T6" fmla="*/ 61 w 67"/>
                <a:gd name="T7" fmla="*/ 71 h 73"/>
                <a:gd name="T8" fmla="*/ 67 w 67"/>
                <a:gd name="T9" fmla="*/ 42 h 73"/>
                <a:gd name="T10" fmla="*/ 7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7" y="0"/>
                  </a:moveTo>
                  <a:cubicBezTo>
                    <a:pt x="7" y="0"/>
                    <a:pt x="0" y="43"/>
                    <a:pt x="3" y="51"/>
                  </a:cubicBezTo>
                  <a:cubicBezTo>
                    <a:pt x="5" y="59"/>
                    <a:pt x="13" y="67"/>
                    <a:pt x="24" y="69"/>
                  </a:cubicBezTo>
                  <a:cubicBezTo>
                    <a:pt x="52" y="73"/>
                    <a:pt x="61" y="71"/>
                    <a:pt x="61" y="71"/>
                  </a:cubicBezTo>
                  <a:cubicBezTo>
                    <a:pt x="67" y="42"/>
                    <a:pt x="67" y="42"/>
                    <a:pt x="67"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76"/>
            <p:cNvSpPr>
              <a:spLocks/>
            </p:cNvSpPr>
            <p:nvPr/>
          </p:nvSpPr>
          <p:spPr bwMode="auto">
            <a:xfrm>
              <a:off x="12541565" y="8826536"/>
              <a:ext cx="192218" cy="153302"/>
            </a:xfrm>
            <a:custGeom>
              <a:avLst/>
              <a:gdLst>
                <a:gd name="T0" fmla="*/ 69 w 69"/>
                <a:gd name="T1" fmla="*/ 0 h 55"/>
                <a:gd name="T2" fmla="*/ 63 w 69"/>
                <a:gd name="T3" fmla="*/ 39 h 55"/>
                <a:gd name="T4" fmla="*/ 0 w 69"/>
                <a:gd name="T5" fmla="*/ 55 h 55"/>
                <a:gd name="T6" fmla="*/ 11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5"/>
                    <a:pt x="63" y="39"/>
                  </a:cubicBezTo>
                  <a:cubicBezTo>
                    <a:pt x="61" y="42"/>
                    <a:pt x="55" y="54"/>
                    <a:pt x="0" y="55"/>
                  </a:cubicBezTo>
                  <a:cubicBezTo>
                    <a:pt x="11" y="12"/>
                    <a:pt x="11" y="12"/>
                    <a:pt x="11"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7"/>
            <p:cNvSpPr>
              <a:spLocks/>
            </p:cNvSpPr>
            <p:nvPr/>
          </p:nvSpPr>
          <p:spPr bwMode="auto">
            <a:xfrm>
              <a:off x="12561613" y="8806489"/>
              <a:ext cx="183963" cy="150944"/>
            </a:xfrm>
            <a:custGeom>
              <a:avLst/>
              <a:gdLst>
                <a:gd name="T0" fmla="*/ 66 w 66"/>
                <a:gd name="T1" fmla="*/ 0 h 54"/>
                <a:gd name="T2" fmla="*/ 60 w 66"/>
                <a:gd name="T3" fmla="*/ 39 h 54"/>
                <a:gd name="T4" fmla="*/ 0 w 66"/>
                <a:gd name="T5" fmla="*/ 54 h 54"/>
                <a:gd name="T6" fmla="*/ 11 w 66"/>
                <a:gd name="T7" fmla="*/ 11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6" y="0"/>
                    <a:pt x="63" y="35"/>
                    <a:pt x="60" y="39"/>
                  </a:cubicBezTo>
                  <a:cubicBezTo>
                    <a:pt x="58" y="42"/>
                    <a:pt x="55" y="54"/>
                    <a:pt x="0" y="54"/>
                  </a:cubicBezTo>
                  <a:cubicBezTo>
                    <a:pt x="11" y="11"/>
                    <a:pt x="11" y="11"/>
                    <a:pt x="11" y="11"/>
                  </a:cubicBezTo>
                  <a:lnTo>
                    <a:pt x="66"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78"/>
            <p:cNvSpPr>
              <a:spLocks/>
            </p:cNvSpPr>
            <p:nvPr/>
          </p:nvSpPr>
          <p:spPr bwMode="auto">
            <a:xfrm>
              <a:off x="12304536" y="8775828"/>
              <a:ext cx="175708" cy="187501"/>
            </a:xfrm>
            <a:custGeom>
              <a:avLst/>
              <a:gdLst>
                <a:gd name="T0" fmla="*/ 39 w 63"/>
                <a:gd name="T1" fmla="*/ 35 h 67"/>
                <a:gd name="T2" fmla="*/ 52 w 63"/>
                <a:gd name="T3" fmla="*/ 59 h 67"/>
                <a:gd name="T4" fmla="*/ 58 w 63"/>
                <a:gd name="T5" fmla="*/ 67 h 67"/>
                <a:gd name="T6" fmla="*/ 63 w 63"/>
                <a:gd name="T7" fmla="*/ 42 h 67"/>
                <a:gd name="T8" fmla="*/ 3 w 63"/>
                <a:gd name="T9" fmla="*/ 0 h 67"/>
                <a:gd name="T10" fmla="*/ 0 w 63"/>
                <a:gd name="T11" fmla="*/ 22 h 67"/>
                <a:gd name="T12" fmla="*/ 39 w 63"/>
                <a:gd name="T13" fmla="*/ 35 h 67"/>
              </a:gdLst>
              <a:ahLst/>
              <a:cxnLst>
                <a:cxn ang="0">
                  <a:pos x="T0" y="T1"/>
                </a:cxn>
                <a:cxn ang="0">
                  <a:pos x="T2" y="T3"/>
                </a:cxn>
                <a:cxn ang="0">
                  <a:pos x="T4" y="T5"/>
                </a:cxn>
                <a:cxn ang="0">
                  <a:pos x="T6" y="T7"/>
                </a:cxn>
                <a:cxn ang="0">
                  <a:pos x="T8" y="T9"/>
                </a:cxn>
                <a:cxn ang="0">
                  <a:pos x="T10" y="T11"/>
                </a:cxn>
                <a:cxn ang="0">
                  <a:pos x="T12" y="T13"/>
                </a:cxn>
              </a:cxnLst>
              <a:rect l="0" t="0" r="r" b="b"/>
              <a:pathLst>
                <a:path w="63" h="67">
                  <a:moveTo>
                    <a:pt x="39" y="35"/>
                  </a:moveTo>
                  <a:cubicBezTo>
                    <a:pt x="45" y="42"/>
                    <a:pt x="48" y="51"/>
                    <a:pt x="52" y="59"/>
                  </a:cubicBezTo>
                  <a:cubicBezTo>
                    <a:pt x="54" y="62"/>
                    <a:pt x="56" y="65"/>
                    <a:pt x="58" y="67"/>
                  </a:cubicBezTo>
                  <a:cubicBezTo>
                    <a:pt x="63" y="42"/>
                    <a:pt x="63" y="42"/>
                    <a:pt x="63" y="42"/>
                  </a:cubicBezTo>
                  <a:cubicBezTo>
                    <a:pt x="3" y="0"/>
                    <a:pt x="3" y="0"/>
                    <a:pt x="3" y="0"/>
                  </a:cubicBezTo>
                  <a:cubicBezTo>
                    <a:pt x="3" y="0"/>
                    <a:pt x="1" y="10"/>
                    <a:pt x="0" y="22"/>
                  </a:cubicBezTo>
                  <a:cubicBezTo>
                    <a:pt x="14" y="22"/>
                    <a:pt x="29" y="25"/>
                    <a:pt x="39" y="3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79"/>
            <p:cNvSpPr>
              <a:spLocks/>
            </p:cNvSpPr>
            <p:nvPr/>
          </p:nvSpPr>
          <p:spPr bwMode="auto">
            <a:xfrm>
              <a:off x="12561613" y="8806489"/>
              <a:ext cx="183963" cy="150944"/>
            </a:xfrm>
            <a:custGeom>
              <a:avLst/>
              <a:gdLst>
                <a:gd name="T0" fmla="*/ 29 w 66"/>
                <a:gd name="T1" fmla="*/ 22 h 54"/>
                <a:gd name="T2" fmla="*/ 64 w 66"/>
                <a:gd name="T3" fmla="*/ 19 h 54"/>
                <a:gd name="T4" fmla="*/ 66 w 66"/>
                <a:gd name="T5" fmla="*/ 0 h 54"/>
                <a:gd name="T6" fmla="*/ 11 w 66"/>
                <a:gd name="T7" fmla="*/ 11 h 54"/>
                <a:gd name="T8" fmla="*/ 0 w 66"/>
                <a:gd name="T9" fmla="*/ 54 h 54"/>
                <a:gd name="T10" fmla="*/ 1 w 66"/>
                <a:gd name="T11" fmla="*/ 54 h 54"/>
                <a:gd name="T12" fmla="*/ 29 w 66"/>
                <a:gd name="T13" fmla="*/ 22 h 54"/>
              </a:gdLst>
              <a:ahLst/>
              <a:cxnLst>
                <a:cxn ang="0">
                  <a:pos x="T0" y="T1"/>
                </a:cxn>
                <a:cxn ang="0">
                  <a:pos x="T2" y="T3"/>
                </a:cxn>
                <a:cxn ang="0">
                  <a:pos x="T4" y="T5"/>
                </a:cxn>
                <a:cxn ang="0">
                  <a:pos x="T6" y="T7"/>
                </a:cxn>
                <a:cxn ang="0">
                  <a:pos x="T8" y="T9"/>
                </a:cxn>
                <a:cxn ang="0">
                  <a:pos x="T10" y="T11"/>
                </a:cxn>
                <a:cxn ang="0">
                  <a:pos x="T12" y="T13"/>
                </a:cxn>
              </a:cxnLst>
              <a:rect l="0" t="0" r="r" b="b"/>
              <a:pathLst>
                <a:path w="66" h="54">
                  <a:moveTo>
                    <a:pt x="29" y="22"/>
                  </a:moveTo>
                  <a:cubicBezTo>
                    <a:pt x="40" y="17"/>
                    <a:pt x="52" y="18"/>
                    <a:pt x="64" y="19"/>
                  </a:cubicBezTo>
                  <a:cubicBezTo>
                    <a:pt x="66" y="9"/>
                    <a:pt x="66" y="0"/>
                    <a:pt x="66" y="0"/>
                  </a:cubicBezTo>
                  <a:cubicBezTo>
                    <a:pt x="11" y="11"/>
                    <a:pt x="11" y="11"/>
                    <a:pt x="11" y="11"/>
                  </a:cubicBezTo>
                  <a:cubicBezTo>
                    <a:pt x="0" y="54"/>
                    <a:pt x="0" y="54"/>
                    <a:pt x="0" y="54"/>
                  </a:cubicBezTo>
                  <a:cubicBezTo>
                    <a:pt x="0" y="54"/>
                    <a:pt x="1" y="54"/>
                    <a:pt x="1" y="54"/>
                  </a:cubicBezTo>
                  <a:cubicBezTo>
                    <a:pt x="11" y="44"/>
                    <a:pt x="15" y="28"/>
                    <a:pt x="29"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80"/>
            <p:cNvSpPr>
              <a:spLocks/>
            </p:cNvSpPr>
            <p:nvPr/>
          </p:nvSpPr>
          <p:spPr bwMode="auto">
            <a:xfrm>
              <a:off x="12363499" y="8940923"/>
              <a:ext cx="303067" cy="685144"/>
            </a:xfrm>
            <a:custGeom>
              <a:avLst/>
              <a:gdLst>
                <a:gd name="T0" fmla="*/ 85 w 257"/>
                <a:gd name="T1" fmla="*/ 0 h 581"/>
                <a:gd name="T2" fmla="*/ 0 w 257"/>
                <a:gd name="T3" fmla="*/ 421 h 581"/>
                <a:gd name="T4" fmla="*/ 83 w 257"/>
                <a:gd name="T5" fmla="*/ 577 h 581"/>
                <a:gd name="T6" fmla="*/ 184 w 257"/>
                <a:gd name="T7" fmla="*/ 581 h 581"/>
                <a:gd name="T8" fmla="*/ 257 w 257"/>
                <a:gd name="T9" fmla="*/ 449 h 581"/>
                <a:gd name="T10" fmla="*/ 165 w 257"/>
                <a:gd name="T11" fmla="*/ 0 h 581"/>
                <a:gd name="T12" fmla="*/ 85 w 257"/>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257" h="581">
                  <a:moveTo>
                    <a:pt x="85" y="0"/>
                  </a:moveTo>
                  <a:lnTo>
                    <a:pt x="0" y="421"/>
                  </a:lnTo>
                  <a:lnTo>
                    <a:pt x="83" y="577"/>
                  </a:lnTo>
                  <a:lnTo>
                    <a:pt x="184" y="581"/>
                  </a:lnTo>
                  <a:lnTo>
                    <a:pt x="257" y="449"/>
                  </a:lnTo>
                  <a:lnTo>
                    <a:pt x="165" y="0"/>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81"/>
            <p:cNvSpPr>
              <a:spLocks/>
            </p:cNvSpPr>
            <p:nvPr/>
          </p:nvSpPr>
          <p:spPr bwMode="auto">
            <a:xfrm>
              <a:off x="12382367" y="8943282"/>
              <a:ext cx="262973" cy="725238"/>
            </a:xfrm>
            <a:custGeom>
              <a:avLst/>
              <a:gdLst>
                <a:gd name="T0" fmla="*/ 34 w 94"/>
                <a:gd name="T1" fmla="*/ 0 h 260"/>
                <a:gd name="T2" fmla="*/ 0 w 94"/>
                <a:gd name="T3" fmla="*/ 179 h 260"/>
                <a:gd name="T4" fmla="*/ 51 w 94"/>
                <a:gd name="T5" fmla="*/ 260 h 260"/>
                <a:gd name="T6" fmla="*/ 94 w 94"/>
                <a:gd name="T7" fmla="*/ 190 h 260"/>
                <a:gd name="T8" fmla="*/ 53 w 94"/>
                <a:gd name="T9" fmla="*/ 0 h 260"/>
                <a:gd name="T10" fmla="*/ 34 w 94"/>
                <a:gd name="T11" fmla="*/ 0 h 260"/>
              </a:gdLst>
              <a:ahLst/>
              <a:cxnLst>
                <a:cxn ang="0">
                  <a:pos x="T0" y="T1"/>
                </a:cxn>
                <a:cxn ang="0">
                  <a:pos x="T2" y="T3"/>
                </a:cxn>
                <a:cxn ang="0">
                  <a:pos x="T4" y="T5"/>
                </a:cxn>
                <a:cxn ang="0">
                  <a:pos x="T6" y="T7"/>
                </a:cxn>
                <a:cxn ang="0">
                  <a:pos x="T8" y="T9"/>
                </a:cxn>
                <a:cxn ang="0">
                  <a:pos x="T10" y="T11"/>
                </a:cxn>
              </a:cxnLst>
              <a:rect l="0" t="0" r="r" b="b"/>
              <a:pathLst>
                <a:path w="94" h="260">
                  <a:moveTo>
                    <a:pt x="34" y="0"/>
                  </a:moveTo>
                  <a:cubicBezTo>
                    <a:pt x="34" y="0"/>
                    <a:pt x="13" y="93"/>
                    <a:pt x="0" y="179"/>
                  </a:cubicBezTo>
                  <a:cubicBezTo>
                    <a:pt x="51" y="260"/>
                    <a:pt x="51" y="260"/>
                    <a:pt x="51" y="260"/>
                  </a:cubicBezTo>
                  <a:cubicBezTo>
                    <a:pt x="94" y="190"/>
                    <a:pt x="94" y="190"/>
                    <a:pt x="94" y="190"/>
                  </a:cubicBezTo>
                  <a:cubicBezTo>
                    <a:pt x="94" y="190"/>
                    <a:pt x="82" y="89"/>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2"/>
            <p:cNvSpPr>
              <a:spLocks/>
            </p:cNvSpPr>
            <p:nvPr/>
          </p:nvSpPr>
          <p:spPr bwMode="auto">
            <a:xfrm>
              <a:off x="12513263" y="8943282"/>
              <a:ext cx="132076" cy="725238"/>
            </a:xfrm>
            <a:custGeom>
              <a:avLst/>
              <a:gdLst>
                <a:gd name="T0" fmla="*/ 6 w 47"/>
                <a:gd name="T1" fmla="*/ 0 h 260"/>
                <a:gd name="T2" fmla="*/ 3 w 47"/>
                <a:gd name="T3" fmla="*/ 0 h 260"/>
                <a:gd name="T4" fmla="*/ 0 w 47"/>
                <a:gd name="T5" fmla="*/ 1 h 260"/>
                <a:gd name="T6" fmla="*/ 4 w 47"/>
                <a:gd name="T7" fmla="*/ 260 h 260"/>
                <a:gd name="T8" fmla="*/ 47 w 47"/>
                <a:gd name="T9" fmla="*/ 190 h 260"/>
                <a:gd name="T10" fmla="*/ 6 w 47"/>
                <a:gd name="T11" fmla="*/ 0 h 260"/>
              </a:gdLst>
              <a:ahLst/>
              <a:cxnLst>
                <a:cxn ang="0">
                  <a:pos x="T0" y="T1"/>
                </a:cxn>
                <a:cxn ang="0">
                  <a:pos x="T2" y="T3"/>
                </a:cxn>
                <a:cxn ang="0">
                  <a:pos x="T4" y="T5"/>
                </a:cxn>
                <a:cxn ang="0">
                  <a:pos x="T6" y="T7"/>
                </a:cxn>
                <a:cxn ang="0">
                  <a:pos x="T8" y="T9"/>
                </a:cxn>
                <a:cxn ang="0">
                  <a:pos x="T10" y="T11"/>
                </a:cxn>
              </a:cxnLst>
              <a:rect l="0" t="0" r="r" b="b"/>
              <a:pathLst>
                <a:path w="47" h="260">
                  <a:moveTo>
                    <a:pt x="6" y="0"/>
                  </a:moveTo>
                  <a:cubicBezTo>
                    <a:pt x="3" y="0"/>
                    <a:pt x="3" y="0"/>
                    <a:pt x="3" y="0"/>
                  </a:cubicBezTo>
                  <a:cubicBezTo>
                    <a:pt x="0" y="1"/>
                    <a:pt x="0" y="1"/>
                    <a:pt x="0" y="1"/>
                  </a:cubicBezTo>
                  <a:cubicBezTo>
                    <a:pt x="4" y="260"/>
                    <a:pt x="4" y="260"/>
                    <a:pt x="4" y="260"/>
                  </a:cubicBezTo>
                  <a:cubicBezTo>
                    <a:pt x="47" y="190"/>
                    <a:pt x="47" y="190"/>
                    <a:pt x="47" y="190"/>
                  </a:cubicBezTo>
                  <a:cubicBezTo>
                    <a:pt x="47" y="190"/>
                    <a:pt x="35" y="89"/>
                    <a:pt x="6"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3"/>
            <p:cNvSpPr>
              <a:spLocks/>
            </p:cNvSpPr>
            <p:nvPr/>
          </p:nvSpPr>
          <p:spPr bwMode="auto">
            <a:xfrm>
              <a:off x="12429537" y="8998707"/>
              <a:ext cx="136793" cy="167453"/>
            </a:xfrm>
            <a:custGeom>
              <a:avLst/>
              <a:gdLst>
                <a:gd name="T0" fmla="*/ 42 w 49"/>
                <a:gd name="T1" fmla="*/ 0 h 60"/>
                <a:gd name="T2" fmla="*/ 42 w 49"/>
                <a:gd name="T3" fmla="*/ 0 h 60"/>
                <a:gd name="T4" fmla="*/ 5 w 49"/>
                <a:gd name="T5" fmla="*/ 33 h 60"/>
                <a:gd name="T6" fmla="*/ 0 w 49"/>
                <a:gd name="T7" fmla="*/ 60 h 60"/>
                <a:gd name="T8" fmla="*/ 0 w 49"/>
                <a:gd name="T9" fmla="*/ 60 h 60"/>
                <a:gd name="T10" fmla="*/ 49 w 49"/>
                <a:gd name="T11" fmla="*/ 25 h 60"/>
                <a:gd name="T12" fmla="*/ 42 w 49"/>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42" y="0"/>
                  </a:moveTo>
                  <a:cubicBezTo>
                    <a:pt x="42" y="0"/>
                    <a:pt x="42" y="0"/>
                    <a:pt x="42" y="0"/>
                  </a:cubicBezTo>
                  <a:cubicBezTo>
                    <a:pt x="42" y="0"/>
                    <a:pt x="34" y="16"/>
                    <a:pt x="5" y="33"/>
                  </a:cubicBezTo>
                  <a:cubicBezTo>
                    <a:pt x="4" y="42"/>
                    <a:pt x="2" y="51"/>
                    <a:pt x="0" y="60"/>
                  </a:cubicBezTo>
                  <a:cubicBezTo>
                    <a:pt x="0" y="60"/>
                    <a:pt x="0" y="60"/>
                    <a:pt x="0" y="60"/>
                  </a:cubicBezTo>
                  <a:cubicBezTo>
                    <a:pt x="0" y="60"/>
                    <a:pt x="33" y="50"/>
                    <a:pt x="49" y="25"/>
                  </a:cubicBezTo>
                  <a:cubicBezTo>
                    <a:pt x="47" y="17"/>
                    <a:pt x="45" y="8"/>
                    <a:pt x="42"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84"/>
            <p:cNvSpPr>
              <a:spLocks/>
            </p:cNvSpPr>
            <p:nvPr/>
          </p:nvSpPr>
          <p:spPr bwMode="auto">
            <a:xfrm>
              <a:off x="12396518" y="9161443"/>
              <a:ext cx="208727" cy="196935"/>
            </a:xfrm>
            <a:custGeom>
              <a:avLst/>
              <a:gdLst>
                <a:gd name="T0" fmla="*/ 75 w 75"/>
                <a:gd name="T1" fmla="*/ 27 h 71"/>
                <a:gd name="T2" fmla="*/ 75 w 75"/>
                <a:gd name="T3" fmla="*/ 27 h 71"/>
                <a:gd name="T4" fmla="*/ 69 w 75"/>
                <a:gd name="T5" fmla="*/ 0 h 71"/>
                <a:gd name="T6" fmla="*/ 69 w 75"/>
                <a:gd name="T7" fmla="*/ 0 h 71"/>
                <a:gd name="T8" fmla="*/ 5 w 75"/>
                <a:gd name="T9" fmla="*/ 42 h 71"/>
                <a:gd name="T10" fmla="*/ 5 w 75"/>
                <a:gd name="T11" fmla="*/ 42 h 71"/>
                <a:gd name="T12" fmla="*/ 0 w 75"/>
                <a:gd name="T13" fmla="*/ 71 h 71"/>
                <a:gd name="T14" fmla="*/ 75 w 75"/>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1">
                  <a:moveTo>
                    <a:pt x="75" y="27"/>
                  </a:moveTo>
                  <a:cubicBezTo>
                    <a:pt x="75" y="27"/>
                    <a:pt x="75" y="27"/>
                    <a:pt x="75" y="27"/>
                  </a:cubicBezTo>
                  <a:cubicBezTo>
                    <a:pt x="73" y="19"/>
                    <a:pt x="71" y="10"/>
                    <a:pt x="69" y="0"/>
                  </a:cubicBezTo>
                  <a:cubicBezTo>
                    <a:pt x="69" y="0"/>
                    <a:pt x="69" y="0"/>
                    <a:pt x="69" y="0"/>
                  </a:cubicBezTo>
                  <a:cubicBezTo>
                    <a:pt x="35" y="29"/>
                    <a:pt x="5" y="42"/>
                    <a:pt x="5" y="42"/>
                  </a:cubicBezTo>
                  <a:cubicBezTo>
                    <a:pt x="5" y="42"/>
                    <a:pt x="5" y="42"/>
                    <a:pt x="5" y="42"/>
                  </a:cubicBezTo>
                  <a:cubicBezTo>
                    <a:pt x="3" y="51"/>
                    <a:pt x="1" y="61"/>
                    <a:pt x="0" y="71"/>
                  </a:cubicBezTo>
                  <a:cubicBezTo>
                    <a:pt x="43" y="68"/>
                    <a:pt x="75" y="27"/>
                    <a:pt x="75"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5"/>
            <p:cNvSpPr>
              <a:spLocks/>
            </p:cNvSpPr>
            <p:nvPr/>
          </p:nvSpPr>
          <p:spPr bwMode="auto">
            <a:xfrm>
              <a:off x="12427178" y="9333613"/>
              <a:ext cx="206369" cy="228774"/>
            </a:xfrm>
            <a:custGeom>
              <a:avLst/>
              <a:gdLst>
                <a:gd name="T0" fmla="*/ 11 w 74"/>
                <a:gd name="T1" fmla="*/ 82 h 82"/>
                <a:gd name="T2" fmla="*/ 74 w 74"/>
                <a:gd name="T3" fmla="*/ 24 h 82"/>
                <a:gd name="T4" fmla="*/ 74 w 74"/>
                <a:gd name="T5" fmla="*/ 24 h 82"/>
                <a:gd name="T6" fmla="*/ 71 w 74"/>
                <a:gd name="T7" fmla="*/ 0 h 82"/>
                <a:gd name="T8" fmla="*/ 71 w 74"/>
                <a:gd name="T9" fmla="*/ 0 h 82"/>
                <a:gd name="T10" fmla="*/ 0 w 74"/>
                <a:gd name="T11" fmla="*/ 64 h 82"/>
                <a:gd name="T12" fmla="*/ 11 w 74"/>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4" h="82">
                  <a:moveTo>
                    <a:pt x="11" y="82"/>
                  </a:moveTo>
                  <a:cubicBezTo>
                    <a:pt x="43" y="70"/>
                    <a:pt x="74" y="24"/>
                    <a:pt x="74" y="24"/>
                  </a:cubicBezTo>
                  <a:cubicBezTo>
                    <a:pt x="74" y="24"/>
                    <a:pt x="74" y="24"/>
                    <a:pt x="74" y="24"/>
                  </a:cubicBezTo>
                  <a:cubicBezTo>
                    <a:pt x="73" y="17"/>
                    <a:pt x="72" y="9"/>
                    <a:pt x="71" y="0"/>
                  </a:cubicBezTo>
                  <a:cubicBezTo>
                    <a:pt x="71" y="0"/>
                    <a:pt x="71" y="0"/>
                    <a:pt x="71" y="0"/>
                  </a:cubicBezTo>
                  <a:cubicBezTo>
                    <a:pt x="44"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86"/>
            <p:cNvSpPr>
              <a:spLocks/>
            </p:cNvSpPr>
            <p:nvPr/>
          </p:nvSpPr>
          <p:spPr bwMode="auto">
            <a:xfrm>
              <a:off x="12451942" y="8876065"/>
              <a:ext cx="122642" cy="83727"/>
            </a:xfrm>
            <a:custGeom>
              <a:avLst/>
              <a:gdLst>
                <a:gd name="T0" fmla="*/ 2 w 44"/>
                <a:gd name="T1" fmla="*/ 2 h 30"/>
                <a:gd name="T2" fmla="*/ 8 w 44"/>
                <a:gd name="T3" fmla="*/ 28 h 30"/>
                <a:gd name="T4" fmla="*/ 28 w 44"/>
                <a:gd name="T5" fmla="*/ 28 h 30"/>
                <a:gd name="T6" fmla="*/ 40 w 44"/>
                <a:gd name="T7" fmla="*/ 0 h 30"/>
                <a:gd name="T8" fmla="*/ 2 w 44"/>
                <a:gd name="T9" fmla="*/ 2 h 30"/>
              </a:gdLst>
              <a:ahLst/>
              <a:cxnLst>
                <a:cxn ang="0">
                  <a:pos x="T0" y="T1"/>
                </a:cxn>
                <a:cxn ang="0">
                  <a:pos x="T2" y="T3"/>
                </a:cxn>
                <a:cxn ang="0">
                  <a:pos x="T4" y="T5"/>
                </a:cxn>
                <a:cxn ang="0">
                  <a:pos x="T6" y="T7"/>
                </a:cxn>
                <a:cxn ang="0">
                  <a:pos x="T8" y="T9"/>
                </a:cxn>
              </a:cxnLst>
              <a:rect l="0" t="0" r="r" b="b"/>
              <a:pathLst>
                <a:path w="44" h="30">
                  <a:moveTo>
                    <a:pt x="2" y="2"/>
                  </a:moveTo>
                  <a:cubicBezTo>
                    <a:pt x="0" y="6"/>
                    <a:pt x="1" y="24"/>
                    <a:pt x="8" y="28"/>
                  </a:cubicBezTo>
                  <a:cubicBezTo>
                    <a:pt x="11" y="30"/>
                    <a:pt x="19" y="30"/>
                    <a:pt x="28" y="28"/>
                  </a:cubicBezTo>
                  <a:cubicBezTo>
                    <a:pt x="44" y="25"/>
                    <a:pt x="40" y="0"/>
                    <a:pt x="40" y="0"/>
                  </a:cubicBezTo>
                  <a:lnTo>
                    <a:pt x="2"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7"/>
            <p:cNvSpPr>
              <a:spLocks/>
            </p:cNvSpPr>
            <p:nvPr/>
          </p:nvSpPr>
          <p:spPr bwMode="auto">
            <a:xfrm>
              <a:off x="12137083" y="7677947"/>
              <a:ext cx="962267" cy="1251184"/>
            </a:xfrm>
            <a:custGeom>
              <a:avLst/>
              <a:gdLst>
                <a:gd name="T0" fmla="*/ 327 w 345"/>
                <a:gd name="T1" fmla="*/ 220 h 449"/>
                <a:gd name="T2" fmla="*/ 306 w 345"/>
                <a:gd name="T3" fmla="*/ 377 h 449"/>
                <a:gd name="T4" fmla="*/ 267 w 345"/>
                <a:gd name="T5" fmla="*/ 421 h 449"/>
                <a:gd name="T6" fmla="*/ 182 w 345"/>
                <a:gd name="T7" fmla="*/ 427 h 449"/>
                <a:gd name="T8" fmla="*/ 141 w 345"/>
                <a:gd name="T9" fmla="*/ 446 h 449"/>
                <a:gd name="T10" fmla="*/ 124 w 345"/>
                <a:gd name="T11" fmla="*/ 441 h 449"/>
                <a:gd name="T12" fmla="*/ 105 w 345"/>
                <a:gd name="T13" fmla="*/ 426 h 449"/>
                <a:gd name="T14" fmla="*/ 18 w 345"/>
                <a:gd name="T15" fmla="*/ 401 h 449"/>
                <a:gd name="T16" fmla="*/ 1 w 345"/>
                <a:gd name="T17" fmla="*/ 358 h 449"/>
                <a:gd name="T18" fmla="*/ 19 w 345"/>
                <a:gd name="T19" fmla="*/ 171 h 449"/>
                <a:gd name="T20" fmla="*/ 80 w 345"/>
                <a:gd name="T21" fmla="*/ 59 h 449"/>
                <a:gd name="T22" fmla="*/ 327 w 345"/>
                <a:gd name="T23" fmla="*/ 22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5" h="449">
                  <a:moveTo>
                    <a:pt x="327" y="220"/>
                  </a:moveTo>
                  <a:cubicBezTo>
                    <a:pt x="327" y="220"/>
                    <a:pt x="317" y="341"/>
                    <a:pt x="306" y="377"/>
                  </a:cubicBezTo>
                  <a:cubicBezTo>
                    <a:pt x="296" y="414"/>
                    <a:pt x="289" y="417"/>
                    <a:pt x="267" y="421"/>
                  </a:cubicBezTo>
                  <a:cubicBezTo>
                    <a:pt x="245" y="424"/>
                    <a:pt x="192" y="421"/>
                    <a:pt x="182" y="427"/>
                  </a:cubicBezTo>
                  <a:cubicBezTo>
                    <a:pt x="171" y="432"/>
                    <a:pt x="155" y="449"/>
                    <a:pt x="141" y="446"/>
                  </a:cubicBezTo>
                  <a:cubicBezTo>
                    <a:pt x="135" y="445"/>
                    <a:pt x="128" y="445"/>
                    <a:pt x="124" y="441"/>
                  </a:cubicBezTo>
                  <a:cubicBezTo>
                    <a:pt x="119" y="436"/>
                    <a:pt x="110" y="427"/>
                    <a:pt x="105" y="426"/>
                  </a:cubicBezTo>
                  <a:cubicBezTo>
                    <a:pt x="97" y="423"/>
                    <a:pt x="29" y="405"/>
                    <a:pt x="18" y="401"/>
                  </a:cubicBezTo>
                  <a:cubicBezTo>
                    <a:pt x="7" y="396"/>
                    <a:pt x="0" y="385"/>
                    <a:pt x="1" y="358"/>
                  </a:cubicBezTo>
                  <a:cubicBezTo>
                    <a:pt x="2" y="331"/>
                    <a:pt x="3" y="222"/>
                    <a:pt x="19" y="171"/>
                  </a:cubicBezTo>
                  <a:cubicBezTo>
                    <a:pt x="34" y="119"/>
                    <a:pt x="45" y="76"/>
                    <a:pt x="80" y="59"/>
                  </a:cubicBezTo>
                  <a:cubicBezTo>
                    <a:pt x="91" y="50"/>
                    <a:pt x="345" y="0"/>
                    <a:pt x="327" y="2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88"/>
            <p:cNvSpPr>
              <a:spLocks/>
            </p:cNvSpPr>
            <p:nvPr/>
          </p:nvSpPr>
          <p:spPr bwMode="auto">
            <a:xfrm>
              <a:off x="12020337" y="8240449"/>
              <a:ext cx="192218" cy="265331"/>
            </a:xfrm>
            <a:custGeom>
              <a:avLst/>
              <a:gdLst>
                <a:gd name="T0" fmla="*/ 54 w 69"/>
                <a:gd name="T1" fmla="*/ 95 h 95"/>
                <a:gd name="T2" fmla="*/ 28 w 69"/>
                <a:gd name="T3" fmla="*/ 13 h 95"/>
                <a:gd name="T4" fmla="*/ 69 w 69"/>
                <a:gd name="T5" fmla="*/ 33 h 95"/>
                <a:gd name="T6" fmla="*/ 54 w 69"/>
                <a:gd name="T7" fmla="*/ 95 h 95"/>
              </a:gdLst>
              <a:ahLst/>
              <a:cxnLst>
                <a:cxn ang="0">
                  <a:pos x="T0" y="T1"/>
                </a:cxn>
                <a:cxn ang="0">
                  <a:pos x="T2" y="T3"/>
                </a:cxn>
                <a:cxn ang="0">
                  <a:pos x="T4" y="T5"/>
                </a:cxn>
                <a:cxn ang="0">
                  <a:pos x="T6" y="T7"/>
                </a:cxn>
              </a:cxnLst>
              <a:rect l="0" t="0" r="r" b="b"/>
              <a:pathLst>
                <a:path w="69" h="95">
                  <a:moveTo>
                    <a:pt x="54" y="95"/>
                  </a:moveTo>
                  <a:cubicBezTo>
                    <a:pt x="0" y="90"/>
                    <a:pt x="1" y="26"/>
                    <a:pt x="28" y="13"/>
                  </a:cubicBezTo>
                  <a:cubicBezTo>
                    <a:pt x="54" y="0"/>
                    <a:pt x="69" y="33"/>
                    <a:pt x="69" y="33"/>
                  </a:cubicBezTo>
                  <a:lnTo>
                    <a:pt x="54" y="95"/>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89"/>
            <p:cNvSpPr>
              <a:spLocks/>
            </p:cNvSpPr>
            <p:nvPr/>
          </p:nvSpPr>
          <p:spPr bwMode="auto">
            <a:xfrm>
              <a:off x="13001473" y="8340685"/>
              <a:ext cx="175708" cy="242925"/>
            </a:xfrm>
            <a:custGeom>
              <a:avLst/>
              <a:gdLst>
                <a:gd name="T0" fmla="*/ 1 w 63"/>
                <a:gd name="T1" fmla="*/ 82 h 87"/>
                <a:gd name="T2" fmla="*/ 43 w 63"/>
                <a:gd name="T3" fmla="*/ 71 h 87"/>
                <a:gd name="T4" fmla="*/ 32 w 63"/>
                <a:gd name="T5" fmla="*/ 4 h 87"/>
                <a:gd name="T6" fmla="*/ 0 w 63"/>
                <a:gd name="T7" fmla="*/ 35 h 87"/>
                <a:gd name="T8" fmla="*/ 1 w 63"/>
                <a:gd name="T9" fmla="*/ 82 h 87"/>
              </a:gdLst>
              <a:ahLst/>
              <a:cxnLst>
                <a:cxn ang="0">
                  <a:pos x="T0" y="T1"/>
                </a:cxn>
                <a:cxn ang="0">
                  <a:pos x="T2" y="T3"/>
                </a:cxn>
                <a:cxn ang="0">
                  <a:pos x="T4" y="T5"/>
                </a:cxn>
                <a:cxn ang="0">
                  <a:pos x="T6" y="T7"/>
                </a:cxn>
                <a:cxn ang="0">
                  <a:pos x="T8" y="T9"/>
                </a:cxn>
              </a:cxnLst>
              <a:rect l="0" t="0" r="r" b="b"/>
              <a:pathLst>
                <a:path w="63" h="87">
                  <a:moveTo>
                    <a:pt x="1" y="82"/>
                  </a:moveTo>
                  <a:cubicBezTo>
                    <a:pt x="1" y="82"/>
                    <a:pt x="23" y="87"/>
                    <a:pt x="43" y="71"/>
                  </a:cubicBezTo>
                  <a:cubicBezTo>
                    <a:pt x="63" y="55"/>
                    <a:pt x="63" y="8"/>
                    <a:pt x="32" y="4"/>
                  </a:cubicBezTo>
                  <a:cubicBezTo>
                    <a:pt x="1" y="0"/>
                    <a:pt x="0" y="35"/>
                    <a:pt x="0" y="35"/>
                  </a:cubicBezTo>
                  <a:lnTo>
                    <a:pt x="1"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90"/>
            <p:cNvSpPr>
              <a:spLocks/>
            </p:cNvSpPr>
            <p:nvPr/>
          </p:nvSpPr>
          <p:spPr bwMode="auto">
            <a:xfrm>
              <a:off x="12157130" y="7633136"/>
              <a:ext cx="925711" cy="1254721"/>
            </a:xfrm>
            <a:custGeom>
              <a:avLst/>
              <a:gdLst>
                <a:gd name="T0" fmla="*/ 314 w 332"/>
                <a:gd name="T1" fmla="*/ 220 h 450"/>
                <a:gd name="T2" fmla="*/ 306 w 332"/>
                <a:gd name="T3" fmla="*/ 341 h 450"/>
                <a:gd name="T4" fmla="*/ 301 w 332"/>
                <a:gd name="T5" fmla="*/ 366 h 450"/>
                <a:gd name="T6" fmla="*/ 294 w 332"/>
                <a:gd name="T7" fmla="*/ 360 h 450"/>
                <a:gd name="T8" fmla="*/ 273 w 332"/>
                <a:gd name="T9" fmla="*/ 364 h 450"/>
                <a:gd name="T10" fmla="*/ 272 w 332"/>
                <a:gd name="T11" fmla="*/ 362 h 450"/>
                <a:gd name="T12" fmla="*/ 260 w 332"/>
                <a:gd name="T13" fmla="*/ 367 h 450"/>
                <a:gd name="T14" fmla="*/ 251 w 332"/>
                <a:gd name="T15" fmla="*/ 365 h 450"/>
                <a:gd name="T16" fmla="*/ 238 w 332"/>
                <a:gd name="T17" fmla="*/ 384 h 450"/>
                <a:gd name="T18" fmla="*/ 246 w 332"/>
                <a:gd name="T19" fmla="*/ 408 h 450"/>
                <a:gd name="T20" fmla="*/ 243 w 332"/>
                <a:gd name="T21" fmla="*/ 428 h 450"/>
                <a:gd name="T22" fmla="*/ 210 w 332"/>
                <a:gd name="T23" fmla="*/ 430 h 450"/>
                <a:gd name="T24" fmla="*/ 156 w 332"/>
                <a:gd name="T25" fmla="*/ 441 h 450"/>
                <a:gd name="T26" fmla="*/ 129 w 332"/>
                <a:gd name="T27" fmla="*/ 448 h 450"/>
                <a:gd name="T28" fmla="*/ 75 w 332"/>
                <a:gd name="T29" fmla="*/ 426 h 450"/>
                <a:gd name="T30" fmla="*/ 28 w 332"/>
                <a:gd name="T31" fmla="*/ 406 h 450"/>
                <a:gd name="T32" fmla="*/ 17 w 332"/>
                <a:gd name="T33" fmla="*/ 401 h 450"/>
                <a:gd name="T34" fmla="*/ 1 w 332"/>
                <a:gd name="T35" fmla="*/ 359 h 450"/>
                <a:gd name="T36" fmla="*/ 24 w 332"/>
                <a:gd name="T37" fmla="*/ 172 h 450"/>
                <a:gd name="T38" fmla="*/ 77 w 332"/>
                <a:gd name="T39" fmla="*/ 60 h 450"/>
                <a:gd name="T40" fmla="*/ 314 w 332"/>
                <a:gd name="T41" fmla="*/ 22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2" h="450">
                  <a:moveTo>
                    <a:pt x="314" y="220"/>
                  </a:moveTo>
                  <a:cubicBezTo>
                    <a:pt x="314" y="220"/>
                    <a:pt x="313" y="292"/>
                    <a:pt x="306" y="341"/>
                  </a:cubicBezTo>
                  <a:cubicBezTo>
                    <a:pt x="306" y="344"/>
                    <a:pt x="304" y="366"/>
                    <a:pt x="301" y="366"/>
                  </a:cubicBezTo>
                  <a:cubicBezTo>
                    <a:pt x="299" y="365"/>
                    <a:pt x="296" y="361"/>
                    <a:pt x="294" y="360"/>
                  </a:cubicBezTo>
                  <a:cubicBezTo>
                    <a:pt x="287" y="354"/>
                    <a:pt x="279" y="359"/>
                    <a:pt x="273" y="364"/>
                  </a:cubicBezTo>
                  <a:cubicBezTo>
                    <a:pt x="273" y="363"/>
                    <a:pt x="272" y="363"/>
                    <a:pt x="272" y="362"/>
                  </a:cubicBezTo>
                  <a:cubicBezTo>
                    <a:pt x="266" y="362"/>
                    <a:pt x="264" y="363"/>
                    <a:pt x="260" y="367"/>
                  </a:cubicBezTo>
                  <a:cubicBezTo>
                    <a:pt x="258" y="364"/>
                    <a:pt x="254" y="364"/>
                    <a:pt x="251" y="365"/>
                  </a:cubicBezTo>
                  <a:cubicBezTo>
                    <a:pt x="243" y="368"/>
                    <a:pt x="236" y="375"/>
                    <a:pt x="238" y="384"/>
                  </a:cubicBezTo>
                  <a:cubicBezTo>
                    <a:pt x="240" y="392"/>
                    <a:pt x="244" y="400"/>
                    <a:pt x="246" y="408"/>
                  </a:cubicBezTo>
                  <a:cubicBezTo>
                    <a:pt x="247" y="414"/>
                    <a:pt x="249" y="424"/>
                    <a:pt x="243" y="428"/>
                  </a:cubicBezTo>
                  <a:cubicBezTo>
                    <a:pt x="234" y="433"/>
                    <a:pt x="220" y="430"/>
                    <a:pt x="210" y="430"/>
                  </a:cubicBezTo>
                  <a:cubicBezTo>
                    <a:pt x="190" y="430"/>
                    <a:pt x="174" y="432"/>
                    <a:pt x="156" y="441"/>
                  </a:cubicBezTo>
                  <a:cubicBezTo>
                    <a:pt x="148" y="446"/>
                    <a:pt x="139" y="450"/>
                    <a:pt x="129" y="448"/>
                  </a:cubicBezTo>
                  <a:cubicBezTo>
                    <a:pt x="110" y="444"/>
                    <a:pt x="93" y="433"/>
                    <a:pt x="75" y="426"/>
                  </a:cubicBezTo>
                  <a:cubicBezTo>
                    <a:pt x="59" y="419"/>
                    <a:pt x="44" y="413"/>
                    <a:pt x="28" y="406"/>
                  </a:cubicBezTo>
                  <a:cubicBezTo>
                    <a:pt x="25" y="405"/>
                    <a:pt x="21" y="403"/>
                    <a:pt x="17" y="401"/>
                  </a:cubicBezTo>
                  <a:cubicBezTo>
                    <a:pt x="7" y="396"/>
                    <a:pt x="0" y="386"/>
                    <a:pt x="1" y="359"/>
                  </a:cubicBezTo>
                  <a:cubicBezTo>
                    <a:pt x="3" y="332"/>
                    <a:pt x="9" y="223"/>
                    <a:pt x="24" y="172"/>
                  </a:cubicBezTo>
                  <a:cubicBezTo>
                    <a:pt x="39" y="120"/>
                    <a:pt x="44" y="77"/>
                    <a:pt x="77" y="60"/>
                  </a:cubicBezTo>
                  <a:cubicBezTo>
                    <a:pt x="88" y="51"/>
                    <a:pt x="332" y="0"/>
                    <a:pt x="314" y="22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91"/>
            <p:cNvSpPr>
              <a:spLocks/>
            </p:cNvSpPr>
            <p:nvPr/>
          </p:nvSpPr>
          <p:spPr bwMode="auto">
            <a:xfrm>
              <a:off x="12255008" y="7643749"/>
              <a:ext cx="783022" cy="571936"/>
            </a:xfrm>
            <a:custGeom>
              <a:avLst/>
              <a:gdLst>
                <a:gd name="T0" fmla="*/ 125 w 281"/>
                <a:gd name="T1" fmla="*/ 197 h 205"/>
                <a:gd name="T2" fmla="*/ 0 w 281"/>
                <a:gd name="T3" fmla="*/ 128 h 205"/>
                <a:gd name="T4" fmla="*/ 42 w 281"/>
                <a:gd name="T5" fmla="*/ 56 h 205"/>
                <a:gd name="T6" fmla="*/ 280 w 281"/>
                <a:gd name="T7" fmla="*/ 195 h 205"/>
                <a:gd name="T8" fmla="*/ 168 w 281"/>
                <a:gd name="T9" fmla="*/ 205 h 205"/>
                <a:gd name="T10" fmla="*/ 125 w 281"/>
                <a:gd name="T11" fmla="*/ 197 h 205"/>
              </a:gdLst>
              <a:ahLst/>
              <a:cxnLst>
                <a:cxn ang="0">
                  <a:pos x="T0" y="T1"/>
                </a:cxn>
                <a:cxn ang="0">
                  <a:pos x="T2" y="T3"/>
                </a:cxn>
                <a:cxn ang="0">
                  <a:pos x="T4" y="T5"/>
                </a:cxn>
                <a:cxn ang="0">
                  <a:pos x="T6" y="T7"/>
                </a:cxn>
                <a:cxn ang="0">
                  <a:pos x="T8" y="T9"/>
                </a:cxn>
                <a:cxn ang="0">
                  <a:pos x="T10" y="T11"/>
                </a:cxn>
              </a:cxnLst>
              <a:rect l="0" t="0" r="r" b="b"/>
              <a:pathLst>
                <a:path w="281" h="205">
                  <a:moveTo>
                    <a:pt x="125" y="197"/>
                  </a:moveTo>
                  <a:cubicBezTo>
                    <a:pt x="81" y="180"/>
                    <a:pt x="38" y="155"/>
                    <a:pt x="0" y="128"/>
                  </a:cubicBezTo>
                  <a:cubicBezTo>
                    <a:pt x="9" y="95"/>
                    <a:pt x="18" y="68"/>
                    <a:pt x="42" y="56"/>
                  </a:cubicBezTo>
                  <a:cubicBezTo>
                    <a:pt x="52" y="47"/>
                    <a:pt x="281" y="0"/>
                    <a:pt x="280" y="195"/>
                  </a:cubicBezTo>
                  <a:cubicBezTo>
                    <a:pt x="243" y="200"/>
                    <a:pt x="206" y="205"/>
                    <a:pt x="168" y="205"/>
                  </a:cubicBezTo>
                  <a:cubicBezTo>
                    <a:pt x="154" y="203"/>
                    <a:pt x="140" y="199"/>
                    <a:pt x="125" y="19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2"/>
            <p:cNvSpPr>
              <a:spLocks/>
            </p:cNvSpPr>
            <p:nvPr/>
          </p:nvSpPr>
          <p:spPr bwMode="auto">
            <a:xfrm>
              <a:off x="12940152" y="7962146"/>
              <a:ext cx="209906" cy="635615"/>
            </a:xfrm>
            <a:custGeom>
              <a:avLst/>
              <a:gdLst>
                <a:gd name="T0" fmla="*/ 75 w 75"/>
                <a:gd name="T1" fmla="*/ 0 h 228"/>
                <a:gd name="T2" fmla="*/ 63 w 75"/>
                <a:gd name="T3" fmla="*/ 143 h 228"/>
                <a:gd name="T4" fmla="*/ 49 w 75"/>
                <a:gd name="T5" fmla="*/ 140 h 228"/>
                <a:gd name="T6" fmla="*/ 22 w 75"/>
                <a:gd name="T7" fmla="*/ 165 h 228"/>
                <a:gd name="T8" fmla="*/ 22 w 75"/>
                <a:gd name="T9" fmla="*/ 224 h 228"/>
                <a:gd name="T10" fmla="*/ 10 w 75"/>
                <a:gd name="T11" fmla="*/ 227 h 228"/>
                <a:gd name="T12" fmla="*/ 0 w 75"/>
                <a:gd name="T13" fmla="*/ 222 h 228"/>
                <a:gd name="T14" fmla="*/ 12 w 75"/>
                <a:gd name="T15" fmla="*/ 16 h 228"/>
                <a:gd name="T16" fmla="*/ 75 w 75"/>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28">
                  <a:moveTo>
                    <a:pt x="75" y="0"/>
                  </a:moveTo>
                  <a:cubicBezTo>
                    <a:pt x="75" y="0"/>
                    <a:pt x="72" y="105"/>
                    <a:pt x="63" y="143"/>
                  </a:cubicBezTo>
                  <a:cubicBezTo>
                    <a:pt x="63" y="143"/>
                    <a:pt x="57" y="140"/>
                    <a:pt x="49" y="140"/>
                  </a:cubicBezTo>
                  <a:cubicBezTo>
                    <a:pt x="41" y="140"/>
                    <a:pt x="27" y="144"/>
                    <a:pt x="22" y="165"/>
                  </a:cubicBezTo>
                  <a:cubicBezTo>
                    <a:pt x="14" y="207"/>
                    <a:pt x="22" y="224"/>
                    <a:pt x="22" y="224"/>
                  </a:cubicBezTo>
                  <a:cubicBezTo>
                    <a:pt x="22" y="224"/>
                    <a:pt x="20" y="228"/>
                    <a:pt x="10" y="227"/>
                  </a:cubicBezTo>
                  <a:cubicBezTo>
                    <a:pt x="0" y="227"/>
                    <a:pt x="0" y="222"/>
                    <a:pt x="0" y="222"/>
                  </a:cubicBezTo>
                  <a:cubicBezTo>
                    <a:pt x="12" y="16"/>
                    <a:pt x="12" y="16"/>
                    <a:pt x="12" y="16"/>
                  </a:cubicBezTo>
                  <a:lnTo>
                    <a:pt x="75"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3"/>
            <p:cNvSpPr>
              <a:spLocks/>
            </p:cNvSpPr>
            <p:nvPr/>
          </p:nvSpPr>
          <p:spPr bwMode="auto">
            <a:xfrm>
              <a:off x="13029775" y="8277006"/>
              <a:ext cx="100236" cy="94340"/>
            </a:xfrm>
            <a:custGeom>
              <a:avLst/>
              <a:gdLst>
                <a:gd name="T0" fmla="*/ 0 w 36"/>
                <a:gd name="T1" fmla="*/ 34 h 34"/>
                <a:gd name="T2" fmla="*/ 3 w 36"/>
                <a:gd name="T3" fmla="*/ 16 h 34"/>
                <a:gd name="T4" fmla="*/ 8 w 36"/>
                <a:gd name="T5" fmla="*/ 11 h 34"/>
                <a:gd name="T6" fmla="*/ 31 w 36"/>
                <a:gd name="T7" fmla="*/ 0 h 34"/>
                <a:gd name="T8" fmla="*/ 36 w 36"/>
                <a:gd name="T9" fmla="*/ 0 h 34"/>
                <a:gd name="T10" fmla="*/ 31 w 36"/>
                <a:gd name="T11" fmla="*/ 30 h 34"/>
                <a:gd name="T12" fmla="*/ 17 w 36"/>
                <a:gd name="T13" fmla="*/ 27 h 34"/>
                <a:gd name="T14" fmla="*/ 0 w 36"/>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34"/>
                  </a:moveTo>
                  <a:cubicBezTo>
                    <a:pt x="1" y="28"/>
                    <a:pt x="2" y="23"/>
                    <a:pt x="3" y="16"/>
                  </a:cubicBezTo>
                  <a:cubicBezTo>
                    <a:pt x="4" y="15"/>
                    <a:pt x="6" y="13"/>
                    <a:pt x="8" y="11"/>
                  </a:cubicBezTo>
                  <a:cubicBezTo>
                    <a:pt x="16" y="8"/>
                    <a:pt x="23" y="3"/>
                    <a:pt x="31" y="0"/>
                  </a:cubicBezTo>
                  <a:cubicBezTo>
                    <a:pt x="33" y="0"/>
                    <a:pt x="34" y="0"/>
                    <a:pt x="36" y="0"/>
                  </a:cubicBezTo>
                  <a:cubicBezTo>
                    <a:pt x="34" y="12"/>
                    <a:pt x="33" y="22"/>
                    <a:pt x="31" y="30"/>
                  </a:cubicBezTo>
                  <a:cubicBezTo>
                    <a:pt x="31" y="30"/>
                    <a:pt x="25" y="27"/>
                    <a:pt x="17" y="27"/>
                  </a:cubicBezTo>
                  <a:cubicBezTo>
                    <a:pt x="12" y="27"/>
                    <a:pt x="6" y="28"/>
                    <a:pt x="0" y="34"/>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4"/>
            <p:cNvSpPr>
              <a:spLocks/>
            </p:cNvSpPr>
            <p:nvPr/>
          </p:nvSpPr>
          <p:spPr bwMode="auto">
            <a:xfrm>
              <a:off x="12964916" y="8015213"/>
              <a:ext cx="185142" cy="150944"/>
            </a:xfrm>
            <a:custGeom>
              <a:avLst/>
              <a:gdLst>
                <a:gd name="T0" fmla="*/ 66 w 66"/>
                <a:gd name="T1" fmla="*/ 0 h 54"/>
                <a:gd name="T2" fmla="*/ 64 w 66"/>
                <a:gd name="T3" fmla="*/ 31 h 54"/>
                <a:gd name="T4" fmla="*/ 0 w 66"/>
                <a:gd name="T5" fmla="*/ 51 h 54"/>
                <a:gd name="T6" fmla="*/ 1 w 66"/>
                <a:gd name="T7" fmla="*/ 24 h 54"/>
                <a:gd name="T8" fmla="*/ 66 w 66"/>
                <a:gd name="T9" fmla="*/ 0 h 54"/>
              </a:gdLst>
              <a:ahLst/>
              <a:cxnLst>
                <a:cxn ang="0">
                  <a:pos x="T0" y="T1"/>
                </a:cxn>
                <a:cxn ang="0">
                  <a:pos x="T2" y="T3"/>
                </a:cxn>
                <a:cxn ang="0">
                  <a:pos x="T4" y="T5"/>
                </a:cxn>
                <a:cxn ang="0">
                  <a:pos x="T6" y="T7"/>
                </a:cxn>
                <a:cxn ang="0">
                  <a:pos x="T8" y="T9"/>
                </a:cxn>
              </a:cxnLst>
              <a:rect l="0" t="0" r="r" b="b"/>
              <a:pathLst>
                <a:path w="66" h="54">
                  <a:moveTo>
                    <a:pt x="66" y="0"/>
                  </a:moveTo>
                  <a:cubicBezTo>
                    <a:pt x="64" y="31"/>
                    <a:pt x="64" y="31"/>
                    <a:pt x="64" y="31"/>
                  </a:cubicBezTo>
                  <a:cubicBezTo>
                    <a:pt x="64" y="31"/>
                    <a:pt x="31" y="54"/>
                    <a:pt x="0" y="51"/>
                  </a:cubicBezTo>
                  <a:cubicBezTo>
                    <a:pt x="1" y="24"/>
                    <a:pt x="1" y="24"/>
                    <a:pt x="1" y="24"/>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5"/>
            <p:cNvSpPr>
              <a:spLocks/>
            </p:cNvSpPr>
            <p:nvPr/>
          </p:nvSpPr>
          <p:spPr bwMode="auto">
            <a:xfrm>
              <a:off x="12006186" y="7602475"/>
              <a:ext cx="1262976" cy="911560"/>
            </a:xfrm>
            <a:custGeom>
              <a:avLst/>
              <a:gdLst>
                <a:gd name="T0" fmla="*/ 385 w 453"/>
                <a:gd name="T1" fmla="*/ 30 h 327"/>
                <a:gd name="T2" fmla="*/ 297 w 453"/>
                <a:gd name="T3" fmla="*/ 54 h 327"/>
                <a:gd name="T4" fmla="*/ 156 w 453"/>
                <a:gd name="T5" fmla="*/ 2 h 327"/>
                <a:gd name="T6" fmla="*/ 69 w 453"/>
                <a:gd name="T7" fmla="*/ 68 h 327"/>
                <a:gd name="T8" fmla="*/ 14 w 453"/>
                <a:gd name="T9" fmla="*/ 88 h 327"/>
                <a:gd name="T10" fmla="*/ 30 w 453"/>
                <a:gd name="T11" fmla="*/ 243 h 327"/>
                <a:gd name="T12" fmla="*/ 34 w 453"/>
                <a:gd name="T13" fmla="*/ 241 h 327"/>
                <a:gd name="T14" fmla="*/ 65 w 453"/>
                <a:gd name="T15" fmla="*/ 251 h 327"/>
                <a:gd name="T16" fmla="*/ 57 w 453"/>
                <a:gd name="T17" fmla="*/ 319 h 327"/>
                <a:gd name="T18" fmla="*/ 68 w 453"/>
                <a:gd name="T19" fmla="*/ 326 h 327"/>
                <a:gd name="T20" fmla="*/ 81 w 453"/>
                <a:gd name="T21" fmla="*/ 317 h 327"/>
                <a:gd name="T22" fmla="*/ 93 w 453"/>
                <a:gd name="T23" fmla="*/ 189 h 327"/>
                <a:gd name="T24" fmla="*/ 101 w 453"/>
                <a:gd name="T25" fmla="*/ 133 h 327"/>
                <a:gd name="T26" fmla="*/ 310 w 453"/>
                <a:gd name="T27" fmla="*/ 200 h 327"/>
                <a:gd name="T28" fmla="*/ 453 w 453"/>
                <a:gd name="T29" fmla="*/ 71 h 327"/>
                <a:gd name="T30" fmla="*/ 412 w 453"/>
                <a:gd name="T31" fmla="*/ 107 h 327"/>
                <a:gd name="T32" fmla="*/ 416 w 453"/>
                <a:gd name="T33" fmla="*/ 30 h 327"/>
                <a:gd name="T34" fmla="*/ 389 w 453"/>
                <a:gd name="T35" fmla="*/ 68 h 327"/>
                <a:gd name="T36" fmla="*/ 385 w 453"/>
                <a:gd name="T37" fmla="*/ 3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27">
                  <a:moveTo>
                    <a:pt x="385" y="30"/>
                  </a:moveTo>
                  <a:cubicBezTo>
                    <a:pt x="385" y="30"/>
                    <a:pt x="379" y="77"/>
                    <a:pt x="297" y="54"/>
                  </a:cubicBezTo>
                  <a:cubicBezTo>
                    <a:pt x="240" y="39"/>
                    <a:pt x="203" y="4"/>
                    <a:pt x="156" y="2"/>
                  </a:cubicBezTo>
                  <a:cubicBezTo>
                    <a:pt x="109" y="0"/>
                    <a:pt x="72" y="39"/>
                    <a:pt x="69" y="68"/>
                  </a:cubicBezTo>
                  <a:cubicBezTo>
                    <a:pt x="69" y="68"/>
                    <a:pt x="36" y="41"/>
                    <a:pt x="14" y="88"/>
                  </a:cubicBezTo>
                  <a:cubicBezTo>
                    <a:pt x="0" y="116"/>
                    <a:pt x="11" y="167"/>
                    <a:pt x="30" y="243"/>
                  </a:cubicBezTo>
                  <a:cubicBezTo>
                    <a:pt x="30" y="243"/>
                    <a:pt x="32" y="242"/>
                    <a:pt x="34" y="241"/>
                  </a:cubicBezTo>
                  <a:cubicBezTo>
                    <a:pt x="41" y="239"/>
                    <a:pt x="53" y="237"/>
                    <a:pt x="65" y="251"/>
                  </a:cubicBezTo>
                  <a:cubicBezTo>
                    <a:pt x="75" y="264"/>
                    <a:pt x="57" y="319"/>
                    <a:pt x="57" y="319"/>
                  </a:cubicBezTo>
                  <a:cubicBezTo>
                    <a:pt x="57" y="319"/>
                    <a:pt x="56" y="325"/>
                    <a:pt x="68" y="326"/>
                  </a:cubicBezTo>
                  <a:cubicBezTo>
                    <a:pt x="81" y="327"/>
                    <a:pt x="81" y="317"/>
                    <a:pt x="81" y="317"/>
                  </a:cubicBezTo>
                  <a:cubicBezTo>
                    <a:pt x="81" y="317"/>
                    <a:pt x="87" y="260"/>
                    <a:pt x="93" y="189"/>
                  </a:cubicBezTo>
                  <a:cubicBezTo>
                    <a:pt x="95" y="159"/>
                    <a:pt x="95" y="141"/>
                    <a:pt x="101" y="133"/>
                  </a:cubicBezTo>
                  <a:cubicBezTo>
                    <a:pt x="101" y="133"/>
                    <a:pt x="199" y="212"/>
                    <a:pt x="310" y="200"/>
                  </a:cubicBezTo>
                  <a:cubicBezTo>
                    <a:pt x="421" y="187"/>
                    <a:pt x="442" y="119"/>
                    <a:pt x="453" y="71"/>
                  </a:cubicBezTo>
                  <a:cubicBezTo>
                    <a:pt x="453" y="71"/>
                    <a:pt x="439" y="100"/>
                    <a:pt x="412" y="107"/>
                  </a:cubicBezTo>
                  <a:cubicBezTo>
                    <a:pt x="412" y="107"/>
                    <a:pt x="439" y="70"/>
                    <a:pt x="416" y="30"/>
                  </a:cubicBezTo>
                  <a:cubicBezTo>
                    <a:pt x="416" y="30"/>
                    <a:pt x="405" y="60"/>
                    <a:pt x="389" y="68"/>
                  </a:cubicBezTo>
                  <a:cubicBezTo>
                    <a:pt x="389" y="68"/>
                    <a:pt x="397" y="62"/>
                    <a:pt x="385" y="30"/>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6"/>
            <p:cNvSpPr>
              <a:spLocks/>
            </p:cNvSpPr>
            <p:nvPr/>
          </p:nvSpPr>
          <p:spPr bwMode="auto">
            <a:xfrm>
              <a:off x="12073403" y="8215685"/>
              <a:ext cx="128538" cy="94340"/>
            </a:xfrm>
            <a:custGeom>
              <a:avLst/>
              <a:gdLst>
                <a:gd name="T0" fmla="*/ 0 w 46"/>
                <a:gd name="T1" fmla="*/ 0 h 34"/>
                <a:gd name="T2" fmla="*/ 42 w 46"/>
                <a:gd name="T3" fmla="*/ 11 h 34"/>
                <a:gd name="T4" fmla="*/ 42 w 46"/>
                <a:gd name="T5" fmla="*/ 12 h 34"/>
                <a:gd name="T6" fmla="*/ 42 w 46"/>
                <a:gd name="T7" fmla="*/ 34 h 34"/>
                <a:gd name="T8" fmla="*/ 42 w 46"/>
                <a:gd name="T9" fmla="*/ 34 h 34"/>
                <a:gd name="T10" fmla="*/ 41 w 46"/>
                <a:gd name="T11" fmla="*/ 31 h 34"/>
                <a:gd name="T12" fmla="*/ 10 w 46"/>
                <a:gd name="T13" fmla="*/ 21 h 34"/>
                <a:gd name="T14" fmla="*/ 6 w 46"/>
                <a:gd name="T15" fmla="*/ 23 h 34"/>
                <a:gd name="T16" fmla="*/ 0 w 46"/>
                <a:gd name="T17" fmla="*/ 0 h 34"/>
                <a:gd name="T18" fmla="*/ 0 w 46"/>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4">
                  <a:moveTo>
                    <a:pt x="0" y="0"/>
                  </a:moveTo>
                  <a:cubicBezTo>
                    <a:pt x="16" y="1"/>
                    <a:pt x="30" y="4"/>
                    <a:pt x="42" y="11"/>
                  </a:cubicBezTo>
                  <a:cubicBezTo>
                    <a:pt x="42" y="11"/>
                    <a:pt x="42" y="12"/>
                    <a:pt x="42" y="12"/>
                  </a:cubicBezTo>
                  <a:cubicBezTo>
                    <a:pt x="44" y="18"/>
                    <a:pt x="46" y="27"/>
                    <a:pt x="42" y="34"/>
                  </a:cubicBezTo>
                  <a:cubicBezTo>
                    <a:pt x="42" y="34"/>
                    <a:pt x="42" y="34"/>
                    <a:pt x="42" y="34"/>
                  </a:cubicBezTo>
                  <a:cubicBezTo>
                    <a:pt x="42" y="33"/>
                    <a:pt x="41" y="32"/>
                    <a:pt x="41" y="31"/>
                  </a:cubicBezTo>
                  <a:cubicBezTo>
                    <a:pt x="29" y="17"/>
                    <a:pt x="17" y="19"/>
                    <a:pt x="10" y="21"/>
                  </a:cubicBezTo>
                  <a:cubicBezTo>
                    <a:pt x="8" y="22"/>
                    <a:pt x="6" y="23"/>
                    <a:pt x="6" y="23"/>
                  </a:cubicBezTo>
                  <a:cubicBezTo>
                    <a:pt x="4" y="15"/>
                    <a:pt x="2" y="7"/>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7"/>
            <p:cNvSpPr>
              <a:spLocks/>
            </p:cNvSpPr>
            <p:nvPr/>
          </p:nvSpPr>
          <p:spPr bwMode="auto">
            <a:xfrm>
              <a:off x="12290385" y="8160260"/>
              <a:ext cx="159199" cy="116746"/>
            </a:xfrm>
            <a:custGeom>
              <a:avLst/>
              <a:gdLst>
                <a:gd name="T0" fmla="*/ 0 w 57"/>
                <a:gd name="T1" fmla="*/ 31 h 42"/>
                <a:gd name="T2" fmla="*/ 27 w 57"/>
                <a:gd name="T3" fmla="*/ 40 h 42"/>
                <a:gd name="T4" fmla="*/ 50 w 57"/>
                <a:gd name="T5" fmla="*/ 19 h 42"/>
                <a:gd name="T6" fmla="*/ 57 w 57"/>
                <a:gd name="T7" fmla="*/ 0 h 42"/>
                <a:gd name="T8" fmla="*/ 0 w 57"/>
                <a:gd name="T9" fmla="*/ 31 h 42"/>
              </a:gdLst>
              <a:ahLst/>
              <a:cxnLst>
                <a:cxn ang="0">
                  <a:pos x="T0" y="T1"/>
                </a:cxn>
                <a:cxn ang="0">
                  <a:pos x="T2" y="T3"/>
                </a:cxn>
                <a:cxn ang="0">
                  <a:pos x="T4" y="T5"/>
                </a:cxn>
                <a:cxn ang="0">
                  <a:pos x="T6" y="T7"/>
                </a:cxn>
                <a:cxn ang="0">
                  <a:pos x="T8" y="T9"/>
                </a:cxn>
              </a:cxnLst>
              <a:rect l="0" t="0" r="r" b="b"/>
              <a:pathLst>
                <a:path w="57" h="42">
                  <a:moveTo>
                    <a:pt x="0" y="31"/>
                  </a:moveTo>
                  <a:cubicBezTo>
                    <a:pt x="0" y="31"/>
                    <a:pt x="13" y="42"/>
                    <a:pt x="27" y="40"/>
                  </a:cubicBezTo>
                  <a:cubicBezTo>
                    <a:pt x="41" y="39"/>
                    <a:pt x="50" y="19"/>
                    <a:pt x="50" y="19"/>
                  </a:cubicBezTo>
                  <a:cubicBezTo>
                    <a:pt x="57" y="0"/>
                    <a:pt x="57" y="0"/>
                    <a:pt x="57" y="0"/>
                  </a:cubicBezTo>
                  <a:cubicBezTo>
                    <a:pt x="57" y="0"/>
                    <a:pt x="25" y="33"/>
                    <a:pt x="0" y="3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8"/>
            <p:cNvSpPr>
              <a:spLocks/>
            </p:cNvSpPr>
            <p:nvPr/>
          </p:nvSpPr>
          <p:spPr bwMode="auto">
            <a:xfrm>
              <a:off x="12780953" y="8201534"/>
              <a:ext cx="114387" cy="120283"/>
            </a:xfrm>
            <a:custGeom>
              <a:avLst/>
              <a:gdLst>
                <a:gd name="T0" fmla="*/ 29 w 41"/>
                <a:gd name="T1" fmla="*/ 42 h 43"/>
                <a:gd name="T2" fmla="*/ 41 w 41"/>
                <a:gd name="T3" fmla="*/ 32 h 43"/>
                <a:gd name="T4" fmla="*/ 4 w 41"/>
                <a:gd name="T5" fmla="*/ 0 h 43"/>
                <a:gd name="T6" fmla="*/ 2 w 41"/>
                <a:gd name="T7" fmla="*/ 22 h 43"/>
                <a:gd name="T8" fmla="*/ 29 w 41"/>
                <a:gd name="T9" fmla="*/ 42 h 43"/>
              </a:gdLst>
              <a:ahLst/>
              <a:cxnLst>
                <a:cxn ang="0">
                  <a:pos x="T0" y="T1"/>
                </a:cxn>
                <a:cxn ang="0">
                  <a:pos x="T2" y="T3"/>
                </a:cxn>
                <a:cxn ang="0">
                  <a:pos x="T4" y="T5"/>
                </a:cxn>
                <a:cxn ang="0">
                  <a:pos x="T6" y="T7"/>
                </a:cxn>
                <a:cxn ang="0">
                  <a:pos x="T8" y="T9"/>
                </a:cxn>
              </a:cxnLst>
              <a:rect l="0" t="0" r="r" b="b"/>
              <a:pathLst>
                <a:path w="41" h="43">
                  <a:moveTo>
                    <a:pt x="29" y="42"/>
                  </a:moveTo>
                  <a:cubicBezTo>
                    <a:pt x="29" y="42"/>
                    <a:pt x="40" y="43"/>
                    <a:pt x="41" y="32"/>
                  </a:cubicBezTo>
                  <a:cubicBezTo>
                    <a:pt x="41" y="32"/>
                    <a:pt x="12" y="23"/>
                    <a:pt x="4" y="0"/>
                  </a:cubicBezTo>
                  <a:cubicBezTo>
                    <a:pt x="4" y="0"/>
                    <a:pt x="0" y="13"/>
                    <a:pt x="2" y="22"/>
                  </a:cubicBezTo>
                  <a:cubicBezTo>
                    <a:pt x="3" y="30"/>
                    <a:pt x="13" y="40"/>
                    <a:pt x="29" y="4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9"/>
            <p:cNvSpPr>
              <a:spLocks/>
            </p:cNvSpPr>
            <p:nvPr/>
          </p:nvSpPr>
          <p:spPr bwMode="auto">
            <a:xfrm>
              <a:off x="12079300" y="8301770"/>
              <a:ext cx="100236" cy="126180"/>
            </a:xfrm>
            <a:custGeom>
              <a:avLst/>
              <a:gdLst>
                <a:gd name="T0" fmla="*/ 24 w 36"/>
                <a:gd name="T1" fmla="*/ 45 h 45"/>
                <a:gd name="T2" fmla="*/ 14 w 36"/>
                <a:gd name="T3" fmla="*/ 5 h 45"/>
                <a:gd name="T4" fmla="*/ 7 w 36"/>
                <a:gd name="T5" fmla="*/ 34 h 45"/>
                <a:gd name="T6" fmla="*/ 24 w 36"/>
                <a:gd name="T7" fmla="*/ 45 h 45"/>
              </a:gdLst>
              <a:ahLst/>
              <a:cxnLst>
                <a:cxn ang="0">
                  <a:pos x="T0" y="T1"/>
                </a:cxn>
                <a:cxn ang="0">
                  <a:pos x="T2" y="T3"/>
                </a:cxn>
                <a:cxn ang="0">
                  <a:pos x="T4" y="T5"/>
                </a:cxn>
                <a:cxn ang="0">
                  <a:pos x="T6" y="T7"/>
                </a:cxn>
              </a:cxnLst>
              <a:rect l="0" t="0" r="r" b="b"/>
              <a:pathLst>
                <a:path w="36" h="45">
                  <a:moveTo>
                    <a:pt x="24" y="45"/>
                  </a:moveTo>
                  <a:cubicBezTo>
                    <a:pt x="24" y="45"/>
                    <a:pt x="36" y="0"/>
                    <a:pt x="14" y="5"/>
                  </a:cubicBezTo>
                  <a:cubicBezTo>
                    <a:pt x="0" y="8"/>
                    <a:pt x="0" y="23"/>
                    <a:pt x="7" y="34"/>
                  </a:cubicBezTo>
                  <a:cubicBezTo>
                    <a:pt x="11" y="40"/>
                    <a:pt x="18" y="45"/>
                    <a:pt x="24" y="4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0"/>
            <p:cNvSpPr>
              <a:spLocks/>
            </p:cNvSpPr>
            <p:nvPr/>
          </p:nvSpPr>
          <p:spPr bwMode="auto">
            <a:xfrm>
              <a:off x="12081658" y="8315921"/>
              <a:ext cx="69576" cy="108491"/>
            </a:xfrm>
            <a:custGeom>
              <a:avLst/>
              <a:gdLst>
                <a:gd name="T0" fmla="*/ 23 w 25"/>
                <a:gd name="T1" fmla="*/ 39 h 39"/>
                <a:gd name="T2" fmla="*/ 25 w 25"/>
                <a:gd name="T3" fmla="*/ 28 h 39"/>
                <a:gd name="T4" fmla="*/ 2 w 25"/>
                <a:gd name="T5" fmla="*/ 19 h 39"/>
                <a:gd name="T6" fmla="*/ 23 w 25"/>
                <a:gd name="T7" fmla="*/ 39 h 39"/>
              </a:gdLst>
              <a:ahLst/>
              <a:cxnLst>
                <a:cxn ang="0">
                  <a:pos x="T0" y="T1"/>
                </a:cxn>
                <a:cxn ang="0">
                  <a:pos x="T2" y="T3"/>
                </a:cxn>
                <a:cxn ang="0">
                  <a:pos x="T4" y="T5"/>
                </a:cxn>
                <a:cxn ang="0">
                  <a:pos x="T6" y="T7"/>
                </a:cxn>
              </a:cxnLst>
              <a:rect l="0" t="0" r="r" b="b"/>
              <a:pathLst>
                <a:path w="25" h="39">
                  <a:moveTo>
                    <a:pt x="23" y="39"/>
                  </a:moveTo>
                  <a:cubicBezTo>
                    <a:pt x="25" y="28"/>
                    <a:pt x="25" y="28"/>
                    <a:pt x="25" y="28"/>
                  </a:cubicBezTo>
                  <a:cubicBezTo>
                    <a:pt x="25" y="28"/>
                    <a:pt x="0" y="0"/>
                    <a:pt x="2" y="19"/>
                  </a:cubicBezTo>
                  <a:cubicBezTo>
                    <a:pt x="4" y="38"/>
                    <a:pt x="23" y="39"/>
                    <a:pt x="23"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01"/>
            <p:cNvSpPr>
              <a:spLocks/>
            </p:cNvSpPr>
            <p:nvPr/>
          </p:nvSpPr>
          <p:spPr bwMode="auto">
            <a:xfrm>
              <a:off x="13026237" y="8380780"/>
              <a:ext cx="114387" cy="145048"/>
            </a:xfrm>
            <a:custGeom>
              <a:avLst/>
              <a:gdLst>
                <a:gd name="T0" fmla="*/ 2 w 41"/>
                <a:gd name="T1" fmla="*/ 51 h 52"/>
                <a:gd name="T2" fmla="*/ 25 w 41"/>
                <a:gd name="T3" fmla="*/ 12 h 52"/>
                <a:gd name="T4" fmla="*/ 26 w 41"/>
                <a:gd name="T5" fmla="*/ 44 h 52"/>
                <a:gd name="T6" fmla="*/ 2 w 41"/>
                <a:gd name="T7" fmla="*/ 51 h 52"/>
              </a:gdLst>
              <a:ahLst/>
              <a:cxnLst>
                <a:cxn ang="0">
                  <a:pos x="T0" y="T1"/>
                </a:cxn>
                <a:cxn ang="0">
                  <a:pos x="T2" y="T3"/>
                </a:cxn>
                <a:cxn ang="0">
                  <a:pos x="T4" y="T5"/>
                </a:cxn>
                <a:cxn ang="0">
                  <a:pos x="T6" y="T7"/>
                </a:cxn>
              </a:cxnLst>
              <a:rect l="0" t="0" r="r" b="b"/>
              <a:pathLst>
                <a:path w="41" h="52">
                  <a:moveTo>
                    <a:pt x="2" y="51"/>
                  </a:moveTo>
                  <a:cubicBezTo>
                    <a:pt x="2" y="51"/>
                    <a:pt x="0" y="0"/>
                    <a:pt x="25" y="12"/>
                  </a:cubicBezTo>
                  <a:cubicBezTo>
                    <a:pt x="41" y="19"/>
                    <a:pt x="36" y="36"/>
                    <a:pt x="26" y="44"/>
                  </a:cubicBezTo>
                  <a:cubicBezTo>
                    <a:pt x="19" y="50"/>
                    <a:pt x="9" y="52"/>
                    <a:pt x="2"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02"/>
            <p:cNvSpPr>
              <a:spLocks/>
            </p:cNvSpPr>
            <p:nvPr/>
          </p:nvSpPr>
          <p:spPr bwMode="auto">
            <a:xfrm>
              <a:off x="13032133" y="8424412"/>
              <a:ext cx="108491" cy="106132"/>
            </a:xfrm>
            <a:custGeom>
              <a:avLst/>
              <a:gdLst>
                <a:gd name="T0" fmla="*/ 0 w 39"/>
                <a:gd name="T1" fmla="*/ 34 h 38"/>
                <a:gd name="T2" fmla="*/ 1 w 39"/>
                <a:gd name="T3" fmla="*/ 21 h 38"/>
                <a:gd name="T4" fmla="*/ 31 w 39"/>
                <a:gd name="T5" fmla="*/ 19 h 38"/>
                <a:gd name="T6" fmla="*/ 0 w 39"/>
                <a:gd name="T7" fmla="*/ 34 h 38"/>
              </a:gdLst>
              <a:ahLst/>
              <a:cxnLst>
                <a:cxn ang="0">
                  <a:pos x="T0" y="T1"/>
                </a:cxn>
                <a:cxn ang="0">
                  <a:pos x="T2" y="T3"/>
                </a:cxn>
                <a:cxn ang="0">
                  <a:pos x="T4" y="T5"/>
                </a:cxn>
                <a:cxn ang="0">
                  <a:pos x="T6" y="T7"/>
                </a:cxn>
              </a:cxnLst>
              <a:rect l="0" t="0" r="r" b="b"/>
              <a:pathLst>
                <a:path w="39" h="38">
                  <a:moveTo>
                    <a:pt x="0" y="34"/>
                  </a:moveTo>
                  <a:cubicBezTo>
                    <a:pt x="1" y="21"/>
                    <a:pt x="1" y="21"/>
                    <a:pt x="1" y="21"/>
                  </a:cubicBezTo>
                  <a:cubicBezTo>
                    <a:pt x="1" y="21"/>
                    <a:pt x="39" y="0"/>
                    <a:pt x="31" y="19"/>
                  </a:cubicBezTo>
                  <a:cubicBezTo>
                    <a:pt x="23" y="38"/>
                    <a:pt x="0" y="34"/>
                    <a:pt x="0" y="34"/>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3"/>
            <p:cNvSpPr>
              <a:spLocks/>
            </p:cNvSpPr>
            <p:nvPr/>
          </p:nvSpPr>
          <p:spPr bwMode="auto">
            <a:xfrm>
              <a:off x="12482603" y="8840687"/>
              <a:ext cx="87264" cy="27123"/>
            </a:xfrm>
            <a:custGeom>
              <a:avLst/>
              <a:gdLst>
                <a:gd name="T0" fmla="*/ 1 w 31"/>
                <a:gd name="T1" fmla="*/ 4 h 10"/>
                <a:gd name="T2" fmla="*/ 16 w 31"/>
                <a:gd name="T3" fmla="*/ 10 h 10"/>
                <a:gd name="T4" fmla="*/ 31 w 31"/>
                <a:gd name="T5" fmla="*/ 6 h 10"/>
                <a:gd name="T6" fmla="*/ 16 w 31"/>
                <a:gd name="T7" fmla="*/ 0 h 10"/>
                <a:gd name="T8" fmla="*/ 1 w 31"/>
                <a:gd name="T9" fmla="*/ 4 h 10"/>
              </a:gdLst>
              <a:ahLst/>
              <a:cxnLst>
                <a:cxn ang="0">
                  <a:pos x="T0" y="T1"/>
                </a:cxn>
                <a:cxn ang="0">
                  <a:pos x="T2" y="T3"/>
                </a:cxn>
                <a:cxn ang="0">
                  <a:pos x="T4" y="T5"/>
                </a:cxn>
                <a:cxn ang="0">
                  <a:pos x="T6" y="T7"/>
                </a:cxn>
                <a:cxn ang="0">
                  <a:pos x="T8" y="T9"/>
                </a:cxn>
              </a:cxnLst>
              <a:rect l="0" t="0" r="r" b="b"/>
              <a:pathLst>
                <a:path w="31" h="10">
                  <a:moveTo>
                    <a:pt x="1" y="4"/>
                  </a:moveTo>
                  <a:cubicBezTo>
                    <a:pt x="0" y="7"/>
                    <a:pt x="7" y="9"/>
                    <a:pt x="16" y="10"/>
                  </a:cubicBezTo>
                  <a:cubicBezTo>
                    <a:pt x="24" y="10"/>
                    <a:pt x="31" y="8"/>
                    <a:pt x="31" y="6"/>
                  </a:cubicBezTo>
                  <a:cubicBezTo>
                    <a:pt x="31" y="3"/>
                    <a:pt x="24" y="0"/>
                    <a:pt x="16" y="0"/>
                  </a:cubicBezTo>
                  <a:cubicBezTo>
                    <a:pt x="8" y="0"/>
                    <a:pt x="1" y="1"/>
                    <a:pt x="1" y="4"/>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04"/>
            <p:cNvSpPr>
              <a:spLocks/>
            </p:cNvSpPr>
            <p:nvPr/>
          </p:nvSpPr>
          <p:spPr bwMode="auto">
            <a:xfrm>
              <a:off x="12020337" y="8360733"/>
              <a:ext cx="147406" cy="150944"/>
            </a:xfrm>
            <a:custGeom>
              <a:avLst/>
              <a:gdLst>
                <a:gd name="T0" fmla="*/ 47 w 53"/>
                <a:gd name="T1" fmla="*/ 54 h 54"/>
                <a:gd name="T2" fmla="*/ 53 w 53"/>
                <a:gd name="T3" fmla="*/ 52 h 54"/>
                <a:gd name="T4" fmla="*/ 13 w 53"/>
                <a:gd name="T5" fmla="*/ 0 h 54"/>
                <a:gd name="T6" fmla="*/ 47 w 53"/>
                <a:gd name="T7" fmla="*/ 54 h 54"/>
              </a:gdLst>
              <a:ahLst/>
              <a:cxnLst>
                <a:cxn ang="0">
                  <a:pos x="T0" y="T1"/>
                </a:cxn>
                <a:cxn ang="0">
                  <a:pos x="T2" y="T3"/>
                </a:cxn>
                <a:cxn ang="0">
                  <a:pos x="T4" y="T5"/>
                </a:cxn>
                <a:cxn ang="0">
                  <a:pos x="T6" y="T7"/>
                </a:cxn>
              </a:cxnLst>
              <a:rect l="0" t="0" r="r" b="b"/>
              <a:pathLst>
                <a:path w="53" h="54">
                  <a:moveTo>
                    <a:pt x="47" y="54"/>
                  </a:moveTo>
                  <a:cubicBezTo>
                    <a:pt x="53" y="52"/>
                    <a:pt x="53" y="52"/>
                    <a:pt x="53" y="52"/>
                  </a:cubicBezTo>
                  <a:cubicBezTo>
                    <a:pt x="53" y="52"/>
                    <a:pt x="11" y="31"/>
                    <a:pt x="13" y="0"/>
                  </a:cubicBezTo>
                  <a:cubicBezTo>
                    <a:pt x="13" y="0"/>
                    <a:pt x="0" y="33"/>
                    <a:pt x="47" y="5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5"/>
            <p:cNvSpPr>
              <a:spLocks/>
            </p:cNvSpPr>
            <p:nvPr/>
          </p:nvSpPr>
          <p:spPr bwMode="auto">
            <a:xfrm>
              <a:off x="13023878" y="7808844"/>
              <a:ext cx="153302" cy="139151"/>
            </a:xfrm>
            <a:custGeom>
              <a:avLst/>
              <a:gdLst>
                <a:gd name="T0" fmla="*/ 54 w 55"/>
                <a:gd name="T1" fmla="*/ 2 h 50"/>
                <a:gd name="T2" fmla="*/ 49 w 55"/>
                <a:gd name="T3" fmla="*/ 16 h 50"/>
                <a:gd name="T4" fmla="*/ 38 w 55"/>
                <a:gd name="T5" fmla="*/ 32 h 50"/>
                <a:gd name="T6" fmla="*/ 7 w 55"/>
                <a:gd name="T7" fmla="*/ 49 h 50"/>
                <a:gd name="T8" fmla="*/ 0 w 55"/>
                <a:gd name="T9" fmla="*/ 49 h 50"/>
                <a:gd name="T10" fmla="*/ 7 w 55"/>
                <a:gd name="T11" fmla="*/ 46 h 50"/>
                <a:gd name="T12" fmla="*/ 14 w 55"/>
                <a:gd name="T13" fmla="*/ 42 h 50"/>
                <a:gd name="T14" fmla="*/ 31 w 55"/>
                <a:gd name="T15" fmla="*/ 31 h 50"/>
                <a:gd name="T16" fmla="*/ 43 w 55"/>
                <a:gd name="T17" fmla="*/ 16 h 50"/>
                <a:gd name="T18" fmla="*/ 52 w 55"/>
                <a:gd name="T19" fmla="*/ 4 h 50"/>
                <a:gd name="T20" fmla="*/ 53 w 55"/>
                <a:gd name="T21" fmla="*/ 0 h 50"/>
                <a:gd name="T22" fmla="*/ 54 w 55"/>
                <a:gd name="T2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50">
                  <a:moveTo>
                    <a:pt x="54" y="2"/>
                  </a:moveTo>
                  <a:cubicBezTo>
                    <a:pt x="55" y="6"/>
                    <a:pt x="50" y="13"/>
                    <a:pt x="49" y="16"/>
                  </a:cubicBezTo>
                  <a:cubicBezTo>
                    <a:pt x="46" y="22"/>
                    <a:pt x="42" y="27"/>
                    <a:pt x="38" y="32"/>
                  </a:cubicBezTo>
                  <a:cubicBezTo>
                    <a:pt x="30" y="41"/>
                    <a:pt x="19" y="47"/>
                    <a:pt x="7" y="49"/>
                  </a:cubicBezTo>
                  <a:cubicBezTo>
                    <a:pt x="4" y="49"/>
                    <a:pt x="2" y="50"/>
                    <a:pt x="0" y="49"/>
                  </a:cubicBezTo>
                  <a:cubicBezTo>
                    <a:pt x="2" y="48"/>
                    <a:pt x="5" y="47"/>
                    <a:pt x="7" y="46"/>
                  </a:cubicBezTo>
                  <a:cubicBezTo>
                    <a:pt x="10" y="45"/>
                    <a:pt x="12" y="43"/>
                    <a:pt x="14" y="42"/>
                  </a:cubicBezTo>
                  <a:cubicBezTo>
                    <a:pt x="20" y="39"/>
                    <a:pt x="26" y="35"/>
                    <a:pt x="31" y="31"/>
                  </a:cubicBezTo>
                  <a:cubicBezTo>
                    <a:pt x="36" y="26"/>
                    <a:pt x="40" y="21"/>
                    <a:pt x="43" y="16"/>
                  </a:cubicBezTo>
                  <a:cubicBezTo>
                    <a:pt x="46" y="12"/>
                    <a:pt x="49" y="8"/>
                    <a:pt x="52" y="4"/>
                  </a:cubicBezTo>
                  <a:cubicBezTo>
                    <a:pt x="52" y="3"/>
                    <a:pt x="53" y="2"/>
                    <a:pt x="53" y="0"/>
                  </a:cubicBezTo>
                  <a:cubicBezTo>
                    <a:pt x="54" y="1"/>
                    <a:pt x="54" y="1"/>
                    <a:pt x="54"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06"/>
            <p:cNvSpPr>
              <a:spLocks/>
            </p:cNvSpPr>
            <p:nvPr/>
          </p:nvSpPr>
          <p:spPr bwMode="auto">
            <a:xfrm>
              <a:off x="13005010" y="7747523"/>
              <a:ext cx="88444" cy="110849"/>
            </a:xfrm>
            <a:custGeom>
              <a:avLst/>
              <a:gdLst>
                <a:gd name="T0" fmla="*/ 29 w 32"/>
                <a:gd name="T1" fmla="*/ 0 h 40"/>
                <a:gd name="T2" fmla="*/ 0 w 32"/>
                <a:gd name="T3" fmla="*/ 40 h 40"/>
                <a:gd name="T4" fmla="*/ 29 w 32"/>
                <a:gd name="T5" fmla="*/ 0 h 40"/>
              </a:gdLst>
              <a:ahLst/>
              <a:cxnLst>
                <a:cxn ang="0">
                  <a:pos x="T0" y="T1"/>
                </a:cxn>
                <a:cxn ang="0">
                  <a:pos x="T2" y="T3"/>
                </a:cxn>
                <a:cxn ang="0">
                  <a:pos x="T4" y="T5"/>
                </a:cxn>
              </a:cxnLst>
              <a:rect l="0" t="0" r="r" b="b"/>
              <a:pathLst>
                <a:path w="32" h="40">
                  <a:moveTo>
                    <a:pt x="29" y="0"/>
                  </a:moveTo>
                  <a:cubicBezTo>
                    <a:pt x="29" y="0"/>
                    <a:pt x="32" y="34"/>
                    <a:pt x="0" y="40"/>
                  </a:cubicBezTo>
                  <a:cubicBezTo>
                    <a:pt x="0" y="40"/>
                    <a:pt x="23" y="27"/>
                    <a:pt x="2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07"/>
            <p:cNvSpPr>
              <a:spLocks/>
            </p:cNvSpPr>
            <p:nvPr/>
          </p:nvSpPr>
          <p:spPr bwMode="auto">
            <a:xfrm>
              <a:off x="12151234" y="7800589"/>
              <a:ext cx="142689" cy="163916"/>
            </a:xfrm>
            <a:custGeom>
              <a:avLst/>
              <a:gdLst>
                <a:gd name="T0" fmla="*/ 19 w 51"/>
                <a:gd name="T1" fmla="*/ 0 h 59"/>
                <a:gd name="T2" fmla="*/ 51 w 51"/>
                <a:gd name="T3" fmla="*/ 59 h 59"/>
                <a:gd name="T4" fmla="*/ 19 w 51"/>
                <a:gd name="T5" fmla="*/ 0 h 59"/>
              </a:gdLst>
              <a:ahLst/>
              <a:cxnLst>
                <a:cxn ang="0">
                  <a:pos x="T0" y="T1"/>
                </a:cxn>
                <a:cxn ang="0">
                  <a:pos x="T2" y="T3"/>
                </a:cxn>
                <a:cxn ang="0">
                  <a:pos x="T4" y="T5"/>
                </a:cxn>
              </a:cxnLst>
              <a:rect l="0" t="0" r="r" b="b"/>
              <a:pathLst>
                <a:path w="51" h="59">
                  <a:moveTo>
                    <a:pt x="19" y="0"/>
                  </a:moveTo>
                  <a:cubicBezTo>
                    <a:pt x="19" y="0"/>
                    <a:pt x="0" y="44"/>
                    <a:pt x="51" y="59"/>
                  </a:cubicBezTo>
                  <a:cubicBezTo>
                    <a:pt x="51" y="59"/>
                    <a:pt x="25" y="35"/>
                    <a:pt x="19"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8"/>
            <p:cNvSpPr>
              <a:spLocks/>
            </p:cNvSpPr>
            <p:nvPr/>
          </p:nvSpPr>
          <p:spPr bwMode="auto">
            <a:xfrm>
              <a:off x="12288027" y="7596579"/>
              <a:ext cx="423351" cy="145048"/>
            </a:xfrm>
            <a:custGeom>
              <a:avLst/>
              <a:gdLst>
                <a:gd name="T0" fmla="*/ 0 w 152"/>
                <a:gd name="T1" fmla="*/ 34 h 52"/>
                <a:gd name="T2" fmla="*/ 71 w 152"/>
                <a:gd name="T3" fmla="*/ 18 h 52"/>
                <a:gd name="T4" fmla="*/ 133 w 152"/>
                <a:gd name="T5" fmla="*/ 50 h 52"/>
                <a:gd name="T6" fmla="*/ 49 w 152"/>
                <a:gd name="T7" fmla="*/ 35 h 52"/>
                <a:gd name="T8" fmla="*/ 0 w 152"/>
                <a:gd name="T9" fmla="*/ 34 h 52"/>
              </a:gdLst>
              <a:ahLst/>
              <a:cxnLst>
                <a:cxn ang="0">
                  <a:pos x="T0" y="T1"/>
                </a:cxn>
                <a:cxn ang="0">
                  <a:pos x="T2" y="T3"/>
                </a:cxn>
                <a:cxn ang="0">
                  <a:pos x="T4" y="T5"/>
                </a:cxn>
                <a:cxn ang="0">
                  <a:pos x="T6" y="T7"/>
                </a:cxn>
                <a:cxn ang="0">
                  <a:pos x="T8" y="T9"/>
                </a:cxn>
              </a:cxnLst>
              <a:rect l="0" t="0" r="r" b="b"/>
              <a:pathLst>
                <a:path w="152" h="52">
                  <a:moveTo>
                    <a:pt x="0" y="34"/>
                  </a:moveTo>
                  <a:cubicBezTo>
                    <a:pt x="0" y="34"/>
                    <a:pt x="26" y="0"/>
                    <a:pt x="71" y="18"/>
                  </a:cubicBezTo>
                  <a:cubicBezTo>
                    <a:pt x="115" y="36"/>
                    <a:pt x="114" y="48"/>
                    <a:pt x="133" y="50"/>
                  </a:cubicBezTo>
                  <a:cubicBezTo>
                    <a:pt x="152" y="52"/>
                    <a:pt x="84" y="48"/>
                    <a:pt x="49" y="35"/>
                  </a:cubicBezTo>
                  <a:cubicBezTo>
                    <a:pt x="13" y="22"/>
                    <a:pt x="6" y="42"/>
                    <a:pt x="0" y="34"/>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09"/>
            <p:cNvSpPr>
              <a:spLocks/>
            </p:cNvSpPr>
            <p:nvPr/>
          </p:nvSpPr>
          <p:spPr bwMode="auto">
            <a:xfrm>
              <a:off x="12059252" y="7850118"/>
              <a:ext cx="150944" cy="240567"/>
            </a:xfrm>
            <a:custGeom>
              <a:avLst/>
              <a:gdLst>
                <a:gd name="T0" fmla="*/ 54 w 54"/>
                <a:gd name="T1" fmla="*/ 52 h 86"/>
                <a:gd name="T2" fmla="*/ 24 w 54"/>
                <a:gd name="T3" fmla="*/ 0 h 86"/>
                <a:gd name="T4" fmla="*/ 3 w 54"/>
                <a:gd name="T5" fmla="*/ 32 h 86"/>
                <a:gd name="T6" fmla="*/ 53 w 54"/>
                <a:gd name="T7" fmla="*/ 86 h 86"/>
                <a:gd name="T8" fmla="*/ 54 w 54"/>
                <a:gd name="T9" fmla="*/ 52 h 86"/>
              </a:gdLst>
              <a:ahLst/>
              <a:cxnLst>
                <a:cxn ang="0">
                  <a:pos x="T0" y="T1"/>
                </a:cxn>
                <a:cxn ang="0">
                  <a:pos x="T2" y="T3"/>
                </a:cxn>
                <a:cxn ang="0">
                  <a:pos x="T4" y="T5"/>
                </a:cxn>
                <a:cxn ang="0">
                  <a:pos x="T6" y="T7"/>
                </a:cxn>
                <a:cxn ang="0">
                  <a:pos x="T8" y="T9"/>
                </a:cxn>
              </a:cxnLst>
              <a:rect l="0" t="0" r="r" b="b"/>
              <a:pathLst>
                <a:path w="54" h="86">
                  <a:moveTo>
                    <a:pt x="54" y="52"/>
                  </a:moveTo>
                  <a:cubicBezTo>
                    <a:pt x="54" y="52"/>
                    <a:pt x="19" y="29"/>
                    <a:pt x="24" y="0"/>
                  </a:cubicBezTo>
                  <a:cubicBezTo>
                    <a:pt x="24" y="0"/>
                    <a:pt x="0" y="4"/>
                    <a:pt x="3" y="32"/>
                  </a:cubicBezTo>
                  <a:cubicBezTo>
                    <a:pt x="7" y="59"/>
                    <a:pt x="53" y="86"/>
                    <a:pt x="53" y="86"/>
                  </a:cubicBezTo>
                  <a:lnTo>
                    <a:pt x="54" y="52"/>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10"/>
            <p:cNvSpPr>
              <a:spLocks/>
            </p:cNvSpPr>
            <p:nvPr/>
          </p:nvSpPr>
          <p:spPr bwMode="auto">
            <a:xfrm>
              <a:off x="12870576" y="8485733"/>
              <a:ext cx="33019" cy="11792"/>
            </a:xfrm>
            <a:custGeom>
              <a:avLst/>
              <a:gdLst>
                <a:gd name="T0" fmla="*/ 0 w 12"/>
                <a:gd name="T1" fmla="*/ 2 h 4"/>
                <a:gd name="T2" fmla="*/ 3 w 12"/>
                <a:gd name="T3" fmla="*/ 4 h 4"/>
                <a:gd name="T4" fmla="*/ 10 w 12"/>
                <a:gd name="T5" fmla="*/ 4 h 4"/>
                <a:gd name="T6" fmla="*/ 12 w 12"/>
                <a:gd name="T7" fmla="*/ 2 h 4"/>
                <a:gd name="T8" fmla="*/ 12 w 12"/>
                <a:gd name="T9" fmla="*/ 2 h 4"/>
                <a:gd name="T10" fmla="*/ 10 w 12"/>
                <a:gd name="T11" fmla="*/ 0 h 4"/>
                <a:gd name="T12" fmla="*/ 3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3" y="4"/>
                  </a:cubicBezTo>
                  <a:cubicBezTo>
                    <a:pt x="10" y="4"/>
                    <a:pt x="10" y="4"/>
                    <a:pt x="10" y="4"/>
                  </a:cubicBezTo>
                  <a:cubicBezTo>
                    <a:pt x="11" y="4"/>
                    <a:pt x="12" y="4"/>
                    <a:pt x="12" y="2"/>
                  </a:cubicBezTo>
                  <a:cubicBezTo>
                    <a:pt x="12" y="2"/>
                    <a:pt x="12" y="2"/>
                    <a:pt x="12" y="2"/>
                  </a:cubicBezTo>
                  <a:cubicBezTo>
                    <a:pt x="12" y="1"/>
                    <a:pt x="11" y="0"/>
                    <a:pt x="10" y="0"/>
                  </a:cubicBezTo>
                  <a:cubicBezTo>
                    <a:pt x="3" y="0"/>
                    <a:pt x="3" y="0"/>
                    <a:pt x="3" y="0"/>
                  </a:cubicBezTo>
                  <a:cubicBezTo>
                    <a:pt x="2" y="0"/>
                    <a:pt x="1"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1"/>
            <p:cNvSpPr>
              <a:spLocks/>
            </p:cNvSpPr>
            <p:nvPr/>
          </p:nvSpPr>
          <p:spPr bwMode="auto">
            <a:xfrm>
              <a:off x="12293923" y="8438563"/>
              <a:ext cx="27123"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9"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12"/>
            <p:cNvSpPr>
              <a:spLocks/>
            </p:cNvSpPr>
            <p:nvPr/>
          </p:nvSpPr>
          <p:spPr bwMode="auto">
            <a:xfrm>
              <a:off x="12443688" y="8315921"/>
              <a:ext cx="304246" cy="343162"/>
            </a:xfrm>
            <a:custGeom>
              <a:avLst/>
              <a:gdLst>
                <a:gd name="T0" fmla="*/ 32 w 109"/>
                <a:gd name="T1" fmla="*/ 13 h 123"/>
                <a:gd name="T2" fmla="*/ 26 w 109"/>
                <a:gd name="T3" fmla="*/ 98 h 123"/>
                <a:gd name="T4" fmla="*/ 96 w 109"/>
                <a:gd name="T5" fmla="*/ 96 h 123"/>
                <a:gd name="T6" fmla="*/ 83 w 109"/>
                <a:gd name="T7" fmla="*/ 15 h 123"/>
                <a:gd name="T8" fmla="*/ 60 w 109"/>
                <a:gd name="T9" fmla="*/ 2 h 123"/>
                <a:gd name="T10" fmla="*/ 32 w 109"/>
                <a:gd name="T11" fmla="*/ 13 h 123"/>
              </a:gdLst>
              <a:ahLst/>
              <a:cxnLst>
                <a:cxn ang="0">
                  <a:pos x="T0" y="T1"/>
                </a:cxn>
                <a:cxn ang="0">
                  <a:pos x="T2" y="T3"/>
                </a:cxn>
                <a:cxn ang="0">
                  <a:pos x="T4" y="T5"/>
                </a:cxn>
                <a:cxn ang="0">
                  <a:pos x="T6" y="T7"/>
                </a:cxn>
                <a:cxn ang="0">
                  <a:pos x="T8" y="T9"/>
                </a:cxn>
                <a:cxn ang="0">
                  <a:pos x="T10" y="T11"/>
                </a:cxn>
              </a:cxnLst>
              <a:rect l="0" t="0" r="r" b="b"/>
              <a:pathLst>
                <a:path w="109" h="123">
                  <a:moveTo>
                    <a:pt x="32" y="13"/>
                  </a:moveTo>
                  <a:cubicBezTo>
                    <a:pt x="32" y="13"/>
                    <a:pt x="0" y="72"/>
                    <a:pt x="26" y="98"/>
                  </a:cubicBezTo>
                  <a:cubicBezTo>
                    <a:pt x="52" y="123"/>
                    <a:pt x="89" y="112"/>
                    <a:pt x="96" y="96"/>
                  </a:cubicBezTo>
                  <a:cubicBezTo>
                    <a:pt x="109" y="67"/>
                    <a:pt x="84" y="56"/>
                    <a:pt x="83" y="15"/>
                  </a:cubicBezTo>
                  <a:cubicBezTo>
                    <a:pt x="83" y="15"/>
                    <a:pt x="76" y="3"/>
                    <a:pt x="60" y="2"/>
                  </a:cubicBezTo>
                  <a:cubicBezTo>
                    <a:pt x="44" y="0"/>
                    <a:pt x="32" y="13"/>
                    <a:pt x="3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13"/>
            <p:cNvSpPr>
              <a:spLocks/>
            </p:cNvSpPr>
            <p:nvPr/>
          </p:nvSpPr>
          <p:spPr bwMode="auto">
            <a:xfrm>
              <a:off x="12461376" y="8313563"/>
              <a:ext cx="272407" cy="300709"/>
            </a:xfrm>
            <a:custGeom>
              <a:avLst/>
              <a:gdLst>
                <a:gd name="T0" fmla="*/ 29 w 98"/>
                <a:gd name="T1" fmla="*/ 11 h 108"/>
                <a:gd name="T2" fmla="*/ 23 w 98"/>
                <a:gd name="T3" fmla="*/ 85 h 108"/>
                <a:gd name="T4" fmla="*/ 86 w 98"/>
                <a:gd name="T5" fmla="*/ 83 h 108"/>
                <a:gd name="T6" fmla="*/ 74 w 98"/>
                <a:gd name="T7" fmla="*/ 11 h 108"/>
                <a:gd name="T8" fmla="*/ 54 w 98"/>
                <a:gd name="T9" fmla="*/ 1 h 108"/>
                <a:gd name="T10" fmla="*/ 29 w 98"/>
                <a:gd name="T11" fmla="*/ 11 h 108"/>
              </a:gdLst>
              <a:ahLst/>
              <a:cxnLst>
                <a:cxn ang="0">
                  <a:pos x="T0" y="T1"/>
                </a:cxn>
                <a:cxn ang="0">
                  <a:pos x="T2" y="T3"/>
                </a:cxn>
                <a:cxn ang="0">
                  <a:pos x="T4" y="T5"/>
                </a:cxn>
                <a:cxn ang="0">
                  <a:pos x="T6" y="T7"/>
                </a:cxn>
                <a:cxn ang="0">
                  <a:pos x="T8" y="T9"/>
                </a:cxn>
                <a:cxn ang="0">
                  <a:pos x="T10" y="T11"/>
                </a:cxn>
              </a:cxnLst>
              <a:rect l="0" t="0" r="r" b="b"/>
              <a:pathLst>
                <a:path w="98" h="108">
                  <a:moveTo>
                    <a:pt x="29" y="11"/>
                  </a:moveTo>
                  <a:cubicBezTo>
                    <a:pt x="29" y="11"/>
                    <a:pt x="0" y="62"/>
                    <a:pt x="23" y="85"/>
                  </a:cubicBezTo>
                  <a:cubicBezTo>
                    <a:pt x="46" y="108"/>
                    <a:pt x="80" y="98"/>
                    <a:pt x="86" y="83"/>
                  </a:cubicBezTo>
                  <a:cubicBezTo>
                    <a:pt x="98" y="57"/>
                    <a:pt x="76" y="49"/>
                    <a:pt x="74" y="11"/>
                  </a:cubicBezTo>
                  <a:cubicBezTo>
                    <a:pt x="74" y="11"/>
                    <a:pt x="68" y="3"/>
                    <a:pt x="54" y="1"/>
                  </a:cubicBezTo>
                  <a:cubicBezTo>
                    <a:pt x="39" y="0"/>
                    <a:pt x="29" y="11"/>
                    <a:pt x="29" y="1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14"/>
            <p:cNvSpPr>
              <a:spLocks/>
            </p:cNvSpPr>
            <p:nvPr/>
          </p:nvSpPr>
          <p:spPr bwMode="auto">
            <a:xfrm>
              <a:off x="12602886" y="8516394"/>
              <a:ext cx="53066" cy="25943"/>
            </a:xfrm>
            <a:custGeom>
              <a:avLst/>
              <a:gdLst>
                <a:gd name="T0" fmla="*/ 19 w 19"/>
                <a:gd name="T1" fmla="*/ 5 h 9"/>
                <a:gd name="T2" fmla="*/ 9 w 19"/>
                <a:gd name="T3" fmla="*/ 8 h 9"/>
                <a:gd name="T4" fmla="*/ 1 w 19"/>
                <a:gd name="T5" fmla="*/ 3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8"/>
                  </a:cubicBezTo>
                  <a:cubicBezTo>
                    <a:pt x="4" y="8"/>
                    <a:pt x="0" y="5"/>
                    <a:pt x="1" y="3"/>
                  </a:cubicBezTo>
                  <a:cubicBezTo>
                    <a:pt x="1" y="1"/>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15"/>
            <p:cNvSpPr>
              <a:spLocks/>
            </p:cNvSpPr>
            <p:nvPr/>
          </p:nvSpPr>
          <p:spPr bwMode="auto">
            <a:xfrm>
              <a:off x="12357602" y="8271110"/>
              <a:ext cx="125000" cy="126180"/>
            </a:xfrm>
            <a:custGeom>
              <a:avLst/>
              <a:gdLst>
                <a:gd name="T0" fmla="*/ 44 w 45"/>
                <a:gd name="T1" fmla="*/ 25 h 45"/>
                <a:gd name="T2" fmla="*/ 20 w 45"/>
                <a:gd name="T3" fmla="*/ 44 h 45"/>
                <a:gd name="T4" fmla="*/ 2 w 45"/>
                <a:gd name="T5" fmla="*/ 20 h 45"/>
                <a:gd name="T6" fmla="*/ 25 w 45"/>
                <a:gd name="T7" fmla="*/ 2 h 45"/>
                <a:gd name="T8" fmla="*/ 44 w 45"/>
                <a:gd name="T9" fmla="*/ 25 h 45"/>
              </a:gdLst>
              <a:ahLst/>
              <a:cxnLst>
                <a:cxn ang="0">
                  <a:pos x="T0" y="T1"/>
                </a:cxn>
                <a:cxn ang="0">
                  <a:pos x="T2" y="T3"/>
                </a:cxn>
                <a:cxn ang="0">
                  <a:pos x="T4" y="T5"/>
                </a:cxn>
                <a:cxn ang="0">
                  <a:pos x="T6" y="T7"/>
                </a:cxn>
                <a:cxn ang="0">
                  <a:pos x="T8" y="T9"/>
                </a:cxn>
              </a:cxnLst>
              <a:rect l="0" t="0" r="r" b="b"/>
              <a:pathLst>
                <a:path w="45" h="45">
                  <a:moveTo>
                    <a:pt x="44" y="25"/>
                  </a:moveTo>
                  <a:cubicBezTo>
                    <a:pt x="42" y="37"/>
                    <a:pt x="32" y="45"/>
                    <a:pt x="20" y="44"/>
                  </a:cubicBezTo>
                  <a:cubicBezTo>
                    <a:pt x="9" y="42"/>
                    <a:pt x="0" y="32"/>
                    <a:pt x="2" y="20"/>
                  </a:cubicBezTo>
                  <a:cubicBezTo>
                    <a:pt x="3" y="9"/>
                    <a:pt x="14" y="0"/>
                    <a:pt x="25" y="2"/>
                  </a:cubicBezTo>
                  <a:cubicBezTo>
                    <a:pt x="37" y="3"/>
                    <a:pt x="45" y="14"/>
                    <a:pt x="44" y="2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16"/>
            <p:cNvSpPr>
              <a:spLocks/>
            </p:cNvSpPr>
            <p:nvPr/>
          </p:nvSpPr>
          <p:spPr bwMode="auto">
            <a:xfrm>
              <a:off x="12745575" y="8327714"/>
              <a:ext cx="122642" cy="110849"/>
            </a:xfrm>
            <a:custGeom>
              <a:avLst/>
              <a:gdLst>
                <a:gd name="T0" fmla="*/ 43 w 44"/>
                <a:gd name="T1" fmla="*/ 23 h 40"/>
                <a:gd name="T2" fmla="*/ 20 w 44"/>
                <a:gd name="T3" fmla="*/ 39 h 40"/>
                <a:gd name="T4" fmla="*/ 1 w 44"/>
                <a:gd name="T5" fmla="*/ 16 h 40"/>
                <a:gd name="T6" fmla="*/ 24 w 44"/>
                <a:gd name="T7" fmla="*/ 1 h 40"/>
                <a:gd name="T8" fmla="*/ 43 w 44"/>
                <a:gd name="T9" fmla="*/ 23 h 40"/>
              </a:gdLst>
              <a:ahLst/>
              <a:cxnLst>
                <a:cxn ang="0">
                  <a:pos x="T0" y="T1"/>
                </a:cxn>
                <a:cxn ang="0">
                  <a:pos x="T2" y="T3"/>
                </a:cxn>
                <a:cxn ang="0">
                  <a:pos x="T4" y="T5"/>
                </a:cxn>
                <a:cxn ang="0">
                  <a:pos x="T6" y="T7"/>
                </a:cxn>
                <a:cxn ang="0">
                  <a:pos x="T8" y="T9"/>
                </a:cxn>
              </a:cxnLst>
              <a:rect l="0" t="0" r="r" b="b"/>
              <a:pathLst>
                <a:path w="44" h="40">
                  <a:moveTo>
                    <a:pt x="43" y="23"/>
                  </a:moveTo>
                  <a:cubicBezTo>
                    <a:pt x="41" y="35"/>
                    <a:pt x="31" y="40"/>
                    <a:pt x="20" y="39"/>
                  </a:cubicBezTo>
                  <a:cubicBezTo>
                    <a:pt x="8" y="38"/>
                    <a:pt x="0" y="27"/>
                    <a:pt x="1" y="16"/>
                  </a:cubicBezTo>
                  <a:cubicBezTo>
                    <a:pt x="2" y="4"/>
                    <a:pt x="13" y="0"/>
                    <a:pt x="24" y="1"/>
                  </a:cubicBezTo>
                  <a:cubicBezTo>
                    <a:pt x="36" y="3"/>
                    <a:pt x="44" y="12"/>
                    <a:pt x="43" y="23"/>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17"/>
            <p:cNvSpPr>
              <a:spLocks/>
            </p:cNvSpPr>
            <p:nvPr/>
          </p:nvSpPr>
          <p:spPr bwMode="auto">
            <a:xfrm>
              <a:off x="12413027" y="8299412"/>
              <a:ext cx="58962" cy="53066"/>
            </a:xfrm>
            <a:custGeom>
              <a:avLst/>
              <a:gdLst>
                <a:gd name="T0" fmla="*/ 19 w 21"/>
                <a:gd name="T1" fmla="*/ 14 h 19"/>
                <a:gd name="T2" fmla="*/ 7 w 21"/>
                <a:gd name="T3" fmla="*/ 16 h 19"/>
                <a:gd name="T4" fmla="*/ 2 w 21"/>
                <a:gd name="T5" fmla="*/ 5 h 19"/>
                <a:gd name="T6" fmla="*/ 14 w 21"/>
                <a:gd name="T7" fmla="*/ 3 h 19"/>
                <a:gd name="T8" fmla="*/ 19 w 21"/>
                <a:gd name="T9" fmla="*/ 14 h 19"/>
              </a:gdLst>
              <a:ahLst/>
              <a:cxnLst>
                <a:cxn ang="0">
                  <a:pos x="T0" y="T1"/>
                </a:cxn>
                <a:cxn ang="0">
                  <a:pos x="T2" y="T3"/>
                </a:cxn>
                <a:cxn ang="0">
                  <a:pos x="T4" y="T5"/>
                </a:cxn>
                <a:cxn ang="0">
                  <a:pos x="T6" y="T7"/>
                </a:cxn>
                <a:cxn ang="0">
                  <a:pos x="T8" y="T9"/>
                </a:cxn>
              </a:cxnLst>
              <a:rect l="0" t="0" r="r" b="b"/>
              <a:pathLst>
                <a:path w="21" h="19">
                  <a:moveTo>
                    <a:pt x="19" y="14"/>
                  </a:moveTo>
                  <a:cubicBezTo>
                    <a:pt x="17" y="17"/>
                    <a:pt x="12" y="19"/>
                    <a:pt x="7" y="16"/>
                  </a:cubicBezTo>
                  <a:cubicBezTo>
                    <a:pt x="2" y="14"/>
                    <a:pt x="0" y="9"/>
                    <a:pt x="2" y="5"/>
                  </a:cubicBezTo>
                  <a:cubicBezTo>
                    <a:pt x="4" y="2"/>
                    <a:pt x="9" y="0"/>
                    <a:pt x="14" y="3"/>
                  </a:cubicBezTo>
                  <a:cubicBezTo>
                    <a:pt x="18" y="5"/>
                    <a:pt x="21" y="10"/>
                    <a:pt x="19" y="1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18"/>
            <p:cNvSpPr>
              <a:spLocks/>
            </p:cNvSpPr>
            <p:nvPr/>
          </p:nvSpPr>
          <p:spPr bwMode="auto">
            <a:xfrm>
              <a:off x="12806896" y="8346582"/>
              <a:ext cx="49528" cy="50708"/>
            </a:xfrm>
            <a:custGeom>
              <a:avLst/>
              <a:gdLst>
                <a:gd name="T0" fmla="*/ 14 w 18"/>
                <a:gd name="T1" fmla="*/ 16 h 18"/>
                <a:gd name="T2" fmla="*/ 3 w 18"/>
                <a:gd name="T3" fmla="*/ 14 h 18"/>
                <a:gd name="T4" fmla="*/ 4 w 18"/>
                <a:gd name="T5" fmla="*/ 3 h 18"/>
                <a:gd name="T6" fmla="*/ 15 w 18"/>
                <a:gd name="T7" fmla="*/ 5 h 18"/>
                <a:gd name="T8" fmla="*/ 14 w 18"/>
                <a:gd name="T9" fmla="*/ 16 h 18"/>
              </a:gdLst>
              <a:ahLst/>
              <a:cxnLst>
                <a:cxn ang="0">
                  <a:pos x="T0" y="T1"/>
                </a:cxn>
                <a:cxn ang="0">
                  <a:pos x="T2" y="T3"/>
                </a:cxn>
                <a:cxn ang="0">
                  <a:pos x="T4" y="T5"/>
                </a:cxn>
                <a:cxn ang="0">
                  <a:pos x="T6" y="T7"/>
                </a:cxn>
                <a:cxn ang="0">
                  <a:pos x="T8" y="T9"/>
                </a:cxn>
              </a:cxnLst>
              <a:rect l="0" t="0" r="r" b="b"/>
              <a:pathLst>
                <a:path w="18" h="18">
                  <a:moveTo>
                    <a:pt x="14" y="16"/>
                  </a:moveTo>
                  <a:cubicBezTo>
                    <a:pt x="11" y="18"/>
                    <a:pt x="6" y="17"/>
                    <a:pt x="3" y="14"/>
                  </a:cubicBezTo>
                  <a:cubicBezTo>
                    <a:pt x="0" y="10"/>
                    <a:pt x="1" y="5"/>
                    <a:pt x="4" y="3"/>
                  </a:cubicBezTo>
                  <a:cubicBezTo>
                    <a:pt x="7" y="0"/>
                    <a:pt x="12" y="1"/>
                    <a:pt x="15" y="5"/>
                  </a:cubicBezTo>
                  <a:cubicBezTo>
                    <a:pt x="18" y="8"/>
                    <a:pt x="17" y="13"/>
                    <a:pt x="14"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19"/>
            <p:cNvSpPr>
              <a:spLocks/>
            </p:cNvSpPr>
            <p:nvPr/>
          </p:nvSpPr>
          <p:spPr bwMode="auto">
            <a:xfrm>
              <a:off x="12402414" y="8669696"/>
              <a:ext cx="312501" cy="112029"/>
            </a:xfrm>
            <a:custGeom>
              <a:avLst/>
              <a:gdLst>
                <a:gd name="T0" fmla="*/ 112 w 112"/>
                <a:gd name="T1" fmla="*/ 35 h 40"/>
                <a:gd name="T2" fmla="*/ 54 w 112"/>
                <a:gd name="T3" fmla="*/ 4 h 40"/>
                <a:gd name="T4" fmla="*/ 0 w 112"/>
                <a:gd name="T5" fmla="*/ 23 h 40"/>
                <a:gd name="T6" fmla="*/ 6 w 112"/>
                <a:gd name="T7" fmla="*/ 24 h 40"/>
                <a:gd name="T8" fmla="*/ 52 w 112"/>
                <a:gd name="T9" fmla="*/ 8 h 40"/>
                <a:gd name="T10" fmla="*/ 108 w 112"/>
                <a:gd name="T11" fmla="*/ 37 h 40"/>
                <a:gd name="T12" fmla="*/ 112 w 112"/>
                <a:gd name="T13" fmla="*/ 35 h 40"/>
              </a:gdLst>
              <a:ahLst/>
              <a:cxnLst>
                <a:cxn ang="0">
                  <a:pos x="T0" y="T1"/>
                </a:cxn>
                <a:cxn ang="0">
                  <a:pos x="T2" y="T3"/>
                </a:cxn>
                <a:cxn ang="0">
                  <a:pos x="T4" y="T5"/>
                </a:cxn>
                <a:cxn ang="0">
                  <a:pos x="T6" y="T7"/>
                </a:cxn>
                <a:cxn ang="0">
                  <a:pos x="T8" y="T9"/>
                </a:cxn>
                <a:cxn ang="0">
                  <a:pos x="T10" y="T11"/>
                </a:cxn>
                <a:cxn ang="0">
                  <a:pos x="T12" y="T13"/>
                </a:cxn>
              </a:cxnLst>
              <a:rect l="0" t="0" r="r" b="b"/>
              <a:pathLst>
                <a:path w="112" h="40">
                  <a:moveTo>
                    <a:pt x="112" y="35"/>
                  </a:moveTo>
                  <a:cubicBezTo>
                    <a:pt x="112" y="35"/>
                    <a:pt x="87" y="9"/>
                    <a:pt x="54" y="4"/>
                  </a:cubicBezTo>
                  <a:cubicBezTo>
                    <a:pt x="20" y="0"/>
                    <a:pt x="0" y="23"/>
                    <a:pt x="0" y="23"/>
                  </a:cubicBezTo>
                  <a:cubicBezTo>
                    <a:pt x="0" y="23"/>
                    <a:pt x="1" y="28"/>
                    <a:pt x="6" y="24"/>
                  </a:cubicBezTo>
                  <a:cubicBezTo>
                    <a:pt x="11" y="20"/>
                    <a:pt x="22" y="7"/>
                    <a:pt x="52" y="8"/>
                  </a:cubicBezTo>
                  <a:cubicBezTo>
                    <a:pt x="81" y="10"/>
                    <a:pt x="108" y="37"/>
                    <a:pt x="108" y="37"/>
                  </a:cubicBezTo>
                  <a:cubicBezTo>
                    <a:pt x="108" y="37"/>
                    <a:pt x="111" y="40"/>
                    <a:pt x="112" y="35"/>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20"/>
            <p:cNvSpPr>
              <a:spLocks/>
            </p:cNvSpPr>
            <p:nvPr/>
          </p:nvSpPr>
          <p:spPr bwMode="auto">
            <a:xfrm>
              <a:off x="12703123" y="8765215"/>
              <a:ext cx="36557" cy="33019"/>
            </a:xfrm>
            <a:custGeom>
              <a:avLst/>
              <a:gdLst>
                <a:gd name="T0" fmla="*/ 4 w 13"/>
                <a:gd name="T1" fmla="*/ 12 h 12"/>
                <a:gd name="T2" fmla="*/ 10 w 13"/>
                <a:gd name="T3" fmla="*/ 7 h 12"/>
                <a:gd name="T4" fmla="*/ 12 w 13"/>
                <a:gd name="T5" fmla="*/ 0 h 12"/>
                <a:gd name="T6" fmla="*/ 10 w 13"/>
                <a:gd name="T7" fmla="*/ 0 h 12"/>
                <a:gd name="T8" fmla="*/ 8 w 13"/>
                <a:gd name="T9" fmla="*/ 6 h 12"/>
                <a:gd name="T10" fmla="*/ 4 w 13"/>
                <a:gd name="T11" fmla="*/ 9 h 12"/>
                <a:gd name="T12" fmla="*/ 4 w 1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4" y="12"/>
                  </a:moveTo>
                  <a:cubicBezTo>
                    <a:pt x="6" y="11"/>
                    <a:pt x="9" y="10"/>
                    <a:pt x="10" y="7"/>
                  </a:cubicBezTo>
                  <a:cubicBezTo>
                    <a:pt x="11" y="6"/>
                    <a:pt x="13" y="1"/>
                    <a:pt x="12" y="0"/>
                  </a:cubicBezTo>
                  <a:cubicBezTo>
                    <a:pt x="12" y="0"/>
                    <a:pt x="10" y="0"/>
                    <a:pt x="10" y="0"/>
                  </a:cubicBezTo>
                  <a:cubicBezTo>
                    <a:pt x="8" y="1"/>
                    <a:pt x="8" y="5"/>
                    <a:pt x="8" y="6"/>
                  </a:cubicBezTo>
                  <a:cubicBezTo>
                    <a:pt x="7" y="8"/>
                    <a:pt x="7" y="8"/>
                    <a:pt x="4" y="9"/>
                  </a:cubicBezTo>
                  <a:cubicBezTo>
                    <a:pt x="0" y="11"/>
                    <a:pt x="4" y="12"/>
                    <a:pt x="4" y="1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1"/>
            <p:cNvSpPr>
              <a:spLocks/>
            </p:cNvSpPr>
            <p:nvPr/>
          </p:nvSpPr>
          <p:spPr bwMode="auto">
            <a:xfrm>
              <a:off x="12664207" y="8857197"/>
              <a:ext cx="248822" cy="560143"/>
            </a:xfrm>
            <a:custGeom>
              <a:avLst/>
              <a:gdLst>
                <a:gd name="T0" fmla="*/ 34 w 89"/>
                <a:gd name="T1" fmla="*/ 0 h 201"/>
                <a:gd name="T2" fmla="*/ 26 w 89"/>
                <a:gd name="T3" fmla="*/ 12 h 201"/>
                <a:gd name="T4" fmla="*/ 28 w 89"/>
                <a:gd name="T5" fmla="*/ 27 h 201"/>
                <a:gd name="T6" fmla="*/ 28 w 89"/>
                <a:gd name="T7" fmla="*/ 198 h 201"/>
                <a:gd name="T8" fmla="*/ 85 w 89"/>
                <a:gd name="T9" fmla="*/ 151 h 201"/>
                <a:gd name="T10" fmla="*/ 89 w 89"/>
                <a:gd name="T11" fmla="*/ 9 h 201"/>
                <a:gd name="T12" fmla="*/ 34 w 89"/>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89" h="201">
                  <a:moveTo>
                    <a:pt x="34" y="0"/>
                  </a:moveTo>
                  <a:cubicBezTo>
                    <a:pt x="34" y="0"/>
                    <a:pt x="28" y="3"/>
                    <a:pt x="26" y="12"/>
                  </a:cubicBezTo>
                  <a:cubicBezTo>
                    <a:pt x="25" y="15"/>
                    <a:pt x="24" y="21"/>
                    <a:pt x="28" y="27"/>
                  </a:cubicBezTo>
                  <a:cubicBezTo>
                    <a:pt x="19" y="78"/>
                    <a:pt x="0" y="196"/>
                    <a:pt x="28" y="198"/>
                  </a:cubicBezTo>
                  <a:cubicBezTo>
                    <a:pt x="64" y="201"/>
                    <a:pt x="83" y="197"/>
                    <a:pt x="85" y="151"/>
                  </a:cubicBezTo>
                  <a:cubicBezTo>
                    <a:pt x="87" y="104"/>
                    <a:pt x="89" y="9"/>
                    <a:pt x="89" y="9"/>
                  </a:cubicBezTo>
                  <a:lnTo>
                    <a:pt x="3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2"/>
            <p:cNvSpPr>
              <a:spLocks/>
            </p:cNvSpPr>
            <p:nvPr/>
          </p:nvSpPr>
          <p:spPr bwMode="auto">
            <a:xfrm>
              <a:off x="12700764" y="9272292"/>
              <a:ext cx="63679" cy="114387"/>
            </a:xfrm>
            <a:custGeom>
              <a:avLst/>
              <a:gdLst>
                <a:gd name="T0" fmla="*/ 22 w 23"/>
                <a:gd name="T1" fmla="*/ 15 h 41"/>
                <a:gd name="T2" fmla="*/ 14 w 23"/>
                <a:gd name="T3" fmla="*/ 2 h 41"/>
                <a:gd name="T4" fmla="*/ 5 w 23"/>
                <a:gd name="T5" fmla="*/ 6 h 41"/>
                <a:gd name="T6" fmla="*/ 0 w 23"/>
                <a:gd name="T7" fmla="*/ 9 h 41"/>
                <a:gd name="T8" fmla="*/ 5 w 23"/>
                <a:gd name="T9" fmla="*/ 41 h 41"/>
                <a:gd name="T10" fmla="*/ 22 w 23"/>
                <a:gd name="T11" fmla="*/ 15 h 41"/>
              </a:gdLst>
              <a:ahLst/>
              <a:cxnLst>
                <a:cxn ang="0">
                  <a:pos x="T0" y="T1"/>
                </a:cxn>
                <a:cxn ang="0">
                  <a:pos x="T2" y="T3"/>
                </a:cxn>
                <a:cxn ang="0">
                  <a:pos x="T4" y="T5"/>
                </a:cxn>
                <a:cxn ang="0">
                  <a:pos x="T6" y="T7"/>
                </a:cxn>
                <a:cxn ang="0">
                  <a:pos x="T8" y="T9"/>
                </a:cxn>
                <a:cxn ang="0">
                  <a:pos x="T10" y="T11"/>
                </a:cxn>
              </a:cxnLst>
              <a:rect l="0" t="0" r="r" b="b"/>
              <a:pathLst>
                <a:path w="23" h="41">
                  <a:moveTo>
                    <a:pt x="22" y="15"/>
                  </a:moveTo>
                  <a:cubicBezTo>
                    <a:pt x="22" y="10"/>
                    <a:pt x="21" y="0"/>
                    <a:pt x="14" y="2"/>
                  </a:cubicBezTo>
                  <a:cubicBezTo>
                    <a:pt x="11" y="3"/>
                    <a:pt x="8" y="5"/>
                    <a:pt x="5" y="6"/>
                  </a:cubicBezTo>
                  <a:cubicBezTo>
                    <a:pt x="4" y="7"/>
                    <a:pt x="2" y="8"/>
                    <a:pt x="0" y="9"/>
                  </a:cubicBezTo>
                  <a:cubicBezTo>
                    <a:pt x="0" y="22"/>
                    <a:pt x="2" y="33"/>
                    <a:pt x="5" y="41"/>
                  </a:cubicBezTo>
                  <a:cubicBezTo>
                    <a:pt x="15" y="35"/>
                    <a:pt x="23" y="27"/>
                    <a:pt x="22" y="15"/>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3"/>
            <p:cNvSpPr>
              <a:spLocks/>
            </p:cNvSpPr>
            <p:nvPr/>
          </p:nvSpPr>
          <p:spPr bwMode="auto">
            <a:xfrm>
              <a:off x="12714915" y="8857197"/>
              <a:ext cx="198114" cy="560143"/>
            </a:xfrm>
            <a:custGeom>
              <a:avLst/>
              <a:gdLst>
                <a:gd name="T0" fmla="*/ 16 w 71"/>
                <a:gd name="T1" fmla="*/ 0 h 201"/>
                <a:gd name="T2" fmla="*/ 8 w 71"/>
                <a:gd name="T3" fmla="*/ 12 h 201"/>
                <a:gd name="T4" fmla="*/ 10 w 71"/>
                <a:gd name="T5" fmla="*/ 27 h 201"/>
                <a:gd name="T6" fmla="*/ 9 w 71"/>
                <a:gd name="T7" fmla="*/ 32 h 201"/>
                <a:gd name="T8" fmla="*/ 27 w 71"/>
                <a:gd name="T9" fmla="*/ 40 h 201"/>
                <a:gd name="T10" fmla="*/ 53 w 71"/>
                <a:gd name="T11" fmla="*/ 42 h 201"/>
                <a:gd name="T12" fmla="*/ 57 w 71"/>
                <a:gd name="T13" fmla="*/ 47 h 201"/>
                <a:gd name="T14" fmla="*/ 58 w 71"/>
                <a:gd name="T15" fmla="*/ 73 h 201"/>
                <a:gd name="T16" fmla="*/ 54 w 71"/>
                <a:gd name="T17" fmla="*/ 136 h 201"/>
                <a:gd name="T18" fmla="*/ 48 w 71"/>
                <a:gd name="T19" fmla="*/ 179 h 201"/>
                <a:gd name="T20" fmla="*/ 44 w 71"/>
                <a:gd name="T21" fmla="*/ 183 h 201"/>
                <a:gd name="T22" fmla="*/ 31 w 71"/>
                <a:gd name="T23" fmla="*/ 192 h 201"/>
                <a:gd name="T24" fmla="*/ 0 w 71"/>
                <a:gd name="T25" fmla="*/ 189 h 201"/>
                <a:gd name="T26" fmla="*/ 10 w 71"/>
                <a:gd name="T27" fmla="*/ 198 h 201"/>
                <a:gd name="T28" fmla="*/ 67 w 71"/>
                <a:gd name="T29" fmla="*/ 151 h 201"/>
                <a:gd name="T30" fmla="*/ 71 w 71"/>
                <a:gd name="T31" fmla="*/ 9 h 201"/>
                <a:gd name="T32" fmla="*/ 16 w 7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201">
                  <a:moveTo>
                    <a:pt x="16" y="0"/>
                  </a:moveTo>
                  <a:cubicBezTo>
                    <a:pt x="16" y="0"/>
                    <a:pt x="10" y="3"/>
                    <a:pt x="8" y="12"/>
                  </a:cubicBezTo>
                  <a:cubicBezTo>
                    <a:pt x="7" y="15"/>
                    <a:pt x="6" y="21"/>
                    <a:pt x="10" y="27"/>
                  </a:cubicBezTo>
                  <a:cubicBezTo>
                    <a:pt x="10" y="28"/>
                    <a:pt x="10" y="30"/>
                    <a:pt x="9" y="32"/>
                  </a:cubicBezTo>
                  <a:cubicBezTo>
                    <a:pt x="15" y="35"/>
                    <a:pt x="21" y="38"/>
                    <a:pt x="27" y="40"/>
                  </a:cubicBezTo>
                  <a:cubicBezTo>
                    <a:pt x="36" y="42"/>
                    <a:pt x="44" y="40"/>
                    <a:pt x="53" y="42"/>
                  </a:cubicBezTo>
                  <a:cubicBezTo>
                    <a:pt x="56" y="42"/>
                    <a:pt x="57" y="44"/>
                    <a:pt x="57" y="47"/>
                  </a:cubicBezTo>
                  <a:cubicBezTo>
                    <a:pt x="58" y="56"/>
                    <a:pt x="58" y="64"/>
                    <a:pt x="58" y="73"/>
                  </a:cubicBezTo>
                  <a:cubicBezTo>
                    <a:pt x="57" y="94"/>
                    <a:pt x="54" y="115"/>
                    <a:pt x="54" y="136"/>
                  </a:cubicBezTo>
                  <a:cubicBezTo>
                    <a:pt x="54" y="150"/>
                    <a:pt x="57" y="168"/>
                    <a:pt x="48" y="179"/>
                  </a:cubicBezTo>
                  <a:cubicBezTo>
                    <a:pt x="47" y="181"/>
                    <a:pt x="45" y="182"/>
                    <a:pt x="44" y="183"/>
                  </a:cubicBezTo>
                  <a:cubicBezTo>
                    <a:pt x="41" y="187"/>
                    <a:pt x="37" y="190"/>
                    <a:pt x="31" y="192"/>
                  </a:cubicBezTo>
                  <a:cubicBezTo>
                    <a:pt x="21" y="195"/>
                    <a:pt x="9" y="194"/>
                    <a:pt x="0" y="189"/>
                  </a:cubicBezTo>
                  <a:cubicBezTo>
                    <a:pt x="2" y="194"/>
                    <a:pt x="5" y="198"/>
                    <a:pt x="10" y="198"/>
                  </a:cubicBezTo>
                  <a:cubicBezTo>
                    <a:pt x="46" y="201"/>
                    <a:pt x="65" y="197"/>
                    <a:pt x="67" y="151"/>
                  </a:cubicBezTo>
                  <a:cubicBezTo>
                    <a:pt x="69" y="104"/>
                    <a:pt x="71" y="9"/>
                    <a:pt x="71" y="9"/>
                  </a:cubicBezTo>
                  <a:lnTo>
                    <a:pt x="16"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24"/>
            <p:cNvSpPr>
              <a:spLocks/>
            </p:cNvSpPr>
            <p:nvPr/>
          </p:nvSpPr>
          <p:spPr bwMode="auto">
            <a:xfrm>
              <a:off x="12731424" y="8857197"/>
              <a:ext cx="181604" cy="110849"/>
            </a:xfrm>
            <a:custGeom>
              <a:avLst/>
              <a:gdLst>
                <a:gd name="T0" fmla="*/ 65 w 65"/>
                <a:gd name="T1" fmla="*/ 26 h 40"/>
                <a:gd name="T2" fmla="*/ 65 w 65"/>
                <a:gd name="T3" fmla="*/ 9 h 40"/>
                <a:gd name="T4" fmla="*/ 10 w 65"/>
                <a:gd name="T5" fmla="*/ 0 h 40"/>
                <a:gd name="T6" fmla="*/ 2 w 65"/>
                <a:gd name="T7" fmla="*/ 12 h 40"/>
                <a:gd name="T8" fmla="*/ 4 w 65"/>
                <a:gd name="T9" fmla="*/ 27 h 40"/>
                <a:gd name="T10" fmla="*/ 65 w 65"/>
                <a:gd name="T11" fmla="*/ 26 h 40"/>
              </a:gdLst>
              <a:ahLst/>
              <a:cxnLst>
                <a:cxn ang="0">
                  <a:pos x="T0" y="T1"/>
                </a:cxn>
                <a:cxn ang="0">
                  <a:pos x="T2" y="T3"/>
                </a:cxn>
                <a:cxn ang="0">
                  <a:pos x="T4" y="T5"/>
                </a:cxn>
                <a:cxn ang="0">
                  <a:pos x="T6" y="T7"/>
                </a:cxn>
                <a:cxn ang="0">
                  <a:pos x="T8" y="T9"/>
                </a:cxn>
                <a:cxn ang="0">
                  <a:pos x="T10" y="T11"/>
                </a:cxn>
              </a:cxnLst>
              <a:rect l="0" t="0" r="r" b="b"/>
              <a:pathLst>
                <a:path w="65" h="40">
                  <a:moveTo>
                    <a:pt x="65" y="26"/>
                  </a:moveTo>
                  <a:cubicBezTo>
                    <a:pt x="65" y="16"/>
                    <a:pt x="65" y="9"/>
                    <a:pt x="65" y="9"/>
                  </a:cubicBezTo>
                  <a:cubicBezTo>
                    <a:pt x="10" y="0"/>
                    <a:pt x="10" y="0"/>
                    <a:pt x="10" y="0"/>
                  </a:cubicBezTo>
                  <a:cubicBezTo>
                    <a:pt x="10" y="0"/>
                    <a:pt x="4" y="3"/>
                    <a:pt x="2" y="12"/>
                  </a:cubicBezTo>
                  <a:cubicBezTo>
                    <a:pt x="1" y="15"/>
                    <a:pt x="0" y="21"/>
                    <a:pt x="4" y="27"/>
                  </a:cubicBezTo>
                  <a:cubicBezTo>
                    <a:pt x="4" y="27"/>
                    <a:pt x="48" y="40"/>
                    <a:pt x="65" y="2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25"/>
            <p:cNvSpPr>
              <a:spLocks/>
            </p:cNvSpPr>
            <p:nvPr/>
          </p:nvSpPr>
          <p:spPr bwMode="auto">
            <a:xfrm>
              <a:off x="12742038" y="8857197"/>
              <a:ext cx="161557" cy="53066"/>
            </a:xfrm>
            <a:custGeom>
              <a:avLst/>
              <a:gdLst>
                <a:gd name="T0" fmla="*/ 25 w 58"/>
                <a:gd name="T1" fmla="*/ 19 h 19"/>
                <a:gd name="T2" fmla="*/ 58 w 58"/>
                <a:gd name="T3" fmla="*/ 9 h 19"/>
                <a:gd name="T4" fmla="*/ 6 w 58"/>
                <a:gd name="T5" fmla="*/ 0 h 19"/>
                <a:gd name="T6" fmla="*/ 0 w 58"/>
                <a:gd name="T7" fmla="*/ 7 h 19"/>
                <a:gd name="T8" fmla="*/ 25 w 58"/>
                <a:gd name="T9" fmla="*/ 19 h 19"/>
              </a:gdLst>
              <a:ahLst/>
              <a:cxnLst>
                <a:cxn ang="0">
                  <a:pos x="T0" y="T1"/>
                </a:cxn>
                <a:cxn ang="0">
                  <a:pos x="T2" y="T3"/>
                </a:cxn>
                <a:cxn ang="0">
                  <a:pos x="T4" y="T5"/>
                </a:cxn>
                <a:cxn ang="0">
                  <a:pos x="T6" y="T7"/>
                </a:cxn>
                <a:cxn ang="0">
                  <a:pos x="T8" y="T9"/>
                </a:cxn>
              </a:cxnLst>
              <a:rect l="0" t="0" r="r" b="b"/>
              <a:pathLst>
                <a:path w="58" h="19">
                  <a:moveTo>
                    <a:pt x="25" y="19"/>
                  </a:moveTo>
                  <a:cubicBezTo>
                    <a:pt x="37" y="18"/>
                    <a:pt x="48" y="14"/>
                    <a:pt x="58" y="9"/>
                  </a:cubicBezTo>
                  <a:cubicBezTo>
                    <a:pt x="6" y="0"/>
                    <a:pt x="6" y="0"/>
                    <a:pt x="6" y="0"/>
                  </a:cubicBezTo>
                  <a:cubicBezTo>
                    <a:pt x="6" y="0"/>
                    <a:pt x="2" y="2"/>
                    <a:pt x="0" y="7"/>
                  </a:cubicBezTo>
                  <a:cubicBezTo>
                    <a:pt x="5" y="15"/>
                    <a:pt x="16" y="19"/>
                    <a:pt x="25" y="1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26"/>
            <p:cNvSpPr>
              <a:spLocks/>
            </p:cNvSpPr>
            <p:nvPr/>
          </p:nvSpPr>
          <p:spPr bwMode="auto">
            <a:xfrm>
              <a:off x="12759726" y="8642573"/>
              <a:ext cx="286558" cy="308963"/>
            </a:xfrm>
            <a:custGeom>
              <a:avLst/>
              <a:gdLst>
                <a:gd name="T0" fmla="*/ 0 w 103"/>
                <a:gd name="T1" fmla="*/ 77 h 111"/>
                <a:gd name="T2" fmla="*/ 34 w 103"/>
                <a:gd name="T3" fmla="*/ 68 h 111"/>
                <a:gd name="T4" fmla="*/ 30 w 103"/>
                <a:gd name="T5" fmla="*/ 12 h 111"/>
                <a:gd name="T6" fmla="*/ 45 w 103"/>
                <a:gd name="T7" fmla="*/ 12 h 111"/>
                <a:gd name="T8" fmla="*/ 60 w 103"/>
                <a:gd name="T9" fmla="*/ 10 h 111"/>
                <a:gd name="T10" fmla="*/ 69 w 103"/>
                <a:gd name="T11" fmla="*/ 1 h 111"/>
                <a:gd name="T12" fmla="*/ 87 w 103"/>
                <a:gd name="T13" fmla="*/ 61 h 111"/>
                <a:gd name="T14" fmla="*/ 0 w 103"/>
                <a:gd name="T15" fmla="*/ 7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11">
                  <a:moveTo>
                    <a:pt x="0" y="77"/>
                  </a:moveTo>
                  <a:cubicBezTo>
                    <a:pt x="0" y="77"/>
                    <a:pt x="25" y="86"/>
                    <a:pt x="34" y="68"/>
                  </a:cubicBezTo>
                  <a:cubicBezTo>
                    <a:pt x="42" y="50"/>
                    <a:pt x="29" y="15"/>
                    <a:pt x="30" y="12"/>
                  </a:cubicBezTo>
                  <a:cubicBezTo>
                    <a:pt x="32" y="9"/>
                    <a:pt x="38" y="4"/>
                    <a:pt x="45" y="12"/>
                  </a:cubicBezTo>
                  <a:cubicBezTo>
                    <a:pt x="45" y="12"/>
                    <a:pt x="48" y="1"/>
                    <a:pt x="60" y="10"/>
                  </a:cubicBezTo>
                  <a:cubicBezTo>
                    <a:pt x="60" y="10"/>
                    <a:pt x="62" y="0"/>
                    <a:pt x="69" y="1"/>
                  </a:cubicBezTo>
                  <a:cubicBezTo>
                    <a:pt x="76" y="2"/>
                    <a:pt x="103" y="31"/>
                    <a:pt x="87" y="61"/>
                  </a:cubicBezTo>
                  <a:cubicBezTo>
                    <a:pt x="70" y="90"/>
                    <a:pt x="12" y="111"/>
                    <a:pt x="0"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27"/>
            <p:cNvSpPr>
              <a:spLocks/>
            </p:cNvSpPr>
            <p:nvPr/>
          </p:nvSpPr>
          <p:spPr bwMode="auto">
            <a:xfrm>
              <a:off x="12759726" y="8653186"/>
              <a:ext cx="278303" cy="298350"/>
            </a:xfrm>
            <a:custGeom>
              <a:avLst/>
              <a:gdLst>
                <a:gd name="T0" fmla="*/ 74 w 100"/>
                <a:gd name="T1" fmla="*/ 0 h 107"/>
                <a:gd name="T2" fmla="*/ 82 w 100"/>
                <a:gd name="T3" fmla="*/ 17 h 107"/>
                <a:gd name="T4" fmla="*/ 86 w 100"/>
                <a:gd name="T5" fmla="*/ 46 h 107"/>
                <a:gd name="T6" fmla="*/ 84 w 100"/>
                <a:gd name="T7" fmla="*/ 47 h 107"/>
                <a:gd name="T8" fmla="*/ 75 w 100"/>
                <a:gd name="T9" fmla="*/ 26 h 107"/>
                <a:gd name="T10" fmla="*/ 62 w 100"/>
                <a:gd name="T11" fmla="*/ 2 h 107"/>
                <a:gd name="T12" fmla="*/ 60 w 100"/>
                <a:gd name="T13" fmla="*/ 6 h 107"/>
                <a:gd name="T14" fmla="*/ 57 w 100"/>
                <a:gd name="T15" fmla="*/ 4 h 107"/>
                <a:gd name="T16" fmla="*/ 68 w 100"/>
                <a:gd name="T17" fmla="*/ 27 h 107"/>
                <a:gd name="T18" fmla="*/ 70 w 100"/>
                <a:gd name="T19" fmla="*/ 47 h 107"/>
                <a:gd name="T20" fmla="*/ 58 w 100"/>
                <a:gd name="T21" fmla="*/ 36 h 107"/>
                <a:gd name="T22" fmla="*/ 47 w 100"/>
                <a:gd name="T23" fmla="*/ 5 h 107"/>
                <a:gd name="T24" fmla="*/ 45 w 100"/>
                <a:gd name="T25" fmla="*/ 8 h 107"/>
                <a:gd name="T26" fmla="*/ 34 w 100"/>
                <a:gd name="T27" fmla="*/ 4 h 107"/>
                <a:gd name="T28" fmla="*/ 45 w 100"/>
                <a:gd name="T29" fmla="*/ 17 h 107"/>
                <a:gd name="T30" fmla="*/ 53 w 100"/>
                <a:gd name="T31" fmla="*/ 33 h 107"/>
                <a:gd name="T32" fmla="*/ 50 w 100"/>
                <a:gd name="T33" fmla="*/ 51 h 107"/>
                <a:gd name="T34" fmla="*/ 40 w 100"/>
                <a:gd name="T35" fmla="*/ 40 h 107"/>
                <a:gd name="T36" fmla="*/ 31 w 100"/>
                <a:gd name="T37" fmla="*/ 12 h 107"/>
                <a:gd name="T38" fmla="*/ 34 w 100"/>
                <a:gd name="T39" fmla="*/ 64 h 107"/>
                <a:gd name="T40" fmla="*/ 25 w 100"/>
                <a:gd name="T41" fmla="*/ 72 h 107"/>
                <a:gd name="T42" fmla="*/ 12 w 100"/>
                <a:gd name="T43" fmla="*/ 71 h 107"/>
                <a:gd name="T44" fmla="*/ 0 w 100"/>
                <a:gd name="T45" fmla="*/ 73 h 107"/>
                <a:gd name="T46" fmla="*/ 87 w 100"/>
                <a:gd name="T47" fmla="*/ 57 h 107"/>
                <a:gd name="T48" fmla="*/ 74 w 100"/>
                <a:gd name="T4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07">
                  <a:moveTo>
                    <a:pt x="74" y="0"/>
                  </a:moveTo>
                  <a:cubicBezTo>
                    <a:pt x="77" y="6"/>
                    <a:pt x="80" y="12"/>
                    <a:pt x="82" y="17"/>
                  </a:cubicBezTo>
                  <a:cubicBezTo>
                    <a:pt x="86" y="26"/>
                    <a:pt x="92" y="38"/>
                    <a:pt x="86" y="46"/>
                  </a:cubicBezTo>
                  <a:cubicBezTo>
                    <a:pt x="85" y="47"/>
                    <a:pt x="84" y="47"/>
                    <a:pt x="84" y="47"/>
                  </a:cubicBezTo>
                  <a:cubicBezTo>
                    <a:pt x="77" y="44"/>
                    <a:pt x="76" y="32"/>
                    <a:pt x="75" y="26"/>
                  </a:cubicBezTo>
                  <a:cubicBezTo>
                    <a:pt x="73" y="16"/>
                    <a:pt x="67" y="9"/>
                    <a:pt x="62" y="2"/>
                  </a:cubicBezTo>
                  <a:cubicBezTo>
                    <a:pt x="60" y="4"/>
                    <a:pt x="60" y="6"/>
                    <a:pt x="60" y="6"/>
                  </a:cubicBezTo>
                  <a:cubicBezTo>
                    <a:pt x="59" y="5"/>
                    <a:pt x="58" y="5"/>
                    <a:pt x="57" y="4"/>
                  </a:cubicBezTo>
                  <a:cubicBezTo>
                    <a:pt x="62" y="11"/>
                    <a:pt x="66" y="19"/>
                    <a:pt x="68" y="27"/>
                  </a:cubicBezTo>
                  <a:cubicBezTo>
                    <a:pt x="70" y="31"/>
                    <a:pt x="74" y="43"/>
                    <a:pt x="70" y="47"/>
                  </a:cubicBezTo>
                  <a:cubicBezTo>
                    <a:pt x="64" y="52"/>
                    <a:pt x="60" y="40"/>
                    <a:pt x="58" y="36"/>
                  </a:cubicBezTo>
                  <a:cubicBezTo>
                    <a:pt x="56" y="26"/>
                    <a:pt x="53" y="14"/>
                    <a:pt x="47" y="5"/>
                  </a:cubicBezTo>
                  <a:cubicBezTo>
                    <a:pt x="46" y="6"/>
                    <a:pt x="45" y="8"/>
                    <a:pt x="45" y="8"/>
                  </a:cubicBezTo>
                  <a:cubicBezTo>
                    <a:pt x="41" y="3"/>
                    <a:pt x="37" y="3"/>
                    <a:pt x="34" y="4"/>
                  </a:cubicBezTo>
                  <a:cubicBezTo>
                    <a:pt x="38" y="8"/>
                    <a:pt x="42" y="12"/>
                    <a:pt x="45" y="17"/>
                  </a:cubicBezTo>
                  <a:cubicBezTo>
                    <a:pt x="48" y="22"/>
                    <a:pt x="51" y="28"/>
                    <a:pt x="53" y="33"/>
                  </a:cubicBezTo>
                  <a:cubicBezTo>
                    <a:pt x="56" y="39"/>
                    <a:pt x="58" y="48"/>
                    <a:pt x="50" y="51"/>
                  </a:cubicBezTo>
                  <a:cubicBezTo>
                    <a:pt x="45" y="54"/>
                    <a:pt x="41" y="43"/>
                    <a:pt x="40" y="40"/>
                  </a:cubicBezTo>
                  <a:cubicBezTo>
                    <a:pt x="38" y="31"/>
                    <a:pt x="36" y="20"/>
                    <a:pt x="31" y="12"/>
                  </a:cubicBezTo>
                  <a:cubicBezTo>
                    <a:pt x="33" y="23"/>
                    <a:pt x="41" y="50"/>
                    <a:pt x="34" y="64"/>
                  </a:cubicBezTo>
                  <a:cubicBezTo>
                    <a:pt x="32" y="68"/>
                    <a:pt x="29" y="72"/>
                    <a:pt x="25" y="72"/>
                  </a:cubicBezTo>
                  <a:cubicBezTo>
                    <a:pt x="20" y="72"/>
                    <a:pt x="16" y="71"/>
                    <a:pt x="12" y="71"/>
                  </a:cubicBezTo>
                  <a:cubicBezTo>
                    <a:pt x="4" y="71"/>
                    <a:pt x="0" y="73"/>
                    <a:pt x="0" y="73"/>
                  </a:cubicBezTo>
                  <a:cubicBezTo>
                    <a:pt x="12" y="107"/>
                    <a:pt x="70" y="86"/>
                    <a:pt x="87" y="57"/>
                  </a:cubicBezTo>
                  <a:cubicBezTo>
                    <a:pt x="100" y="33"/>
                    <a:pt x="84" y="9"/>
                    <a:pt x="74" y="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8"/>
            <p:cNvSpPr>
              <a:spLocks/>
            </p:cNvSpPr>
            <p:nvPr/>
          </p:nvSpPr>
          <p:spPr bwMode="auto">
            <a:xfrm>
              <a:off x="12553358" y="9286443"/>
              <a:ext cx="298350" cy="186321"/>
            </a:xfrm>
            <a:custGeom>
              <a:avLst/>
              <a:gdLst>
                <a:gd name="T0" fmla="*/ 0 w 107"/>
                <a:gd name="T1" fmla="*/ 23 h 67"/>
                <a:gd name="T2" fmla="*/ 25 w 107"/>
                <a:gd name="T3" fmla="*/ 6 h 67"/>
                <a:gd name="T4" fmla="*/ 51 w 107"/>
                <a:gd name="T5" fmla="*/ 11 h 67"/>
                <a:gd name="T6" fmla="*/ 70 w 107"/>
                <a:gd name="T7" fmla="*/ 4 h 67"/>
                <a:gd name="T8" fmla="*/ 45 w 107"/>
                <a:gd name="T9" fmla="*/ 32 h 67"/>
                <a:gd name="T10" fmla="*/ 99 w 107"/>
                <a:gd name="T11" fmla="*/ 42 h 67"/>
                <a:gd name="T12" fmla="*/ 100 w 107"/>
                <a:gd name="T13" fmla="*/ 53 h 67"/>
                <a:gd name="T14" fmla="*/ 20 w 107"/>
                <a:gd name="T15" fmla="*/ 57 h 67"/>
                <a:gd name="T16" fmla="*/ 12 w 107"/>
                <a:gd name="T17" fmla="*/ 57 h 67"/>
                <a:gd name="T18" fmla="*/ 0 w 107"/>
                <a:gd name="T19" fmla="*/ 2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67">
                  <a:moveTo>
                    <a:pt x="0" y="23"/>
                  </a:moveTo>
                  <a:cubicBezTo>
                    <a:pt x="0" y="23"/>
                    <a:pt x="17" y="3"/>
                    <a:pt x="25" y="6"/>
                  </a:cubicBezTo>
                  <a:cubicBezTo>
                    <a:pt x="33" y="10"/>
                    <a:pt x="37" y="15"/>
                    <a:pt x="51" y="11"/>
                  </a:cubicBezTo>
                  <a:cubicBezTo>
                    <a:pt x="65" y="8"/>
                    <a:pt x="64" y="0"/>
                    <a:pt x="70" y="4"/>
                  </a:cubicBezTo>
                  <a:cubicBezTo>
                    <a:pt x="76" y="9"/>
                    <a:pt x="79" y="22"/>
                    <a:pt x="45" y="32"/>
                  </a:cubicBezTo>
                  <a:cubicBezTo>
                    <a:pt x="45" y="32"/>
                    <a:pt x="62" y="46"/>
                    <a:pt x="99" y="42"/>
                  </a:cubicBezTo>
                  <a:cubicBezTo>
                    <a:pt x="99" y="42"/>
                    <a:pt x="107" y="42"/>
                    <a:pt x="100" y="53"/>
                  </a:cubicBezTo>
                  <a:cubicBezTo>
                    <a:pt x="94" y="63"/>
                    <a:pt x="39" y="67"/>
                    <a:pt x="20" y="57"/>
                  </a:cubicBezTo>
                  <a:cubicBezTo>
                    <a:pt x="12" y="57"/>
                    <a:pt x="12" y="57"/>
                    <a:pt x="12" y="57"/>
                  </a:cubicBezTo>
                  <a:lnTo>
                    <a:pt x="0" y="23"/>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29"/>
            <p:cNvSpPr>
              <a:spLocks/>
            </p:cNvSpPr>
            <p:nvPr/>
          </p:nvSpPr>
          <p:spPr bwMode="auto">
            <a:xfrm>
              <a:off x="12664207" y="9306491"/>
              <a:ext cx="100236" cy="77830"/>
            </a:xfrm>
            <a:custGeom>
              <a:avLst/>
              <a:gdLst>
                <a:gd name="T0" fmla="*/ 12 w 36"/>
                <a:gd name="T1" fmla="*/ 20 h 28"/>
                <a:gd name="T2" fmla="*/ 2 w 36"/>
                <a:gd name="T3" fmla="*/ 26 h 28"/>
                <a:gd name="T4" fmla="*/ 10 w 36"/>
                <a:gd name="T5" fmla="*/ 28 h 28"/>
                <a:gd name="T6" fmla="*/ 5 w 36"/>
                <a:gd name="T7" fmla="*/ 25 h 28"/>
                <a:gd name="T8" fmla="*/ 32 w 36"/>
                <a:gd name="T9" fmla="*/ 0 h 28"/>
                <a:gd name="T10" fmla="*/ 26 w 36"/>
                <a:gd name="T11" fmla="*/ 10 h 28"/>
                <a:gd name="T12" fmla="*/ 12 w 36"/>
                <a:gd name="T13" fmla="*/ 20 h 28"/>
              </a:gdLst>
              <a:ahLst/>
              <a:cxnLst>
                <a:cxn ang="0">
                  <a:pos x="T0" y="T1"/>
                </a:cxn>
                <a:cxn ang="0">
                  <a:pos x="T2" y="T3"/>
                </a:cxn>
                <a:cxn ang="0">
                  <a:pos x="T4" y="T5"/>
                </a:cxn>
                <a:cxn ang="0">
                  <a:pos x="T6" y="T7"/>
                </a:cxn>
                <a:cxn ang="0">
                  <a:pos x="T8" y="T9"/>
                </a:cxn>
                <a:cxn ang="0">
                  <a:pos x="T10" y="T11"/>
                </a:cxn>
                <a:cxn ang="0">
                  <a:pos x="T12" y="T13"/>
                </a:cxn>
              </a:cxnLst>
              <a:rect l="0" t="0" r="r" b="b"/>
              <a:pathLst>
                <a:path w="36" h="28">
                  <a:moveTo>
                    <a:pt x="12" y="20"/>
                  </a:moveTo>
                  <a:cubicBezTo>
                    <a:pt x="12" y="20"/>
                    <a:pt x="0" y="25"/>
                    <a:pt x="2" y="26"/>
                  </a:cubicBezTo>
                  <a:cubicBezTo>
                    <a:pt x="5" y="27"/>
                    <a:pt x="8" y="28"/>
                    <a:pt x="10" y="28"/>
                  </a:cubicBezTo>
                  <a:cubicBezTo>
                    <a:pt x="7" y="26"/>
                    <a:pt x="5" y="25"/>
                    <a:pt x="5" y="25"/>
                  </a:cubicBezTo>
                  <a:cubicBezTo>
                    <a:pt x="34" y="16"/>
                    <a:pt x="36" y="6"/>
                    <a:pt x="32" y="0"/>
                  </a:cubicBezTo>
                  <a:cubicBezTo>
                    <a:pt x="31" y="4"/>
                    <a:pt x="29" y="7"/>
                    <a:pt x="26" y="10"/>
                  </a:cubicBezTo>
                  <a:cubicBezTo>
                    <a:pt x="23" y="15"/>
                    <a:pt x="18" y="18"/>
                    <a:pt x="12" y="2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0"/>
            <p:cNvSpPr>
              <a:spLocks/>
            </p:cNvSpPr>
            <p:nvPr/>
          </p:nvSpPr>
          <p:spPr bwMode="auto">
            <a:xfrm>
              <a:off x="12553358" y="9302953"/>
              <a:ext cx="286558" cy="169812"/>
            </a:xfrm>
            <a:custGeom>
              <a:avLst/>
              <a:gdLst>
                <a:gd name="T0" fmla="*/ 76 w 103"/>
                <a:gd name="T1" fmla="*/ 46 h 61"/>
                <a:gd name="T2" fmla="*/ 37 w 103"/>
                <a:gd name="T3" fmla="*/ 49 h 61"/>
                <a:gd name="T4" fmla="*/ 15 w 103"/>
                <a:gd name="T5" fmla="*/ 32 h 61"/>
                <a:gd name="T6" fmla="*/ 20 w 103"/>
                <a:gd name="T7" fmla="*/ 0 h 61"/>
                <a:gd name="T8" fmla="*/ 0 w 103"/>
                <a:gd name="T9" fmla="*/ 17 h 61"/>
                <a:gd name="T10" fmla="*/ 12 w 103"/>
                <a:gd name="T11" fmla="*/ 51 h 61"/>
                <a:gd name="T12" fmla="*/ 20 w 103"/>
                <a:gd name="T13" fmla="*/ 51 h 61"/>
                <a:gd name="T14" fmla="*/ 100 w 103"/>
                <a:gd name="T15" fmla="*/ 47 h 61"/>
                <a:gd name="T16" fmla="*/ 103 w 103"/>
                <a:gd name="T17" fmla="*/ 40 h 61"/>
                <a:gd name="T18" fmla="*/ 76 w 103"/>
                <a:gd name="T19"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76" y="46"/>
                  </a:moveTo>
                  <a:cubicBezTo>
                    <a:pt x="63" y="48"/>
                    <a:pt x="50" y="51"/>
                    <a:pt x="37" y="49"/>
                  </a:cubicBezTo>
                  <a:cubicBezTo>
                    <a:pt x="28" y="48"/>
                    <a:pt x="16" y="43"/>
                    <a:pt x="15" y="32"/>
                  </a:cubicBezTo>
                  <a:cubicBezTo>
                    <a:pt x="14" y="22"/>
                    <a:pt x="22" y="10"/>
                    <a:pt x="20" y="0"/>
                  </a:cubicBezTo>
                  <a:cubicBezTo>
                    <a:pt x="12" y="3"/>
                    <a:pt x="0" y="17"/>
                    <a:pt x="0" y="17"/>
                  </a:cubicBezTo>
                  <a:cubicBezTo>
                    <a:pt x="12" y="51"/>
                    <a:pt x="12" y="51"/>
                    <a:pt x="12" y="51"/>
                  </a:cubicBezTo>
                  <a:cubicBezTo>
                    <a:pt x="20" y="51"/>
                    <a:pt x="20" y="51"/>
                    <a:pt x="20" y="51"/>
                  </a:cubicBezTo>
                  <a:cubicBezTo>
                    <a:pt x="39" y="61"/>
                    <a:pt x="94" y="57"/>
                    <a:pt x="100" y="47"/>
                  </a:cubicBezTo>
                  <a:cubicBezTo>
                    <a:pt x="102" y="43"/>
                    <a:pt x="103" y="41"/>
                    <a:pt x="103" y="40"/>
                  </a:cubicBezTo>
                  <a:cubicBezTo>
                    <a:pt x="95" y="44"/>
                    <a:pt x="85" y="45"/>
                    <a:pt x="76"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1"/>
            <p:cNvSpPr>
              <a:spLocks/>
            </p:cNvSpPr>
            <p:nvPr/>
          </p:nvSpPr>
          <p:spPr bwMode="auto">
            <a:xfrm>
              <a:off x="12104064" y="8949178"/>
              <a:ext cx="492926" cy="584908"/>
            </a:xfrm>
            <a:custGeom>
              <a:avLst/>
              <a:gdLst>
                <a:gd name="T0" fmla="*/ 73 w 177"/>
                <a:gd name="T1" fmla="*/ 0 h 210"/>
                <a:gd name="T2" fmla="*/ 15 w 177"/>
                <a:gd name="T3" fmla="*/ 71 h 210"/>
                <a:gd name="T4" fmla="*/ 11 w 177"/>
                <a:gd name="T5" fmla="*/ 175 h 210"/>
                <a:gd name="T6" fmla="*/ 165 w 177"/>
                <a:gd name="T7" fmla="*/ 187 h 210"/>
                <a:gd name="T8" fmla="*/ 177 w 177"/>
                <a:gd name="T9" fmla="*/ 181 h 210"/>
                <a:gd name="T10" fmla="*/ 176 w 177"/>
                <a:gd name="T11" fmla="*/ 130 h 210"/>
                <a:gd name="T12" fmla="*/ 156 w 177"/>
                <a:gd name="T13" fmla="*/ 127 h 210"/>
                <a:gd name="T14" fmla="*/ 58 w 177"/>
                <a:gd name="T15" fmla="*/ 147 h 210"/>
                <a:gd name="T16" fmla="*/ 61 w 177"/>
                <a:gd name="T17" fmla="*/ 81 h 210"/>
                <a:gd name="T18" fmla="*/ 73 w 177"/>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210">
                  <a:moveTo>
                    <a:pt x="73" y="0"/>
                  </a:moveTo>
                  <a:cubicBezTo>
                    <a:pt x="73" y="0"/>
                    <a:pt x="30" y="4"/>
                    <a:pt x="15" y="71"/>
                  </a:cubicBezTo>
                  <a:cubicBezTo>
                    <a:pt x="0" y="137"/>
                    <a:pt x="3" y="153"/>
                    <a:pt x="11" y="175"/>
                  </a:cubicBezTo>
                  <a:cubicBezTo>
                    <a:pt x="19" y="199"/>
                    <a:pt x="64" y="210"/>
                    <a:pt x="165" y="187"/>
                  </a:cubicBezTo>
                  <a:cubicBezTo>
                    <a:pt x="177" y="181"/>
                    <a:pt x="177" y="181"/>
                    <a:pt x="177" y="181"/>
                  </a:cubicBezTo>
                  <a:cubicBezTo>
                    <a:pt x="177" y="181"/>
                    <a:pt x="168" y="160"/>
                    <a:pt x="176" y="130"/>
                  </a:cubicBezTo>
                  <a:cubicBezTo>
                    <a:pt x="176" y="130"/>
                    <a:pt x="167" y="123"/>
                    <a:pt x="156" y="127"/>
                  </a:cubicBezTo>
                  <a:cubicBezTo>
                    <a:pt x="141" y="132"/>
                    <a:pt x="58" y="147"/>
                    <a:pt x="58" y="147"/>
                  </a:cubicBezTo>
                  <a:cubicBezTo>
                    <a:pt x="58" y="147"/>
                    <a:pt x="60" y="98"/>
                    <a:pt x="61" y="81"/>
                  </a:cubicBezTo>
                  <a:cubicBezTo>
                    <a:pt x="63" y="63"/>
                    <a:pt x="99" y="48"/>
                    <a:pt x="7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2"/>
            <p:cNvSpPr>
              <a:spLocks/>
            </p:cNvSpPr>
            <p:nvPr/>
          </p:nvSpPr>
          <p:spPr bwMode="auto">
            <a:xfrm>
              <a:off x="12145338" y="8949178"/>
              <a:ext cx="416275" cy="580191"/>
            </a:xfrm>
            <a:custGeom>
              <a:avLst/>
              <a:gdLst>
                <a:gd name="T0" fmla="*/ 135 w 149"/>
                <a:gd name="T1" fmla="*/ 129 h 208"/>
                <a:gd name="T2" fmla="*/ 43 w 149"/>
                <a:gd name="T3" fmla="*/ 147 h 208"/>
                <a:gd name="T4" fmla="*/ 46 w 149"/>
                <a:gd name="T5" fmla="*/ 81 h 208"/>
                <a:gd name="T6" fmla="*/ 58 w 149"/>
                <a:gd name="T7" fmla="*/ 0 h 208"/>
                <a:gd name="T8" fmla="*/ 47 w 149"/>
                <a:gd name="T9" fmla="*/ 3 h 208"/>
                <a:gd name="T10" fmla="*/ 54 w 149"/>
                <a:gd name="T11" fmla="*/ 41 h 208"/>
                <a:gd name="T12" fmla="*/ 43 w 149"/>
                <a:gd name="T13" fmla="*/ 71 h 208"/>
                <a:gd name="T14" fmla="*/ 36 w 149"/>
                <a:gd name="T15" fmla="*/ 103 h 208"/>
                <a:gd name="T16" fmla="*/ 34 w 149"/>
                <a:gd name="T17" fmla="*/ 147 h 208"/>
                <a:gd name="T18" fmla="*/ 41 w 149"/>
                <a:gd name="T19" fmla="*/ 161 h 208"/>
                <a:gd name="T20" fmla="*/ 50 w 149"/>
                <a:gd name="T21" fmla="*/ 154 h 208"/>
                <a:gd name="T22" fmla="*/ 91 w 149"/>
                <a:gd name="T23" fmla="*/ 147 h 208"/>
                <a:gd name="T24" fmla="*/ 130 w 149"/>
                <a:gd name="T25" fmla="*/ 142 h 208"/>
                <a:gd name="T26" fmla="*/ 131 w 149"/>
                <a:gd name="T27" fmla="*/ 143 h 208"/>
                <a:gd name="T28" fmla="*/ 139 w 149"/>
                <a:gd name="T29" fmla="*/ 178 h 208"/>
                <a:gd name="T30" fmla="*/ 127 w 149"/>
                <a:gd name="T31" fmla="*/ 189 h 208"/>
                <a:gd name="T32" fmla="*/ 87 w 149"/>
                <a:gd name="T33" fmla="*/ 190 h 208"/>
                <a:gd name="T34" fmla="*/ 55 w 149"/>
                <a:gd name="T35" fmla="*/ 191 h 208"/>
                <a:gd name="T36" fmla="*/ 4 w 149"/>
                <a:gd name="T37" fmla="*/ 184 h 208"/>
                <a:gd name="T38" fmla="*/ 0 w 149"/>
                <a:gd name="T39" fmla="*/ 183 h 208"/>
                <a:gd name="T40" fmla="*/ 149 w 149"/>
                <a:gd name="T41" fmla="*/ 187 h 208"/>
                <a:gd name="T42" fmla="*/ 135 w 149"/>
                <a:gd name="T43" fmla="*/ 12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08">
                  <a:moveTo>
                    <a:pt x="135" y="129"/>
                  </a:moveTo>
                  <a:cubicBezTo>
                    <a:pt x="111" y="135"/>
                    <a:pt x="43" y="147"/>
                    <a:pt x="43" y="147"/>
                  </a:cubicBezTo>
                  <a:cubicBezTo>
                    <a:pt x="43" y="147"/>
                    <a:pt x="45" y="98"/>
                    <a:pt x="46" y="81"/>
                  </a:cubicBezTo>
                  <a:cubicBezTo>
                    <a:pt x="48" y="63"/>
                    <a:pt x="84" y="48"/>
                    <a:pt x="58" y="0"/>
                  </a:cubicBezTo>
                  <a:cubicBezTo>
                    <a:pt x="58" y="0"/>
                    <a:pt x="53" y="0"/>
                    <a:pt x="47" y="3"/>
                  </a:cubicBezTo>
                  <a:cubicBezTo>
                    <a:pt x="56" y="13"/>
                    <a:pt x="58" y="26"/>
                    <a:pt x="54" y="41"/>
                  </a:cubicBezTo>
                  <a:cubicBezTo>
                    <a:pt x="51" y="51"/>
                    <a:pt x="47" y="61"/>
                    <a:pt x="43" y="71"/>
                  </a:cubicBezTo>
                  <a:cubicBezTo>
                    <a:pt x="39" y="81"/>
                    <a:pt x="37" y="92"/>
                    <a:pt x="36" y="103"/>
                  </a:cubicBezTo>
                  <a:cubicBezTo>
                    <a:pt x="35" y="118"/>
                    <a:pt x="35" y="132"/>
                    <a:pt x="34" y="147"/>
                  </a:cubicBezTo>
                  <a:cubicBezTo>
                    <a:pt x="34" y="150"/>
                    <a:pt x="33" y="166"/>
                    <a:pt x="41" y="161"/>
                  </a:cubicBezTo>
                  <a:cubicBezTo>
                    <a:pt x="44" y="159"/>
                    <a:pt x="46" y="155"/>
                    <a:pt x="50" y="154"/>
                  </a:cubicBezTo>
                  <a:cubicBezTo>
                    <a:pt x="62" y="149"/>
                    <a:pt x="78" y="149"/>
                    <a:pt x="91" y="147"/>
                  </a:cubicBezTo>
                  <a:cubicBezTo>
                    <a:pt x="104" y="145"/>
                    <a:pt x="117" y="142"/>
                    <a:pt x="130" y="142"/>
                  </a:cubicBezTo>
                  <a:cubicBezTo>
                    <a:pt x="130" y="142"/>
                    <a:pt x="131" y="143"/>
                    <a:pt x="131" y="143"/>
                  </a:cubicBezTo>
                  <a:cubicBezTo>
                    <a:pt x="133" y="155"/>
                    <a:pt x="138" y="166"/>
                    <a:pt x="139" y="178"/>
                  </a:cubicBezTo>
                  <a:cubicBezTo>
                    <a:pt x="140" y="186"/>
                    <a:pt x="134" y="188"/>
                    <a:pt x="127" y="189"/>
                  </a:cubicBezTo>
                  <a:cubicBezTo>
                    <a:pt x="114" y="191"/>
                    <a:pt x="101" y="191"/>
                    <a:pt x="87" y="190"/>
                  </a:cubicBezTo>
                  <a:cubicBezTo>
                    <a:pt x="76" y="190"/>
                    <a:pt x="66" y="191"/>
                    <a:pt x="55" y="191"/>
                  </a:cubicBezTo>
                  <a:cubicBezTo>
                    <a:pt x="38" y="191"/>
                    <a:pt x="19" y="192"/>
                    <a:pt x="4" y="184"/>
                  </a:cubicBezTo>
                  <a:cubicBezTo>
                    <a:pt x="2" y="184"/>
                    <a:pt x="1" y="183"/>
                    <a:pt x="0" y="183"/>
                  </a:cubicBezTo>
                  <a:cubicBezTo>
                    <a:pt x="14" y="201"/>
                    <a:pt x="60" y="208"/>
                    <a:pt x="149" y="187"/>
                  </a:cubicBezTo>
                  <a:cubicBezTo>
                    <a:pt x="143" y="170"/>
                    <a:pt x="135" y="148"/>
                    <a:pt x="135" y="12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33"/>
            <p:cNvSpPr>
              <a:spLocks/>
            </p:cNvSpPr>
            <p:nvPr/>
          </p:nvSpPr>
          <p:spPr bwMode="auto">
            <a:xfrm>
              <a:off x="13322228" y="7596579"/>
              <a:ext cx="314860" cy="340803"/>
            </a:xfrm>
            <a:custGeom>
              <a:avLst/>
              <a:gdLst>
                <a:gd name="T0" fmla="*/ 4 w 113"/>
                <a:gd name="T1" fmla="*/ 108 h 122"/>
                <a:gd name="T2" fmla="*/ 18 w 113"/>
                <a:gd name="T3" fmla="*/ 107 h 122"/>
                <a:gd name="T4" fmla="*/ 14 w 113"/>
                <a:gd name="T5" fmla="*/ 88 h 122"/>
                <a:gd name="T6" fmla="*/ 31 w 113"/>
                <a:gd name="T7" fmla="*/ 93 h 122"/>
                <a:gd name="T8" fmla="*/ 21 w 113"/>
                <a:gd name="T9" fmla="*/ 78 h 122"/>
                <a:gd name="T10" fmla="*/ 24 w 113"/>
                <a:gd name="T11" fmla="*/ 76 h 122"/>
                <a:gd name="T12" fmla="*/ 10 w 113"/>
                <a:gd name="T13" fmla="*/ 57 h 122"/>
                <a:gd name="T14" fmla="*/ 26 w 113"/>
                <a:gd name="T15" fmla="*/ 57 h 122"/>
                <a:gd name="T16" fmla="*/ 13 w 113"/>
                <a:gd name="T17" fmla="*/ 35 h 122"/>
                <a:gd name="T18" fmla="*/ 30 w 113"/>
                <a:gd name="T19" fmla="*/ 34 h 122"/>
                <a:gd name="T20" fmla="*/ 17 w 113"/>
                <a:gd name="T21" fmla="*/ 17 h 122"/>
                <a:gd name="T22" fmla="*/ 13 w 113"/>
                <a:gd name="T23" fmla="*/ 5 h 122"/>
                <a:gd name="T24" fmla="*/ 28 w 113"/>
                <a:gd name="T25" fmla="*/ 1 h 122"/>
                <a:gd name="T26" fmla="*/ 62 w 113"/>
                <a:gd name="T27" fmla="*/ 9 h 122"/>
                <a:gd name="T28" fmla="*/ 91 w 113"/>
                <a:gd name="T29" fmla="*/ 36 h 122"/>
                <a:gd name="T30" fmla="*/ 104 w 113"/>
                <a:gd name="T31" fmla="*/ 54 h 122"/>
                <a:gd name="T32" fmla="*/ 113 w 113"/>
                <a:gd name="T33" fmla="*/ 69 h 122"/>
                <a:gd name="T34" fmla="*/ 87 w 113"/>
                <a:gd name="T35" fmla="*/ 68 h 122"/>
                <a:gd name="T36" fmla="*/ 75 w 113"/>
                <a:gd name="T37" fmla="*/ 77 h 122"/>
                <a:gd name="T38" fmla="*/ 59 w 113"/>
                <a:gd name="T39" fmla="*/ 70 h 122"/>
                <a:gd name="T40" fmla="*/ 61 w 113"/>
                <a:gd name="T41" fmla="*/ 81 h 122"/>
                <a:gd name="T42" fmla="*/ 50 w 113"/>
                <a:gd name="T43" fmla="*/ 80 h 122"/>
                <a:gd name="T44" fmla="*/ 52 w 113"/>
                <a:gd name="T45" fmla="*/ 92 h 122"/>
                <a:gd name="T46" fmla="*/ 39 w 113"/>
                <a:gd name="T47" fmla="*/ 92 h 122"/>
                <a:gd name="T48" fmla="*/ 39 w 113"/>
                <a:gd name="T49" fmla="*/ 103 h 122"/>
                <a:gd name="T50" fmla="*/ 25 w 113"/>
                <a:gd name="T51" fmla="*/ 101 h 122"/>
                <a:gd name="T52" fmla="*/ 28 w 113"/>
                <a:gd name="T53" fmla="*/ 113 h 122"/>
                <a:gd name="T54" fmla="*/ 26 w 113"/>
                <a:gd name="T55" fmla="*/ 122 h 122"/>
                <a:gd name="T56" fmla="*/ 4 w 113"/>
                <a:gd name="T57" fmla="*/ 10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22">
                  <a:moveTo>
                    <a:pt x="4" y="108"/>
                  </a:moveTo>
                  <a:cubicBezTo>
                    <a:pt x="0" y="98"/>
                    <a:pt x="15" y="103"/>
                    <a:pt x="18" y="107"/>
                  </a:cubicBezTo>
                  <a:cubicBezTo>
                    <a:pt x="16" y="102"/>
                    <a:pt x="8" y="91"/>
                    <a:pt x="14" y="88"/>
                  </a:cubicBezTo>
                  <a:cubicBezTo>
                    <a:pt x="19" y="85"/>
                    <a:pt x="27" y="91"/>
                    <a:pt x="31" y="93"/>
                  </a:cubicBezTo>
                  <a:cubicBezTo>
                    <a:pt x="29" y="88"/>
                    <a:pt x="23" y="84"/>
                    <a:pt x="21" y="78"/>
                  </a:cubicBezTo>
                  <a:cubicBezTo>
                    <a:pt x="22" y="77"/>
                    <a:pt x="23" y="76"/>
                    <a:pt x="24" y="76"/>
                  </a:cubicBezTo>
                  <a:cubicBezTo>
                    <a:pt x="21" y="70"/>
                    <a:pt x="9" y="64"/>
                    <a:pt x="10" y="57"/>
                  </a:cubicBezTo>
                  <a:cubicBezTo>
                    <a:pt x="10" y="49"/>
                    <a:pt x="22" y="56"/>
                    <a:pt x="26" y="57"/>
                  </a:cubicBezTo>
                  <a:cubicBezTo>
                    <a:pt x="23" y="50"/>
                    <a:pt x="12" y="43"/>
                    <a:pt x="13" y="35"/>
                  </a:cubicBezTo>
                  <a:cubicBezTo>
                    <a:pt x="13" y="28"/>
                    <a:pt x="25" y="32"/>
                    <a:pt x="30" y="34"/>
                  </a:cubicBezTo>
                  <a:cubicBezTo>
                    <a:pt x="27" y="28"/>
                    <a:pt x="20" y="23"/>
                    <a:pt x="17" y="17"/>
                  </a:cubicBezTo>
                  <a:cubicBezTo>
                    <a:pt x="15" y="14"/>
                    <a:pt x="11" y="8"/>
                    <a:pt x="13" y="5"/>
                  </a:cubicBezTo>
                  <a:cubicBezTo>
                    <a:pt x="15" y="0"/>
                    <a:pt x="24" y="1"/>
                    <a:pt x="28" y="1"/>
                  </a:cubicBezTo>
                  <a:cubicBezTo>
                    <a:pt x="39" y="2"/>
                    <a:pt x="52" y="4"/>
                    <a:pt x="62" y="9"/>
                  </a:cubicBezTo>
                  <a:cubicBezTo>
                    <a:pt x="74" y="16"/>
                    <a:pt x="82" y="26"/>
                    <a:pt x="91" y="36"/>
                  </a:cubicBezTo>
                  <a:cubicBezTo>
                    <a:pt x="96" y="42"/>
                    <a:pt x="100" y="48"/>
                    <a:pt x="104" y="54"/>
                  </a:cubicBezTo>
                  <a:cubicBezTo>
                    <a:pt x="107" y="57"/>
                    <a:pt x="113" y="64"/>
                    <a:pt x="113" y="69"/>
                  </a:cubicBezTo>
                  <a:cubicBezTo>
                    <a:pt x="112" y="82"/>
                    <a:pt x="92" y="70"/>
                    <a:pt x="87" y="68"/>
                  </a:cubicBezTo>
                  <a:cubicBezTo>
                    <a:pt x="89" y="75"/>
                    <a:pt x="81" y="78"/>
                    <a:pt x="75" y="77"/>
                  </a:cubicBezTo>
                  <a:cubicBezTo>
                    <a:pt x="69" y="76"/>
                    <a:pt x="64" y="72"/>
                    <a:pt x="59" y="70"/>
                  </a:cubicBezTo>
                  <a:cubicBezTo>
                    <a:pt x="60" y="72"/>
                    <a:pt x="62" y="79"/>
                    <a:pt x="61" y="81"/>
                  </a:cubicBezTo>
                  <a:cubicBezTo>
                    <a:pt x="59" y="84"/>
                    <a:pt x="52" y="80"/>
                    <a:pt x="50" y="80"/>
                  </a:cubicBezTo>
                  <a:cubicBezTo>
                    <a:pt x="51" y="84"/>
                    <a:pt x="54" y="88"/>
                    <a:pt x="52" y="92"/>
                  </a:cubicBezTo>
                  <a:cubicBezTo>
                    <a:pt x="49" y="98"/>
                    <a:pt x="43" y="93"/>
                    <a:pt x="39" y="92"/>
                  </a:cubicBezTo>
                  <a:cubicBezTo>
                    <a:pt x="41" y="96"/>
                    <a:pt x="44" y="101"/>
                    <a:pt x="39" y="103"/>
                  </a:cubicBezTo>
                  <a:cubicBezTo>
                    <a:pt x="35" y="104"/>
                    <a:pt x="28" y="102"/>
                    <a:pt x="25" y="101"/>
                  </a:cubicBezTo>
                  <a:cubicBezTo>
                    <a:pt x="27" y="105"/>
                    <a:pt x="27" y="109"/>
                    <a:pt x="28" y="113"/>
                  </a:cubicBezTo>
                  <a:cubicBezTo>
                    <a:pt x="30" y="117"/>
                    <a:pt x="32" y="121"/>
                    <a:pt x="26" y="122"/>
                  </a:cubicBezTo>
                  <a:cubicBezTo>
                    <a:pt x="26" y="122"/>
                    <a:pt x="8" y="116"/>
                    <a:pt x="4" y="108"/>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34"/>
            <p:cNvSpPr>
              <a:spLocks/>
            </p:cNvSpPr>
            <p:nvPr/>
          </p:nvSpPr>
          <p:spPr bwMode="auto">
            <a:xfrm>
              <a:off x="13438974" y="7808844"/>
              <a:ext cx="30660" cy="41274"/>
            </a:xfrm>
            <a:custGeom>
              <a:avLst/>
              <a:gdLst>
                <a:gd name="T0" fmla="*/ 4 w 11"/>
                <a:gd name="T1" fmla="*/ 5 h 15"/>
                <a:gd name="T2" fmla="*/ 8 w 11"/>
                <a:gd name="T3" fmla="*/ 14 h 15"/>
                <a:gd name="T4" fmla="*/ 10 w 11"/>
                <a:gd name="T5" fmla="*/ 15 h 15"/>
                <a:gd name="T6" fmla="*/ 8 w 11"/>
                <a:gd name="T7" fmla="*/ 4 h 15"/>
                <a:gd name="T8" fmla="*/ 0 w 11"/>
                <a:gd name="T9" fmla="*/ 0 h 15"/>
                <a:gd name="T10" fmla="*/ 4 w 11"/>
                <a:gd name="T11" fmla="*/ 5 h 15"/>
              </a:gdLst>
              <a:ahLst/>
              <a:cxnLst>
                <a:cxn ang="0">
                  <a:pos x="T0" y="T1"/>
                </a:cxn>
                <a:cxn ang="0">
                  <a:pos x="T2" y="T3"/>
                </a:cxn>
                <a:cxn ang="0">
                  <a:pos x="T4" y="T5"/>
                </a:cxn>
                <a:cxn ang="0">
                  <a:pos x="T6" y="T7"/>
                </a:cxn>
                <a:cxn ang="0">
                  <a:pos x="T8" y="T9"/>
                </a:cxn>
                <a:cxn ang="0">
                  <a:pos x="T10" y="T11"/>
                </a:cxn>
              </a:cxnLst>
              <a:rect l="0" t="0" r="r" b="b"/>
              <a:pathLst>
                <a:path w="11" h="15">
                  <a:moveTo>
                    <a:pt x="4" y="5"/>
                  </a:moveTo>
                  <a:cubicBezTo>
                    <a:pt x="6" y="8"/>
                    <a:pt x="7" y="11"/>
                    <a:pt x="8" y="14"/>
                  </a:cubicBezTo>
                  <a:cubicBezTo>
                    <a:pt x="9" y="14"/>
                    <a:pt x="9" y="15"/>
                    <a:pt x="10" y="15"/>
                  </a:cubicBezTo>
                  <a:cubicBezTo>
                    <a:pt x="11" y="11"/>
                    <a:pt x="9" y="7"/>
                    <a:pt x="8" y="4"/>
                  </a:cubicBezTo>
                  <a:cubicBezTo>
                    <a:pt x="5" y="3"/>
                    <a:pt x="2" y="1"/>
                    <a:pt x="0" y="0"/>
                  </a:cubicBezTo>
                  <a:cubicBezTo>
                    <a:pt x="1" y="1"/>
                    <a:pt x="3" y="3"/>
                    <a:pt x="4" y="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35"/>
            <p:cNvSpPr>
              <a:spLocks/>
            </p:cNvSpPr>
            <p:nvPr/>
          </p:nvSpPr>
          <p:spPr bwMode="auto">
            <a:xfrm>
              <a:off x="13375295" y="7600117"/>
              <a:ext cx="231133" cy="178067"/>
            </a:xfrm>
            <a:custGeom>
              <a:avLst/>
              <a:gdLst>
                <a:gd name="T0" fmla="*/ 1 w 83"/>
                <a:gd name="T1" fmla="*/ 8 h 64"/>
                <a:gd name="T2" fmla="*/ 2 w 83"/>
                <a:gd name="T3" fmla="*/ 9 h 64"/>
                <a:gd name="T4" fmla="*/ 23 w 83"/>
                <a:gd name="T5" fmla="*/ 17 h 64"/>
                <a:gd name="T6" fmla="*/ 59 w 83"/>
                <a:gd name="T7" fmla="*/ 53 h 64"/>
                <a:gd name="T8" fmla="*/ 65 w 83"/>
                <a:gd name="T9" fmla="*/ 59 h 64"/>
                <a:gd name="T10" fmla="*/ 78 w 83"/>
                <a:gd name="T11" fmla="*/ 64 h 64"/>
                <a:gd name="T12" fmla="*/ 63 w 83"/>
                <a:gd name="T13" fmla="*/ 34 h 64"/>
                <a:gd name="T14" fmla="*/ 32 w 83"/>
                <a:gd name="T15" fmla="*/ 4 h 64"/>
                <a:gd name="T16" fmla="*/ 9 w 83"/>
                <a:gd name="T17" fmla="*/ 0 h 64"/>
                <a:gd name="T18" fmla="*/ 1 w 83"/>
                <a:gd name="T19" fmla="*/ 0 h 64"/>
                <a:gd name="T20" fmla="*/ 1 w 83"/>
                <a:gd name="T21"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4">
                  <a:moveTo>
                    <a:pt x="1" y="8"/>
                  </a:moveTo>
                  <a:cubicBezTo>
                    <a:pt x="1" y="8"/>
                    <a:pt x="1" y="9"/>
                    <a:pt x="2" y="9"/>
                  </a:cubicBezTo>
                  <a:cubicBezTo>
                    <a:pt x="9" y="8"/>
                    <a:pt x="18" y="13"/>
                    <a:pt x="23" y="17"/>
                  </a:cubicBezTo>
                  <a:cubicBezTo>
                    <a:pt x="37" y="27"/>
                    <a:pt x="47" y="41"/>
                    <a:pt x="59" y="53"/>
                  </a:cubicBezTo>
                  <a:cubicBezTo>
                    <a:pt x="61" y="55"/>
                    <a:pt x="63" y="57"/>
                    <a:pt x="65" y="59"/>
                  </a:cubicBezTo>
                  <a:cubicBezTo>
                    <a:pt x="69" y="61"/>
                    <a:pt x="73" y="63"/>
                    <a:pt x="78" y="64"/>
                  </a:cubicBezTo>
                  <a:cubicBezTo>
                    <a:pt x="83" y="54"/>
                    <a:pt x="69" y="40"/>
                    <a:pt x="63" y="34"/>
                  </a:cubicBezTo>
                  <a:cubicBezTo>
                    <a:pt x="54" y="23"/>
                    <a:pt x="44" y="11"/>
                    <a:pt x="32" y="4"/>
                  </a:cubicBezTo>
                  <a:cubicBezTo>
                    <a:pt x="24" y="2"/>
                    <a:pt x="16" y="1"/>
                    <a:pt x="9" y="0"/>
                  </a:cubicBezTo>
                  <a:cubicBezTo>
                    <a:pt x="7" y="0"/>
                    <a:pt x="4" y="0"/>
                    <a:pt x="1" y="0"/>
                  </a:cubicBezTo>
                  <a:cubicBezTo>
                    <a:pt x="0" y="2"/>
                    <a:pt x="0" y="4"/>
                    <a:pt x="1"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36"/>
            <p:cNvSpPr>
              <a:spLocks/>
            </p:cNvSpPr>
            <p:nvPr/>
          </p:nvSpPr>
          <p:spPr bwMode="auto">
            <a:xfrm>
              <a:off x="13372936" y="7635494"/>
              <a:ext cx="192218" cy="159199"/>
            </a:xfrm>
            <a:custGeom>
              <a:avLst/>
              <a:gdLst>
                <a:gd name="T0" fmla="*/ 9 w 69"/>
                <a:gd name="T1" fmla="*/ 19 h 57"/>
                <a:gd name="T2" fmla="*/ 24 w 69"/>
                <a:gd name="T3" fmla="*/ 27 h 57"/>
                <a:gd name="T4" fmla="*/ 44 w 69"/>
                <a:gd name="T5" fmla="*/ 48 h 57"/>
                <a:gd name="T6" fmla="*/ 69 w 69"/>
                <a:gd name="T7" fmla="*/ 56 h 57"/>
                <a:gd name="T8" fmla="*/ 69 w 69"/>
                <a:gd name="T9" fmla="*/ 56 h 57"/>
                <a:gd name="T10" fmla="*/ 69 w 69"/>
                <a:gd name="T11" fmla="*/ 56 h 57"/>
                <a:gd name="T12" fmla="*/ 64 w 69"/>
                <a:gd name="T13" fmla="*/ 48 h 57"/>
                <a:gd name="T14" fmla="*/ 52 w 69"/>
                <a:gd name="T15" fmla="*/ 42 h 57"/>
                <a:gd name="T16" fmla="*/ 17 w 69"/>
                <a:gd name="T17" fmla="*/ 17 h 57"/>
                <a:gd name="T18" fmla="*/ 1 w 69"/>
                <a:gd name="T19" fmla="*/ 0 h 57"/>
                <a:gd name="T20" fmla="*/ 1 w 69"/>
                <a:gd name="T21" fmla="*/ 6 h 57"/>
                <a:gd name="T22" fmla="*/ 12 w 69"/>
                <a:gd name="T23" fmla="*/ 20 h 57"/>
                <a:gd name="T24" fmla="*/ 9 w 69"/>
                <a:gd name="T25" fmla="*/ 19 h 57"/>
                <a:gd name="T26" fmla="*/ 9 w 69"/>
                <a:gd name="T27" fmla="*/ 1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57">
                  <a:moveTo>
                    <a:pt x="9" y="19"/>
                  </a:moveTo>
                  <a:cubicBezTo>
                    <a:pt x="14" y="21"/>
                    <a:pt x="19" y="23"/>
                    <a:pt x="24" y="27"/>
                  </a:cubicBezTo>
                  <a:cubicBezTo>
                    <a:pt x="30" y="33"/>
                    <a:pt x="39" y="40"/>
                    <a:pt x="44" y="48"/>
                  </a:cubicBezTo>
                  <a:cubicBezTo>
                    <a:pt x="51" y="52"/>
                    <a:pt x="61" y="57"/>
                    <a:pt x="69" y="56"/>
                  </a:cubicBezTo>
                  <a:cubicBezTo>
                    <a:pt x="69" y="56"/>
                    <a:pt x="69" y="56"/>
                    <a:pt x="69" y="56"/>
                  </a:cubicBezTo>
                  <a:cubicBezTo>
                    <a:pt x="69" y="56"/>
                    <a:pt x="69" y="56"/>
                    <a:pt x="69" y="56"/>
                  </a:cubicBezTo>
                  <a:cubicBezTo>
                    <a:pt x="68" y="53"/>
                    <a:pt x="66" y="51"/>
                    <a:pt x="64" y="48"/>
                  </a:cubicBezTo>
                  <a:cubicBezTo>
                    <a:pt x="60" y="46"/>
                    <a:pt x="56" y="44"/>
                    <a:pt x="52" y="42"/>
                  </a:cubicBezTo>
                  <a:cubicBezTo>
                    <a:pt x="40" y="35"/>
                    <a:pt x="28" y="26"/>
                    <a:pt x="17" y="17"/>
                  </a:cubicBezTo>
                  <a:cubicBezTo>
                    <a:pt x="12" y="13"/>
                    <a:pt x="5" y="7"/>
                    <a:pt x="1" y="0"/>
                  </a:cubicBezTo>
                  <a:cubicBezTo>
                    <a:pt x="0" y="2"/>
                    <a:pt x="0" y="4"/>
                    <a:pt x="1" y="6"/>
                  </a:cubicBezTo>
                  <a:cubicBezTo>
                    <a:pt x="4" y="11"/>
                    <a:pt x="9" y="14"/>
                    <a:pt x="12" y="20"/>
                  </a:cubicBezTo>
                  <a:cubicBezTo>
                    <a:pt x="11" y="19"/>
                    <a:pt x="10" y="19"/>
                    <a:pt x="9" y="19"/>
                  </a:cubicBezTo>
                  <a:cubicBezTo>
                    <a:pt x="9" y="19"/>
                    <a:pt x="9" y="19"/>
                    <a:pt x="9" y="1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37"/>
            <p:cNvSpPr>
              <a:spLocks/>
            </p:cNvSpPr>
            <p:nvPr/>
          </p:nvSpPr>
          <p:spPr bwMode="auto">
            <a:xfrm>
              <a:off x="13503833" y="7784080"/>
              <a:ext cx="61321" cy="30660"/>
            </a:xfrm>
            <a:custGeom>
              <a:avLst/>
              <a:gdLst>
                <a:gd name="T0" fmla="*/ 1 w 22"/>
                <a:gd name="T1" fmla="*/ 3 h 11"/>
                <a:gd name="T2" fmla="*/ 2 w 22"/>
                <a:gd name="T3" fmla="*/ 7 h 11"/>
                <a:gd name="T4" fmla="*/ 10 w 22"/>
                <a:gd name="T5" fmla="*/ 10 h 11"/>
                <a:gd name="T6" fmla="*/ 22 w 22"/>
                <a:gd name="T7" fmla="*/ 6 h 11"/>
                <a:gd name="T8" fmla="*/ 0 w 22"/>
                <a:gd name="T9" fmla="*/ 0 h 11"/>
                <a:gd name="T10" fmla="*/ 1 w 22"/>
                <a:gd name="T11" fmla="*/ 3 h 11"/>
              </a:gdLst>
              <a:ahLst/>
              <a:cxnLst>
                <a:cxn ang="0">
                  <a:pos x="T0" y="T1"/>
                </a:cxn>
                <a:cxn ang="0">
                  <a:pos x="T2" y="T3"/>
                </a:cxn>
                <a:cxn ang="0">
                  <a:pos x="T4" y="T5"/>
                </a:cxn>
                <a:cxn ang="0">
                  <a:pos x="T6" y="T7"/>
                </a:cxn>
                <a:cxn ang="0">
                  <a:pos x="T8" y="T9"/>
                </a:cxn>
                <a:cxn ang="0">
                  <a:pos x="T10" y="T11"/>
                </a:cxn>
              </a:cxnLst>
              <a:rect l="0" t="0" r="r" b="b"/>
              <a:pathLst>
                <a:path w="22" h="11">
                  <a:moveTo>
                    <a:pt x="1" y="3"/>
                  </a:moveTo>
                  <a:cubicBezTo>
                    <a:pt x="1" y="4"/>
                    <a:pt x="2" y="5"/>
                    <a:pt x="2" y="7"/>
                  </a:cubicBezTo>
                  <a:cubicBezTo>
                    <a:pt x="4" y="8"/>
                    <a:pt x="7" y="9"/>
                    <a:pt x="10" y="10"/>
                  </a:cubicBezTo>
                  <a:cubicBezTo>
                    <a:pt x="14" y="11"/>
                    <a:pt x="20" y="9"/>
                    <a:pt x="22" y="6"/>
                  </a:cubicBezTo>
                  <a:cubicBezTo>
                    <a:pt x="14" y="6"/>
                    <a:pt x="7" y="3"/>
                    <a:pt x="0" y="0"/>
                  </a:cubicBezTo>
                  <a:cubicBezTo>
                    <a:pt x="0" y="1"/>
                    <a:pt x="1" y="2"/>
                    <a:pt x="1"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38"/>
            <p:cNvSpPr>
              <a:spLocks/>
            </p:cNvSpPr>
            <p:nvPr/>
          </p:nvSpPr>
          <p:spPr bwMode="auto">
            <a:xfrm>
              <a:off x="13383549" y="7739268"/>
              <a:ext cx="103774" cy="80189"/>
            </a:xfrm>
            <a:custGeom>
              <a:avLst/>
              <a:gdLst>
                <a:gd name="T0" fmla="*/ 5 w 37"/>
                <a:gd name="T1" fmla="*/ 8 h 29"/>
                <a:gd name="T2" fmla="*/ 13 w 37"/>
                <a:gd name="T3" fmla="*/ 16 h 29"/>
                <a:gd name="T4" fmla="*/ 29 w 37"/>
                <a:gd name="T5" fmla="*/ 27 h 29"/>
                <a:gd name="T6" fmla="*/ 37 w 37"/>
                <a:gd name="T7" fmla="*/ 29 h 29"/>
                <a:gd name="T8" fmla="*/ 37 w 37"/>
                <a:gd name="T9" fmla="*/ 28 h 29"/>
                <a:gd name="T10" fmla="*/ 25 w 37"/>
                <a:gd name="T11" fmla="*/ 21 h 29"/>
                <a:gd name="T12" fmla="*/ 4 w 37"/>
                <a:gd name="T13" fmla="*/ 0 h 29"/>
                <a:gd name="T14" fmla="*/ 3 w 37"/>
                <a:gd name="T15" fmla="*/ 0 h 29"/>
                <a:gd name="T16" fmla="*/ 0 w 37"/>
                <a:gd name="T17" fmla="*/ 0 h 29"/>
                <a:gd name="T18" fmla="*/ 4 w 37"/>
                <a:gd name="T19" fmla="*/ 6 h 29"/>
                <a:gd name="T20" fmla="*/ 3 w 37"/>
                <a:gd name="T21" fmla="*/ 5 h 29"/>
                <a:gd name="T22" fmla="*/ 5 w 37"/>
                <a:gd name="T23"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9">
                  <a:moveTo>
                    <a:pt x="5" y="8"/>
                  </a:moveTo>
                  <a:cubicBezTo>
                    <a:pt x="7" y="11"/>
                    <a:pt x="10" y="13"/>
                    <a:pt x="13" y="16"/>
                  </a:cubicBezTo>
                  <a:cubicBezTo>
                    <a:pt x="18" y="20"/>
                    <a:pt x="23" y="24"/>
                    <a:pt x="29" y="27"/>
                  </a:cubicBezTo>
                  <a:cubicBezTo>
                    <a:pt x="31" y="28"/>
                    <a:pt x="34" y="29"/>
                    <a:pt x="37" y="29"/>
                  </a:cubicBezTo>
                  <a:cubicBezTo>
                    <a:pt x="37" y="28"/>
                    <a:pt x="37" y="28"/>
                    <a:pt x="37" y="28"/>
                  </a:cubicBezTo>
                  <a:cubicBezTo>
                    <a:pt x="33" y="26"/>
                    <a:pt x="29" y="23"/>
                    <a:pt x="25" y="21"/>
                  </a:cubicBezTo>
                  <a:cubicBezTo>
                    <a:pt x="17" y="15"/>
                    <a:pt x="10" y="8"/>
                    <a:pt x="4" y="0"/>
                  </a:cubicBezTo>
                  <a:cubicBezTo>
                    <a:pt x="4" y="0"/>
                    <a:pt x="3" y="0"/>
                    <a:pt x="3" y="0"/>
                  </a:cubicBezTo>
                  <a:cubicBezTo>
                    <a:pt x="1" y="0"/>
                    <a:pt x="1" y="0"/>
                    <a:pt x="0" y="0"/>
                  </a:cubicBezTo>
                  <a:cubicBezTo>
                    <a:pt x="2" y="2"/>
                    <a:pt x="3" y="4"/>
                    <a:pt x="4" y="6"/>
                  </a:cubicBezTo>
                  <a:cubicBezTo>
                    <a:pt x="4" y="5"/>
                    <a:pt x="3" y="5"/>
                    <a:pt x="3" y="5"/>
                  </a:cubicBezTo>
                  <a:cubicBezTo>
                    <a:pt x="4" y="6"/>
                    <a:pt x="5" y="7"/>
                    <a:pt x="5" y="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39"/>
            <p:cNvSpPr>
              <a:spLocks/>
            </p:cNvSpPr>
            <p:nvPr/>
          </p:nvSpPr>
          <p:spPr bwMode="auto">
            <a:xfrm>
              <a:off x="13383549" y="7627240"/>
              <a:ext cx="153302" cy="128538"/>
            </a:xfrm>
            <a:custGeom>
              <a:avLst/>
              <a:gdLst>
                <a:gd name="T0" fmla="*/ 0 w 55"/>
                <a:gd name="T1" fmla="*/ 2 h 46"/>
                <a:gd name="T2" fmla="*/ 10 w 55"/>
                <a:gd name="T3" fmla="*/ 14 h 46"/>
                <a:gd name="T4" fmla="*/ 43 w 55"/>
                <a:gd name="T5" fmla="*/ 39 h 46"/>
                <a:gd name="T6" fmla="*/ 55 w 55"/>
                <a:gd name="T7" fmla="*/ 46 h 46"/>
                <a:gd name="T8" fmla="*/ 22 w 55"/>
                <a:gd name="T9" fmla="*/ 12 h 46"/>
                <a:gd name="T10" fmla="*/ 0 w 55"/>
                <a:gd name="T11" fmla="*/ 2 h 46"/>
              </a:gdLst>
              <a:ahLst/>
              <a:cxnLst>
                <a:cxn ang="0">
                  <a:pos x="T0" y="T1"/>
                </a:cxn>
                <a:cxn ang="0">
                  <a:pos x="T2" y="T3"/>
                </a:cxn>
                <a:cxn ang="0">
                  <a:pos x="T4" y="T5"/>
                </a:cxn>
                <a:cxn ang="0">
                  <a:pos x="T6" y="T7"/>
                </a:cxn>
                <a:cxn ang="0">
                  <a:pos x="T8" y="T9"/>
                </a:cxn>
                <a:cxn ang="0">
                  <a:pos x="T10" y="T11"/>
                </a:cxn>
              </a:cxnLst>
              <a:rect l="0" t="0" r="r" b="b"/>
              <a:pathLst>
                <a:path w="55" h="46">
                  <a:moveTo>
                    <a:pt x="0" y="2"/>
                  </a:moveTo>
                  <a:cubicBezTo>
                    <a:pt x="3" y="7"/>
                    <a:pt x="6" y="10"/>
                    <a:pt x="10" y="14"/>
                  </a:cubicBezTo>
                  <a:cubicBezTo>
                    <a:pt x="20" y="23"/>
                    <a:pt x="31" y="31"/>
                    <a:pt x="43" y="39"/>
                  </a:cubicBezTo>
                  <a:cubicBezTo>
                    <a:pt x="47" y="41"/>
                    <a:pt x="51" y="44"/>
                    <a:pt x="55" y="46"/>
                  </a:cubicBezTo>
                  <a:cubicBezTo>
                    <a:pt x="44" y="35"/>
                    <a:pt x="34" y="22"/>
                    <a:pt x="22" y="12"/>
                  </a:cubicBezTo>
                  <a:cubicBezTo>
                    <a:pt x="17" y="8"/>
                    <a:pt x="8" y="0"/>
                    <a:pt x="0"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40"/>
            <p:cNvSpPr>
              <a:spLocks/>
            </p:cNvSpPr>
            <p:nvPr/>
          </p:nvSpPr>
          <p:spPr bwMode="auto">
            <a:xfrm>
              <a:off x="13487323" y="7618985"/>
              <a:ext cx="147406" cy="167453"/>
            </a:xfrm>
            <a:custGeom>
              <a:avLst/>
              <a:gdLst>
                <a:gd name="T0" fmla="*/ 22 w 53"/>
                <a:gd name="T1" fmla="*/ 21 h 60"/>
                <a:gd name="T2" fmla="*/ 41 w 53"/>
                <a:gd name="T3" fmla="*/ 48 h 60"/>
                <a:gd name="T4" fmla="*/ 40 w 53"/>
                <a:gd name="T5" fmla="*/ 57 h 60"/>
                <a:gd name="T6" fmla="*/ 53 w 53"/>
                <a:gd name="T7" fmla="*/ 60 h 60"/>
                <a:gd name="T8" fmla="*/ 45 w 53"/>
                <a:gd name="T9" fmla="*/ 46 h 60"/>
                <a:gd name="T10" fmla="*/ 32 w 53"/>
                <a:gd name="T11" fmla="*/ 28 h 60"/>
                <a:gd name="T12" fmla="*/ 3 w 53"/>
                <a:gd name="T13" fmla="*/ 1 h 60"/>
                <a:gd name="T14" fmla="*/ 0 w 53"/>
                <a:gd name="T15" fmla="*/ 0 h 60"/>
                <a:gd name="T16" fmla="*/ 22 w 53"/>
                <a:gd name="T17"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0">
                  <a:moveTo>
                    <a:pt x="22" y="21"/>
                  </a:moveTo>
                  <a:cubicBezTo>
                    <a:pt x="29" y="29"/>
                    <a:pt x="38" y="37"/>
                    <a:pt x="41" y="48"/>
                  </a:cubicBezTo>
                  <a:cubicBezTo>
                    <a:pt x="42" y="51"/>
                    <a:pt x="42" y="54"/>
                    <a:pt x="40" y="57"/>
                  </a:cubicBezTo>
                  <a:cubicBezTo>
                    <a:pt x="45" y="58"/>
                    <a:pt x="49" y="59"/>
                    <a:pt x="53" y="60"/>
                  </a:cubicBezTo>
                  <a:cubicBezTo>
                    <a:pt x="53" y="55"/>
                    <a:pt x="48" y="49"/>
                    <a:pt x="45" y="46"/>
                  </a:cubicBezTo>
                  <a:cubicBezTo>
                    <a:pt x="41" y="40"/>
                    <a:pt x="37" y="34"/>
                    <a:pt x="32" y="28"/>
                  </a:cubicBezTo>
                  <a:cubicBezTo>
                    <a:pt x="23" y="18"/>
                    <a:pt x="15" y="8"/>
                    <a:pt x="3" y="1"/>
                  </a:cubicBezTo>
                  <a:cubicBezTo>
                    <a:pt x="2" y="1"/>
                    <a:pt x="1" y="0"/>
                    <a:pt x="0" y="0"/>
                  </a:cubicBezTo>
                  <a:cubicBezTo>
                    <a:pt x="8" y="6"/>
                    <a:pt x="15" y="14"/>
                    <a:pt x="22"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41"/>
            <p:cNvSpPr>
              <a:spLocks/>
            </p:cNvSpPr>
            <p:nvPr/>
          </p:nvSpPr>
          <p:spPr bwMode="auto">
            <a:xfrm>
              <a:off x="13319870" y="7880778"/>
              <a:ext cx="83727" cy="58962"/>
            </a:xfrm>
            <a:custGeom>
              <a:avLst/>
              <a:gdLst>
                <a:gd name="T0" fmla="*/ 29 w 30"/>
                <a:gd name="T1" fmla="*/ 14 h 21"/>
                <a:gd name="T2" fmla="*/ 26 w 30"/>
                <a:gd name="T3" fmla="*/ 9 h 21"/>
                <a:gd name="T4" fmla="*/ 16 w 30"/>
                <a:gd name="T5" fmla="*/ 2 h 21"/>
                <a:gd name="T6" fmla="*/ 9 w 30"/>
                <a:gd name="T7" fmla="*/ 0 h 21"/>
                <a:gd name="T8" fmla="*/ 9 w 30"/>
                <a:gd name="T9" fmla="*/ 3 h 21"/>
                <a:gd name="T10" fmla="*/ 29 w 30"/>
                <a:gd name="T11" fmla="*/ 14 h 21"/>
              </a:gdLst>
              <a:ahLst/>
              <a:cxnLst>
                <a:cxn ang="0">
                  <a:pos x="T0" y="T1"/>
                </a:cxn>
                <a:cxn ang="0">
                  <a:pos x="T2" y="T3"/>
                </a:cxn>
                <a:cxn ang="0">
                  <a:pos x="T4" y="T5"/>
                </a:cxn>
                <a:cxn ang="0">
                  <a:pos x="T6" y="T7"/>
                </a:cxn>
                <a:cxn ang="0">
                  <a:pos x="T8" y="T9"/>
                </a:cxn>
                <a:cxn ang="0">
                  <a:pos x="T10" y="T11"/>
                </a:cxn>
              </a:cxnLst>
              <a:rect l="0" t="0" r="r" b="b"/>
              <a:pathLst>
                <a:path w="30" h="21">
                  <a:moveTo>
                    <a:pt x="29" y="14"/>
                  </a:moveTo>
                  <a:cubicBezTo>
                    <a:pt x="28" y="13"/>
                    <a:pt x="27" y="11"/>
                    <a:pt x="26" y="9"/>
                  </a:cubicBezTo>
                  <a:cubicBezTo>
                    <a:pt x="23" y="8"/>
                    <a:pt x="19" y="5"/>
                    <a:pt x="16" y="2"/>
                  </a:cubicBezTo>
                  <a:cubicBezTo>
                    <a:pt x="14" y="1"/>
                    <a:pt x="11" y="0"/>
                    <a:pt x="9" y="0"/>
                  </a:cubicBezTo>
                  <a:cubicBezTo>
                    <a:pt x="10" y="1"/>
                    <a:pt x="10" y="2"/>
                    <a:pt x="9" y="3"/>
                  </a:cubicBezTo>
                  <a:cubicBezTo>
                    <a:pt x="0" y="6"/>
                    <a:pt x="30" y="21"/>
                    <a:pt x="29"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42"/>
            <p:cNvSpPr>
              <a:spLocks/>
            </p:cNvSpPr>
            <p:nvPr/>
          </p:nvSpPr>
          <p:spPr bwMode="auto">
            <a:xfrm>
              <a:off x="13375295" y="7858372"/>
              <a:ext cx="24764" cy="17689"/>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2" y="3"/>
                    <a:pt x="5" y="5"/>
                    <a:pt x="9" y="6"/>
                  </a:cubicBezTo>
                  <a:cubicBezTo>
                    <a:pt x="7" y="4"/>
                    <a:pt x="3" y="1"/>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43"/>
            <p:cNvSpPr>
              <a:spLocks/>
            </p:cNvSpPr>
            <p:nvPr/>
          </p:nvSpPr>
          <p:spPr bwMode="auto">
            <a:xfrm>
              <a:off x="13367040" y="7772287"/>
              <a:ext cx="86085" cy="73113"/>
            </a:xfrm>
            <a:custGeom>
              <a:avLst/>
              <a:gdLst>
                <a:gd name="T0" fmla="*/ 31 w 31"/>
                <a:gd name="T1" fmla="*/ 26 h 26"/>
                <a:gd name="T2" fmla="*/ 30 w 31"/>
                <a:gd name="T3" fmla="*/ 24 h 26"/>
                <a:gd name="T4" fmla="*/ 24 w 31"/>
                <a:gd name="T5" fmla="*/ 15 h 26"/>
                <a:gd name="T6" fmla="*/ 9 w 31"/>
                <a:gd name="T7" fmla="*/ 4 h 26"/>
                <a:gd name="T8" fmla="*/ 5 w 31"/>
                <a:gd name="T9" fmla="*/ 6 h 26"/>
                <a:gd name="T10" fmla="*/ 15 w 31"/>
                <a:gd name="T11" fmla="*/ 16 h 26"/>
                <a:gd name="T12" fmla="*/ 31 w 3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1" y="26"/>
                  </a:moveTo>
                  <a:cubicBezTo>
                    <a:pt x="31" y="26"/>
                    <a:pt x="31" y="25"/>
                    <a:pt x="30" y="24"/>
                  </a:cubicBezTo>
                  <a:cubicBezTo>
                    <a:pt x="29" y="21"/>
                    <a:pt x="27" y="18"/>
                    <a:pt x="24" y="15"/>
                  </a:cubicBezTo>
                  <a:cubicBezTo>
                    <a:pt x="20" y="11"/>
                    <a:pt x="15" y="6"/>
                    <a:pt x="9" y="4"/>
                  </a:cubicBezTo>
                  <a:cubicBezTo>
                    <a:pt x="6" y="2"/>
                    <a:pt x="0" y="0"/>
                    <a:pt x="5" y="6"/>
                  </a:cubicBezTo>
                  <a:cubicBezTo>
                    <a:pt x="8" y="9"/>
                    <a:pt x="11" y="13"/>
                    <a:pt x="15" y="16"/>
                  </a:cubicBezTo>
                  <a:cubicBezTo>
                    <a:pt x="18" y="19"/>
                    <a:pt x="25" y="24"/>
                    <a:pt x="31" y="2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44"/>
            <p:cNvSpPr>
              <a:spLocks/>
            </p:cNvSpPr>
            <p:nvPr/>
          </p:nvSpPr>
          <p:spPr bwMode="auto">
            <a:xfrm>
              <a:off x="13389446" y="7825353"/>
              <a:ext cx="47170" cy="36557"/>
            </a:xfrm>
            <a:custGeom>
              <a:avLst/>
              <a:gdLst>
                <a:gd name="T0" fmla="*/ 17 w 17"/>
                <a:gd name="T1" fmla="*/ 13 h 13"/>
                <a:gd name="T2" fmla="*/ 15 w 17"/>
                <a:gd name="T3" fmla="*/ 10 h 13"/>
                <a:gd name="T4" fmla="*/ 7 w 17"/>
                <a:gd name="T5" fmla="*/ 2 h 13"/>
                <a:gd name="T6" fmla="*/ 0 w 17"/>
                <a:gd name="T7" fmla="*/ 2 h 13"/>
                <a:gd name="T8" fmla="*/ 5 w 17"/>
                <a:gd name="T9" fmla="*/ 7 h 13"/>
                <a:gd name="T10" fmla="*/ 13 w 17"/>
                <a:gd name="T11" fmla="*/ 12 h 13"/>
                <a:gd name="T12" fmla="*/ 17 w 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17" y="13"/>
                  </a:moveTo>
                  <a:cubicBezTo>
                    <a:pt x="16" y="12"/>
                    <a:pt x="16" y="11"/>
                    <a:pt x="15" y="10"/>
                  </a:cubicBezTo>
                  <a:cubicBezTo>
                    <a:pt x="13" y="6"/>
                    <a:pt x="9" y="3"/>
                    <a:pt x="7" y="2"/>
                  </a:cubicBezTo>
                  <a:cubicBezTo>
                    <a:pt x="5" y="1"/>
                    <a:pt x="1" y="0"/>
                    <a:pt x="0" y="2"/>
                  </a:cubicBezTo>
                  <a:cubicBezTo>
                    <a:pt x="2" y="3"/>
                    <a:pt x="3" y="5"/>
                    <a:pt x="5" y="7"/>
                  </a:cubicBezTo>
                  <a:cubicBezTo>
                    <a:pt x="7" y="9"/>
                    <a:pt x="10" y="11"/>
                    <a:pt x="13" y="12"/>
                  </a:cubicBezTo>
                  <a:cubicBezTo>
                    <a:pt x="14" y="13"/>
                    <a:pt x="16" y="13"/>
                    <a:pt x="17" y="1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45"/>
            <p:cNvSpPr>
              <a:spLocks/>
            </p:cNvSpPr>
            <p:nvPr/>
          </p:nvSpPr>
          <p:spPr bwMode="auto">
            <a:xfrm>
              <a:off x="13408314" y="7745165"/>
              <a:ext cx="70755" cy="57783"/>
            </a:xfrm>
            <a:custGeom>
              <a:avLst/>
              <a:gdLst>
                <a:gd name="T0" fmla="*/ 0 w 25"/>
                <a:gd name="T1" fmla="*/ 0 h 21"/>
                <a:gd name="T2" fmla="*/ 14 w 25"/>
                <a:gd name="T3" fmla="*/ 14 h 21"/>
                <a:gd name="T4" fmla="*/ 25 w 25"/>
                <a:gd name="T5" fmla="*/ 21 h 21"/>
                <a:gd name="T6" fmla="*/ 4 w 25"/>
                <a:gd name="T7" fmla="*/ 1 h 21"/>
                <a:gd name="T8" fmla="*/ 0 w 25"/>
                <a:gd name="T9" fmla="*/ 0 h 21"/>
              </a:gdLst>
              <a:ahLst/>
              <a:cxnLst>
                <a:cxn ang="0">
                  <a:pos x="T0" y="T1"/>
                </a:cxn>
                <a:cxn ang="0">
                  <a:pos x="T2" y="T3"/>
                </a:cxn>
                <a:cxn ang="0">
                  <a:pos x="T4" y="T5"/>
                </a:cxn>
                <a:cxn ang="0">
                  <a:pos x="T6" y="T7"/>
                </a:cxn>
                <a:cxn ang="0">
                  <a:pos x="T8" y="T9"/>
                </a:cxn>
              </a:cxnLst>
              <a:rect l="0" t="0" r="r" b="b"/>
              <a:pathLst>
                <a:path w="25" h="21">
                  <a:moveTo>
                    <a:pt x="0" y="0"/>
                  </a:moveTo>
                  <a:cubicBezTo>
                    <a:pt x="5" y="5"/>
                    <a:pt x="9" y="9"/>
                    <a:pt x="14" y="14"/>
                  </a:cubicBezTo>
                  <a:cubicBezTo>
                    <a:pt x="18" y="16"/>
                    <a:pt x="21" y="19"/>
                    <a:pt x="25" y="21"/>
                  </a:cubicBezTo>
                  <a:cubicBezTo>
                    <a:pt x="19" y="13"/>
                    <a:pt x="12" y="5"/>
                    <a:pt x="4" y="1"/>
                  </a:cubicBezTo>
                  <a:cubicBezTo>
                    <a:pt x="3" y="1"/>
                    <a:pt x="1" y="0"/>
                    <a:pt x="0"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46"/>
            <p:cNvSpPr>
              <a:spLocks/>
            </p:cNvSpPr>
            <p:nvPr/>
          </p:nvSpPr>
          <p:spPr bwMode="auto">
            <a:xfrm>
              <a:off x="13350530" y="7837146"/>
              <a:ext cx="88444" cy="61321"/>
            </a:xfrm>
            <a:custGeom>
              <a:avLst/>
              <a:gdLst>
                <a:gd name="T0" fmla="*/ 15 w 32"/>
                <a:gd name="T1" fmla="*/ 22 h 22"/>
                <a:gd name="T2" fmla="*/ 17 w 32"/>
                <a:gd name="T3" fmla="*/ 22 h 22"/>
                <a:gd name="T4" fmla="*/ 16 w 32"/>
                <a:gd name="T5" fmla="*/ 17 h 22"/>
                <a:gd name="T6" fmla="*/ 6 w 32"/>
                <a:gd name="T7" fmla="*/ 7 h 22"/>
                <a:gd name="T8" fmla="*/ 7 w 32"/>
                <a:gd name="T9" fmla="*/ 5 h 22"/>
                <a:gd name="T10" fmla="*/ 23 w 32"/>
                <a:gd name="T11" fmla="*/ 16 h 22"/>
                <a:gd name="T12" fmla="*/ 26 w 32"/>
                <a:gd name="T13" fmla="*/ 16 h 22"/>
                <a:gd name="T14" fmla="*/ 31 w 32"/>
                <a:gd name="T15" fmla="*/ 16 h 22"/>
                <a:gd name="T16" fmla="*/ 32 w 32"/>
                <a:gd name="T17" fmla="*/ 12 h 22"/>
                <a:gd name="T18" fmla="*/ 31 w 32"/>
                <a:gd name="T19" fmla="*/ 12 h 22"/>
                <a:gd name="T20" fmla="*/ 14 w 32"/>
                <a:gd name="T21" fmla="*/ 3 h 22"/>
                <a:gd name="T22" fmla="*/ 4 w 32"/>
                <a:gd name="T23" fmla="*/ 2 h 22"/>
                <a:gd name="T24" fmla="*/ 4 w 32"/>
                <a:gd name="T25" fmla="*/ 13 h 22"/>
                <a:gd name="T26" fmla="*/ 15 w 32"/>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15" y="22"/>
                  </a:moveTo>
                  <a:cubicBezTo>
                    <a:pt x="16" y="22"/>
                    <a:pt x="16" y="22"/>
                    <a:pt x="17" y="22"/>
                  </a:cubicBezTo>
                  <a:cubicBezTo>
                    <a:pt x="17" y="20"/>
                    <a:pt x="16" y="18"/>
                    <a:pt x="16" y="17"/>
                  </a:cubicBezTo>
                  <a:cubicBezTo>
                    <a:pt x="11" y="15"/>
                    <a:pt x="7" y="11"/>
                    <a:pt x="6" y="7"/>
                  </a:cubicBezTo>
                  <a:cubicBezTo>
                    <a:pt x="5" y="6"/>
                    <a:pt x="6" y="6"/>
                    <a:pt x="7" y="5"/>
                  </a:cubicBezTo>
                  <a:cubicBezTo>
                    <a:pt x="11" y="5"/>
                    <a:pt x="20" y="10"/>
                    <a:pt x="23" y="16"/>
                  </a:cubicBezTo>
                  <a:cubicBezTo>
                    <a:pt x="24" y="16"/>
                    <a:pt x="25" y="16"/>
                    <a:pt x="26" y="16"/>
                  </a:cubicBezTo>
                  <a:cubicBezTo>
                    <a:pt x="28" y="17"/>
                    <a:pt x="30" y="16"/>
                    <a:pt x="31" y="16"/>
                  </a:cubicBezTo>
                  <a:cubicBezTo>
                    <a:pt x="32" y="15"/>
                    <a:pt x="32" y="13"/>
                    <a:pt x="32" y="12"/>
                  </a:cubicBezTo>
                  <a:cubicBezTo>
                    <a:pt x="32" y="12"/>
                    <a:pt x="31" y="12"/>
                    <a:pt x="31" y="12"/>
                  </a:cubicBezTo>
                  <a:cubicBezTo>
                    <a:pt x="26" y="12"/>
                    <a:pt x="18" y="8"/>
                    <a:pt x="14" y="3"/>
                  </a:cubicBezTo>
                  <a:cubicBezTo>
                    <a:pt x="11" y="1"/>
                    <a:pt x="7" y="0"/>
                    <a:pt x="4" y="2"/>
                  </a:cubicBezTo>
                  <a:cubicBezTo>
                    <a:pt x="0" y="4"/>
                    <a:pt x="2" y="9"/>
                    <a:pt x="4" y="13"/>
                  </a:cubicBezTo>
                  <a:cubicBezTo>
                    <a:pt x="7" y="14"/>
                    <a:pt x="12" y="18"/>
                    <a:pt x="15" y="2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647"/>
            <p:cNvSpPr>
              <a:spLocks/>
            </p:cNvSpPr>
            <p:nvPr/>
          </p:nvSpPr>
          <p:spPr bwMode="auto">
            <a:xfrm>
              <a:off x="13411851" y="7702712"/>
              <a:ext cx="61321" cy="55425"/>
            </a:xfrm>
            <a:custGeom>
              <a:avLst/>
              <a:gdLst>
                <a:gd name="T0" fmla="*/ 4 w 22"/>
                <a:gd name="T1" fmla="*/ 3 h 20"/>
                <a:gd name="T2" fmla="*/ 0 w 22"/>
                <a:gd name="T3" fmla="*/ 0 h 20"/>
                <a:gd name="T4" fmla="*/ 8 w 22"/>
                <a:gd name="T5" fmla="*/ 8 h 20"/>
                <a:gd name="T6" fmla="*/ 22 w 22"/>
                <a:gd name="T7" fmla="*/ 20 h 20"/>
                <a:gd name="T8" fmla="*/ 20 w 22"/>
                <a:gd name="T9" fmla="*/ 18 h 20"/>
                <a:gd name="T10" fmla="*/ 4 w 22"/>
                <a:gd name="T11" fmla="*/ 3 h 20"/>
              </a:gdLst>
              <a:ahLst/>
              <a:cxnLst>
                <a:cxn ang="0">
                  <a:pos x="T0" y="T1"/>
                </a:cxn>
                <a:cxn ang="0">
                  <a:pos x="T2" y="T3"/>
                </a:cxn>
                <a:cxn ang="0">
                  <a:pos x="T4" y="T5"/>
                </a:cxn>
                <a:cxn ang="0">
                  <a:pos x="T6" y="T7"/>
                </a:cxn>
                <a:cxn ang="0">
                  <a:pos x="T8" y="T9"/>
                </a:cxn>
                <a:cxn ang="0">
                  <a:pos x="T10" y="T11"/>
                </a:cxn>
              </a:cxnLst>
              <a:rect l="0" t="0" r="r" b="b"/>
              <a:pathLst>
                <a:path w="22" h="20">
                  <a:moveTo>
                    <a:pt x="4" y="3"/>
                  </a:moveTo>
                  <a:cubicBezTo>
                    <a:pt x="3" y="2"/>
                    <a:pt x="1" y="1"/>
                    <a:pt x="0" y="0"/>
                  </a:cubicBezTo>
                  <a:cubicBezTo>
                    <a:pt x="3" y="3"/>
                    <a:pt x="5" y="5"/>
                    <a:pt x="8" y="8"/>
                  </a:cubicBezTo>
                  <a:cubicBezTo>
                    <a:pt x="13" y="12"/>
                    <a:pt x="17" y="16"/>
                    <a:pt x="22" y="20"/>
                  </a:cubicBezTo>
                  <a:cubicBezTo>
                    <a:pt x="21" y="19"/>
                    <a:pt x="21" y="18"/>
                    <a:pt x="20" y="18"/>
                  </a:cubicBezTo>
                  <a:cubicBezTo>
                    <a:pt x="15" y="13"/>
                    <a:pt x="10" y="7"/>
                    <a:pt x="4"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648"/>
            <p:cNvSpPr>
              <a:spLocks/>
            </p:cNvSpPr>
            <p:nvPr/>
          </p:nvSpPr>
          <p:spPr bwMode="auto">
            <a:xfrm>
              <a:off x="13584022" y="7786438"/>
              <a:ext cx="50708" cy="24764"/>
            </a:xfrm>
            <a:custGeom>
              <a:avLst/>
              <a:gdLst>
                <a:gd name="T0" fmla="*/ 4 w 18"/>
                <a:gd name="T1" fmla="*/ 0 h 9"/>
                <a:gd name="T2" fmla="*/ 0 w 18"/>
                <a:gd name="T3" fmla="*/ 3 h 9"/>
                <a:gd name="T4" fmla="*/ 18 w 18"/>
                <a:gd name="T5" fmla="*/ 3 h 9"/>
                <a:gd name="T6" fmla="*/ 4 w 18"/>
                <a:gd name="T7" fmla="*/ 0 h 9"/>
              </a:gdLst>
              <a:ahLst/>
              <a:cxnLst>
                <a:cxn ang="0">
                  <a:pos x="T0" y="T1"/>
                </a:cxn>
                <a:cxn ang="0">
                  <a:pos x="T2" y="T3"/>
                </a:cxn>
                <a:cxn ang="0">
                  <a:pos x="T4" y="T5"/>
                </a:cxn>
                <a:cxn ang="0">
                  <a:pos x="T6" y="T7"/>
                </a:cxn>
              </a:cxnLst>
              <a:rect l="0" t="0" r="r" b="b"/>
              <a:pathLst>
                <a:path w="18" h="9">
                  <a:moveTo>
                    <a:pt x="4" y="0"/>
                  </a:moveTo>
                  <a:cubicBezTo>
                    <a:pt x="3" y="1"/>
                    <a:pt x="2" y="2"/>
                    <a:pt x="0" y="3"/>
                  </a:cubicBezTo>
                  <a:cubicBezTo>
                    <a:pt x="7" y="6"/>
                    <a:pt x="16" y="9"/>
                    <a:pt x="18" y="3"/>
                  </a:cubicBezTo>
                  <a:cubicBezTo>
                    <a:pt x="14" y="2"/>
                    <a:pt x="9" y="1"/>
                    <a:pt x="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649"/>
            <p:cNvSpPr>
              <a:spLocks/>
            </p:cNvSpPr>
            <p:nvPr/>
          </p:nvSpPr>
          <p:spPr bwMode="auto">
            <a:xfrm>
              <a:off x="13346993" y="7741627"/>
              <a:ext cx="58962" cy="44811"/>
            </a:xfrm>
            <a:custGeom>
              <a:avLst/>
              <a:gdLst>
                <a:gd name="T0" fmla="*/ 7 w 21"/>
                <a:gd name="T1" fmla="*/ 12 h 16"/>
                <a:gd name="T2" fmla="*/ 13 w 21"/>
                <a:gd name="T3" fmla="*/ 10 h 16"/>
                <a:gd name="T4" fmla="*/ 21 w 21"/>
                <a:gd name="T5" fmla="*/ 14 h 16"/>
                <a:gd name="T6" fmla="*/ 11 w 21"/>
                <a:gd name="T7" fmla="*/ 2 h 16"/>
                <a:gd name="T8" fmla="*/ 1 w 21"/>
                <a:gd name="T9" fmla="*/ 5 h 16"/>
                <a:gd name="T10" fmla="*/ 8 w 21"/>
                <a:gd name="T11" fmla="*/ 16 h 16"/>
                <a:gd name="T12" fmla="*/ 7 w 21"/>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21" h="16">
                  <a:moveTo>
                    <a:pt x="7" y="12"/>
                  </a:moveTo>
                  <a:cubicBezTo>
                    <a:pt x="8" y="9"/>
                    <a:pt x="11" y="10"/>
                    <a:pt x="13" y="10"/>
                  </a:cubicBezTo>
                  <a:cubicBezTo>
                    <a:pt x="16" y="11"/>
                    <a:pt x="18" y="12"/>
                    <a:pt x="21" y="14"/>
                  </a:cubicBezTo>
                  <a:cubicBezTo>
                    <a:pt x="18" y="11"/>
                    <a:pt x="13" y="7"/>
                    <a:pt x="11" y="2"/>
                  </a:cubicBezTo>
                  <a:cubicBezTo>
                    <a:pt x="6" y="1"/>
                    <a:pt x="1" y="0"/>
                    <a:pt x="1" y="5"/>
                  </a:cubicBezTo>
                  <a:cubicBezTo>
                    <a:pt x="0" y="9"/>
                    <a:pt x="4" y="12"/>
                    <a:pt x="8" y="16"/>
                  </a:cubicBezTo>
                  <a:cubicBezTo>
                    <a:pt x="7" y="15"/>
                    <a:pt x="7" y="13"/>
                    <a:pt x="7" y="1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650"/>
            <p:cNvSpPr>
              <a:spLocks/>
            </p:cNvSpPr>
            <p:nvPr/>
          </p:nvSpPr>
          <p:spPr bwMode="auto">
            <a:xfrm>
              <a:off x="13342276" y="7906722"/>
              <a:ext cx="63679" cy="30660"/>
            </a:xfrm>
            <a:custGeom>
              <a:avLst/>
              <a:gdLst>
                <a:gd name="T0" fmla="*/ 19 w 23"/>
                <a:gd name="T1" fmla="*/ 10 h 11"/>
                <a:gd name="T2" fmla="*/ 0 w 23"/>
                <a:gd name="T3" fmla="*/ 0 h 11"/>
                <a:gd name="T4" fmla="*/ 19 w 23"/>
                <a:gd name="T5" fmla="*/ 11 h 11"/>
                <a:gd name="T6" fmla="*/ 23 w 23"/>
                <a:gd name="T7" fmla="*/ 9 h 11"/>
                <a:gd name="T8" fmla="*/ 19 w 23"/>
                <a:gd name="T9" fmla="*/ 10 h 11"/>
              </a:gdLst>
              <a:ahLst/>
              <a:cxnLst>
                <a:cxn ang="0">
                  <a:pos x="T0" y="T1"/>
                </a:cxn>
                <a:cxn ang="0">
                  <a:pos x="T2" y="T3"/>
                </a:cxn>
                <a:cxn ang="0">
                  <a:pos x="T4" y="T5"/>
                </a:cxn>
                <a:cxn ang="0">
                  <a:pos x="T6" y="T7"/>
                </a:cxn>
                <a:cxn ang="0">
                  <a:pos x="T8" y="T9"/>
                </a:cxn>
              </a:cxnLst>
              <a:rect l="0" t="0" r="r" b="b"/>
              <a:pathLst>
                <a:path w="23" h="11">
                  <a:moveTo>
                    <a:pt x="19" y="10"/>
                  </a:moveTo>
                  <a:cubicBezTo>
                    <a:pt x="16" y="10"/>
                    <a:pt x="5" y="5"/>
                    <a:pt x="0" y="0"/>
                  </a:cubicBezTo>
                  <a:cubicBezTo>
                    <a:pt x="6" y="7"/>
                    <a:pt x="19" y="11"/>
                    <a:pt x="19" y="11"/>
                  </a:cubicBezTo>
                  <a:cubicBezTo>
                    <a:pt x="21" y="10"/>
                    <a:pt x="22" y="10"/>
                    <a:pt x="23" y="9"/>
                  </a:cubicBezTo>
                  <a:cubicBezTo>
                    <a:pt x="22" y="9"/>
                    <a:pt x="21" y="10"/>
                    <a:pt x="19" y="1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51"/>
            <p:cNvSpPr>
              <a:spLocks/>
            </p:cNvSpPr>
            <p:nvPr/>
          </p:nvSpPr>
          <p:spPr bwMode="auto">
            <a:xfrm>
              <a:off x="13369398" y="7688561"/>
              <a:ext cx="130897" cy="122642"/>
            </a:xfrm>
            <a:custGeom>
              <a:avLst/>
              <a:gdLst>
                <a:gd name="T0" fmla="*/ 2 w 47"/>
                <a:gd name="T1" fmla="*/ 4 h 44"/>
                <a:gd name="T2" fmla="*/ 8 w 47"/>
                <a:gd name="T3" fmla="*/ 12 h 44"/>
                <a:gd name="T4" fmla="*/ 10 w 47"/>
                <a:gd name="T5" fmla="*/ 15 h 44"/>
                <a:gd name="T6" fmla="*/ 25 w 47"/>
                <a:gd name="T7" fmla="*/ 22 h 44"/>
                <a:gd name="T8" fmla="*/ 44 w 47"/>
                <a:gd name="T9" fmla="*/ 44 h 44"/>
                <a:gd name="T10" fmla="*/ 42 w 47"/>
                <a:gd name="T11" fmla="*/ 37 h 44"/>
                <a:gd name="T12" fmla="*/ 47 w 47"/>
                <a:gd name="T13" fmla="*/ 39 h 44"/>
                <a:gd name="T14" fmla="*/ 43 w 47"/>
                <a:gd name="T15" fmla="*/ 31 h 44"/>
                <a:gd name="T16" fmla="*/ 42 w 47"/>
                <a:gd name="T17" fmla="*/ 31 h 44"/>
                <a:gd name="T18" fmla="*/ 8 w 47"/>
                <a:gd name="T19" fmla="*/ 2 h 44"/>
                <a:gd name="T20" fmla="*/ 2 w 47"/>
                <a:gd name="T21"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4">
                  <a:moveTo>
                    <a:pt x="2" y="4"/>
                  </a:moveTo>
                  <a:cubicBezTo>
                    <a:pt x="3" y="7"/>
                    <a:pt x="6" y="10"/>
                    <a:pt x="8" y="12"/>
                  </a:cubicBezTo>
                  <a:cubicBezTo>
                    <a:pt x="9" y="13"/>
                    <a:pt x="10" y="14"/>
                    <a:pt x="10" y="15"/>
                  </a:cubicBezTo>
                  <a:cubicBezTo>
                    <a:pt x="16" y="16"/>
                    <a:pt x="23" y="20"/>
                    <a:pt x="25" y="22"/>
                  </a:cubicBezTo>
                  <a:cubicBezTo>
                    <a:pt x="28" y="24"/>
                    <a:pt x="38" y="34"/>
                    <a:pt x="44" y="44"/>
                  </a:cubicBezTo>
                  <a:cubicBezTo>
                    <a:pt x="43" y="41"/>
                    <a:pt x="42" y="39"/>
                    <a:pt x="42" y="37"/>
                  </a:cubicBezTo>
                  <a:cubicBezTo>
                    <a:pt x="43" y="38"/>
                    <a:pt x="45" y="39"/>
                    <a:pt x="47" y="39"/>
                  </a:cubicBezTo>
                  <a:cubicBezTo>
                    <a:pt x="46" y="37"/>
                    <a:pt x="45" y="34"/>
                    <a:pt x="43" y="31"/>
                  </a:cubicBezTo>
                  <a:cubicBezTo>
                    <a:pt x="43" y="31"/>
                    <a:pt x="42" y="31"/>
                    <a:pt x="42" y="31"/>
                  </a:cubicBezTo>
                  <a:cubicBezTo>
                    <a:pt x="30" y="24"/>
                    <a:pt x="18" y="13"/>
                    <a:pt x="8" y="2"/>
                  </a:cubicBezTo>
                  <a:cubicBezTo>
                    <a:pt x="6" y="1"/>
                    <a:pt x="0" y="0"/>
                    <a:pt x="2" y="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52"/>
            <p:cNvSpPr>
              <a:spLocks/>
            </p:cNvSpPr>
            <p:nvPr/>
          </p:nvSpPr>
          <p:spPr bwMode="auto">
            <a:xfrm>
              <a:off x="13355247" y="7682664"/>
              <a:ext cx="31840" cy="50708"/>
            </a:xfrm>
            <a:custGeom>
              <a:avLst/>
              <a:gdLst>
                <a:gd name="T0" fmla="*/ 11 w 11"/>
                <a:gd name="T1" fmla="*/ 16 h 18"/>
                <a:gd name="T2" fmla="*/ 4 w 11"/>
                <a:gd name="T3" fmla="*/ 6 h 18"/>
                <a:gd name="T4" fmla="*/ 7 w 11"/>
                <a:gd name="T5" fmla="*/ 0 h 18"/>
                <a:gd name="T6" fmla="*/ 1 w 11"/>
                <a:gd name="T7" fmla="*/ 4 h 18"/>
                <a:gd name="T8" fmla="*/ 8 w 11"/>
                <a:gd name="T9" fmla="*/ 18 h 18"/>
                <a:gd name="T10" fmla="*/ 11 w 11"/>
                <a:gd name="T11" fmla="*/ 16 h 18"/>
              </a:gdLst>
              <a:ahLst/>
              <a:cxnLst>
                <a:cxn ang="0">
                  <a:pos x="T0" y="T1"/>
                </a:cxn>
                <a:cxn ang="0">
                  <a:pos x="T2" y="T3"/>
                </a:cxn>
                <a:cxn ang="0">
                  <a:pos x="T4" y="T5"/>
                </a:cxn>
                <a:cxn ang="0">
                  <a:pos x="T6" y="T7"/>
                </a:cxn>
                <a:cxn ang="0">
                  <a:pos x="T8" y="T9"/>
                </a:cxn>
                <a:cxn ang="0">
                  <a:pos x="T10" y="T11"/>
                </a:cxn>
              </a:cxnLst>
              <a:rect l="0" t="0" r="r" b="b"/>
              <a:pathLst>
                <a:path w="11" h="18">
                  <a:moveTo>
                    <a:pt x="11" y="16"/>
                  </a:moveTo>
                  <a:cubicBezTo>
                    <a:pt x="8" y="13"/>
                    <a:pt x="5" y="10"/>
                    <a:pt x="4" y="6"/>
                  </a:cubicBezTo>
                  <a:cubicBezTo>
                    <a:pt x="3" y="3"/>
                    <a:pt x="5" y="1"/>
                    <a:pt x="7" y="0"/>
                  </a:cubicBezTo>
                  <a:cubicBezTo>
                    <a:pt x="4" y="0"/>
                    <a:pt x="1" y="1"/>
                    <a:pt x="1" y="4"/>
                  </a:cubicBezTo>
                  <a:cubicBezTo>
                    <a:pt x="0" y="9"/>
                    <a:pt x="4" y="14"/>
                    <a:pt x="8" y="18"/>
                  </a:cubicBezTo>
                  <a:cubicBezTo>
                    <a:pt x="9" y="17"/>
                    <a:pt x="10" y="17"/>
                    <a:pt x="11"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53"/>
            <p:cNvSpPr>
              <a:spLocks/>
            </p:cNvSpPr>
            <p:nvPr/>
          </p:nvSpPr>
          <p:spPr bwMode="auto">
            <a:xfrm>
              <a:off x="13352889" y="7602475"/>
              <a:ext cx="20047" cy="36557"/>
            </a:xfrm>
            <a:custGeom>
              <a:avLst/>
              <a:gdLst>
                <a:gd name="T0" fmla="*/ 5 w 7"/>
                <a:gd name="T1" fmla="*/ 11 h 13"/>
                <a:gd name="T2" fmla="*/ 7 w 7"/>
                <a:gd name="T3" fmla="*/ 10 h 13"/>
                <a:gd name="T4" fmla="*/ 5 w 7"/>
                <a:gd name="T5" fmla="*/ 3 h 13"/>
                <a:gd name="T6" fmla="*/ 6 w 7"/>
                <a:gd name="T7" fmla="*/ 0 h 13"/>
                <a:gd name="T8" fmla="*/ 2 w 7"/>
                <a:gd name="T9" fmla="*/ 3 h 13"/>
                <a:gd name="T10" fmla="*/ 4 w 7"/>
                <a:gd name="T11" fmla="*/ 13 h 13"/>
                <a:gd name="T12" fmla="*/ 5 w 7"/>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5" y="11"/>
                  </a:moveTo>
                  <a:cubicBezTo>
                    <a:pt x="6" y="10"/>
                    <a:pt x="6" y="10"/>
                    <a:pt x="7" y="10"/>
                  </a:cubicBezTo>
                  <a:cubicBezTo>
                    <a:pt x="6" y="7"/>
                    <a:pt x="6" y="5"/>
                    <a:pt x="5" y="3"/>
                  </a:cubicBezTo>
                  <a:cubicBezTo>
                    <a:pt x="5" y="2"/>
                    <a:pt x="5" y="1"/>
                    <a:pt x="6" y="0"/>
                  </a:cubicBezTo>
                  <a:cubicBezTo>
                    <a:pt x="4" y="0"/>
                    <a:pt x="2" y="1"/>
                    <a:pt x="2" y="3"/>
                  </a:cubicBezTo>
                  <a:cubicBezTo>
                    <a:pt x="0" y="5"/>
                    <a:pt x="2" y="9"/>
                    <a:pt x="4" y="13"/>
                  </a:cubicBezTo>
                  <a:cubicBezTo>
                    <a:pt x="4" y="12"/>
                    <a:pt x="5" y="11"/>
                    <a:pt x="5" y="1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54"/>
            <p:cNvSpPr>
              <a:spLocks/>
            </p:cNvSpPr>
            <p:nvPr/>
          </p:nvSpPr>
          <p:spPr bwMode="auto">
            <a:xfrm>
              <a:off x="13364681" y="7635494"/>
              <a:ext cx="272407" cy="301888"/>
            </a:xfrm>
            <a:custGeom>
              <a:avLst/>
              <a:gdLst>
                <a:gd name="T0" fmla="*/ 98 w 98"/>
                <a:gd name="T1" fmla="*/ 55 h 108"/>
                <a:gd name="T2" fmla="*/ 89 w 98"/>
                <a:gd name="T3" fmla="*/ 40 h 108"/>
                <a:gd name="T4" fmla="*/ 76 w 98"/>
                <a:gd name="T5" fmla="*/ 22 h 108"/>
                <a:gd name="T6" fmla="*/ 55 w 98"/>
                <a:gd name="T7" fmla="*/ 0 h 108"/>
                <a:gd name="T8" fmla="*/ 57 w 98"/>
                <a:gd name="T9" fmla="*/ 3 h 108"/>
                <a:gd name="T10" fmla="*/ 69 w 98"/>
                <a:gd name="T11" fmla="*/ 22 h 108"/>
                <a:gd name="T12" fmla="*/ 80 w 98"/>
                <a:gd name="T13" fmla="*/ 45 h 108"/>
                <a:gd name="T14" fmla="*/ 55 w 98"/>
                <a:gd name="T15" fmla="*/ 37 h 108"/>
                <a:gd name="T16" fmla="*/ 53 w 98"/>
                <a:gd name="T17" fmla="*/ 47 h 108"/>
                <a:gd name="T18" fmla="*/ 31 w 98"/>
                <a:gd name="T19" fmla="*/ 40 h 108"/>
                <a:gd name="T20" fmla="*/ 40 w 98"/>
                <a:gd name="T21" fmla="*/ 61 h 108"/>
                <a:gd name="T22" fmla="*/ 38 w 98"/>
                <a:gd name="T23" fmla="*/ 63 h 108"/>
                <a:gd name="T24" fmla="*/ 21 w 98"/>
                <a:gd name="T25" fmla="*/ 58 h 108"/>
                <a:gd name="T26" fmla="*/ 28 w 98"/>
                <a:gd name="T27" fmla="*/ 72 h 108"/>
                <a:gd name="T28" fmla="*/ 26 w 98"/>
                <a:gd name="T29" fmla="*/ 74 h 108"/>
                <a:gd name="T30" fmla="*/ 19 w 98"/>
                <a:gd name="T31" fmla="*/ 73 h 108"/>
                <a:gd name="T32" fmla="*/ 18 w 98"/>
                <a:gd name="T33" fmla="*/ 86 h 108"/>
                <a:gd name="T34" fmla="*/ 7 w 98"/>
                <a:gd name="T35" fmla="*/ 83 h 108"/>
                <a:gd name="T36" fmla="*/ 10 w 98"/>
                <a:gd name="T37" fmla="*/ 95 h 108"/>
                <a:gd name="T38" fmla="*/ 0 w 98"/>
                <a:gd name="T39" fmla="*/ 103 h 108"/>
                <a:gd name="T40" fmla="*/ 11 w 98"/>
                <a:gd name="T41" fmla="*/ 108 h 108"/>
                <a:gd name="T42" fmla="*/ 13 w 98"/>
                <a:gd name="T43" fmla="*/ 99 h 108"/>
                <a:gd name="T44" fmla="*/ 10 w 98"/>
                <a:gd name="T45" fmla="*/ 87 h 108"/>
                <a:gd name="T46" fmla="*/ 24 w 98"/>
                <a:gd name="T47" fmla="*/ 89 h 108"/>
                <a:gd name="T48" fmla="*/ 24 w 98"/>
                <a:gd name="T49" fmla="*/ 78 h 108"/>
                <a:gd name="T50" fmla="*/ 37 w 98"/>
                <a:gd name="T51" fmla="*/ 78 h 108"/>
                <a:gd name="T52" fmla="*/ 35 w 98"/>
                <a:gd name="T53" fmla="*/ 66 h 108"/>
                <a:gd name="T54" fmla="*/ 46 w 98"/>
                <a:gd name="T55" fmla="*/ 67 h 108"/>
                <a:gd name="T56" fmla="*/ 44 w 98"/>
                <a:gd name="T57" fmla="*/ 56 h 108"/>
                <a:gd name="T58" fmla="*/ 60 w 98"/>
                <a:gd name="T59" fmla="*/ 63 h 108"/>
                <a:gd name="T60" fmla="*/ 72 w 98"/>
                <a:gd name="T61" fmla="*/ 54 h 108"/>
                <a:gd name="T62" fmla="*/ 98 w 98"/>
                <a:gd name="T63" fmla="*/ 5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8">
                  <a:moveTo>
                    <a:pt x="98" y="55"/>
                  </a:moveTo>
                  <a:cubicBezTo>
                    <a:pt x="98" y="50"/>
                    <a:pt x="92" y="43"/>
                    <a:pt x="89" y="40"/>
                  </a:cubicBezTo>
                  <a:cubicBezTo>
                    <a:pt x="85" y="34"/>
                    <a:pt x="81" y="28"/>
                    <a:pt x="76" y="22"/>
                  </a:cubicBezTo>
                  <a:cubicBezTo>
                    <a:pt x="69" y="14"/>
                    <a:pt x="63" y="6"/>
                    <a:pt x="55" y="0"/>
                  </a:cubicBezTo>
                  <a:cubicBezTo>
                    <a:pt x="56" y="1"/>
                    <a:pt x="56" y="2"/>
                    <a:pt x="57" y="3"/>
                  </a:cubicBezTo>
                  <a:cubicBezTo>
                    <a:pt x="62" y="9"/>
                    <a:pt x="66" y="16"/>
                    <a:pt x="69" y="22"/>
                  </a:cubicBezTo>
                  <a:cubicBezTo>
                    <a:pt x="73" y="27"/>
                    <a:pt x="81" y="38"/>
                    <a:pt x="80" y="45"/>
                  </a:cubicBezTo>
                  <a:cubicBezTo>
                    <a:pt x="80" y="56"/>
                    <a:pt x="63" y="43"/>
                    <a:pt x="55" y="37"/>
                  </a:cubicBezTo>
                  <a:cubicBezTo>
                    <a:pt x="57" y="41"/>
                    <a:pt x="59" y="46"/>
                    <a:pt x="53" y="47"/>
                  </a:cubicBezTo>
                  <a:cubicBezTo>
                    <a:pt x="45" y="49"/>
                    <a:pt x="38" y="42"/>
                    <a:pt x="31" y="40"/>
                  </a:cubicBezTo>
                  <a:cubicBezTo>
                    <a:pt x="32" y="48"/>
                    <a:pt x="39" y="54"/>
                    <a:pt x="40" y="61"/>
                  </a:cubicBezTo>
                  <a:cubicBezTo>
                    <a:pt x="40" y="62"/>
                    <a:pt x="39" y="63"/>
                    <a:pt x="38" y="63"/>
                  </a:cubicBezTo>
                  <a:cubicBezTo>
                    <a:pt x="32" y="62"/>
                    <a:pt x="27" y="59"/>
                    <a:pt x="21" y="58"/>
                  </a:cubicBezTo>
                  <a:cubicBezTo>
                    <a:pt x="23" y="63"/>
                    <a:pt x="27" y="67"/>
                    <a:pt x="28" y="72"/>
                  </a:cubicBezTo>
                  <a:cubicBezTo>
                    <a:pt x="28" y="73"/>
                    <a:pt x="27" y="73"/>
                    <a:pt x="26" y="74"/>
                  </a:cubicBezTo>
                  <a:cubicBezTo>
                    <a:pt x="24" y="74"/>
                    <a:pt x="21" y="74"/>
                    <a:pt x="19" y="73"/>
                  </a:cubicBezTo>
                  <a:cubicBezTo>
                    <a:pt x="21" y="77"/>
                    <a:pt x="26" y="86"/>
                    <a:pt x="18" y="86"/>
                  </a:cubicBezTo>
                  <a:cubicBezTo>
                    <a:pt x="14" y="86"/>
                    <a:pt x="11" y="83"/>
                    <a:pt x="7" y="83"/>
                  </a:cubicBezTo>
                  <a:cubicBezTo>
                    <a:pt x="1" y="82"/>
                    <a:pt x="9" y="93"/>
                    <a:pt x="10" y="95"/>
                  </a:cubicBezTo>
                  <a:cubicBezTo>
                    <a:pt x="12" y="101"/>
                    <a:pt x="7" y="103"/>
                    <a:pt x="0" y="103"/>
                  </a:cubicBezTo>
                  <a:cubicBezTo>
                    <a:pt x="6" y="106"/>
                    <a:pt x="11" y="108"/>
                    <a:pt x="11" y="108"/>
                  </a:cubicBezTo>
                  <a:cubicBezTo>
                    <a:pt x="17" y="107"/>
                    <a:pt x="15" y="103"/>
                    <a:pt x="13" y="99"/>
                  </a:cubicBezTo>
                  <a:cubicBezTo>
                    <a:pt x="12" y="95"/>
                    <a:pt x="12" y="91"/>
                    <a:pt x="10" y="87"/>
                  </a:cubicBezTo>
                  <a:cubicBezTo>
                    <a:pt x="13" y="88"/>
                    <a:pt x="20" y="90"/>
                    <a:pt x="24" y="89"/>
                  </a:cubicBezTo>
                  <a:cubicBezTo>
                    <a:pt x="29" y="87"/>
                    <a:pt x="26" y="82"/>
                    <a:pt x="24" y="78"/>
                  </a:cubicBezTo>
                  <a:cubicBezTo>
                    <a:pt x="28" y="79"/>
                    <a:pt x="34" y="84"/>
                    <a:pt x="37" y="78"/>
                  </a:cubicBezTo>
                  <a:cubicBezTo>
                    <a:pt x="39" y="74"/>
                    <a:pt x="36" y="70"/>
                    <a:pt x="35" y="66"/>
                  </a:cubicBezTo>
                  <a:cubicBezTo>
                    <a:pt x="37" y="66"/>
                    <a:pt x="44" y="70"/>
                    <a:pt x="46" y="67"/>
                  </a:cubicBezTo>
                  <a:cubicBezTo>
                    <a:pt x="47" y="65"/>
                    <a:pt x="45" y="58"/>
                    <a:pt x="44" y="56"/>
                  </a:cubicBezTo>
                  <a:cubicBezTo>
                    <a:pt x="49" y="58"/>
                    <a:pt x="54" y="62"/>
                    <a:pt x="60" y="63"/>
                  </a:cubicBezTo>
                  <a:cubicBezTo>
                    <a:pt x="66" y="64"/>
                    <a:pt x="74" y="61"/>
                    <a:pt x="72" y="54"/>
                  </a:cubicBezTo>
                  <a:cubicBezTo>
                    <a:pt x="77" y="56"/>
                    <a:pt x="97" y="68"/>
                    <a:pt x="98" y="55"/>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55"/>
            <p:cNvSpPr>
              <a:spLocks/>
            </p:cNvSpPr>
            <p:nvPr/>
          </p:nvSpPr>
          <p:spPr bwMode="auto">
            <a:xfrm>
              <a:off x="11660666" y="7841863"/>
              <a:ext cx="334907" cy="310143"/>
            </a:xfrm>
            <a:custGeom>
              <a:avLst/>
              <a:gdLst>
                <a:gd name="T0" fmla="*/ 108 w 120"/>
                <a:gd name="T1" fmla="*/ 106 h 111"/>
                <a:gd name="T2" fmla="*/ 106 w 120"/>
                <a:gd name="T3" fmla="*/ 92 h 111"/>
                <a:gd name="T4" fmla="*/ 87 w 120"/>
                <a:gd name="T5" fmla="*/ 97 h 111"/>
                <a:gd name="T6" fmla="*/ 92 w 120"/>
                <a:gd name="T7" fmla="*/ 80 h 111"/>
                <a:gd name="T8" fmla="*/ 77 w 120"/>
                <a:gd name="T9" fmla="*/ 91 h 111"/>
                <a:gd name="T10" fmla="*/ 74 w 120"/>
                <a:gd name="T11" fmla="*/ 88 h 111"/>
                <a:gd name="T12" fmla="*/ 57 w 120"/>
                <a:gd name="T13" fmla="*/ 104 h 111"/>
                <a:gd name="T14" fmla="*/ 55 w 120"/>
                <a:gd name="T15" fmla="*/ 87 h 111"/>
                <a:gd name="T16" fmla="*/ 35 w 120"/>
                <a:gd name="T17" fmla="*/ 102 h 111"/>
                <a:gd name="T18" fmla="*/ 32 w 120"/>
                <a:gd name="T19" fmla="*/ 85 h 111"/>
                <a:gd name="T20" fmla="*/ 17 w 120"/>
                <a:gd name="T21" fmla="*/ 99 h 111"/>
                <a:gd name="T22" fmla="*/ 4 w 120"/>
                <a:gd name="T23" fmla="*/ 104 h 111"/>
                <a:gd name="T24" fmla="*/ 0 w 120"/>
                <a:gd name="T25" fmla="*/ 89 h 111"/>
                <a:gd name="T26" fmla="*/ 6 w 120"/>
                <a:gd name="T27" fmla="*/ 54 h 111"/>
                <a:gd name="T28" fmla="*/ 31 w 120"/>
                <a:gd name="T29" fmla="*/ 24 h 111"/>
                <a:gd name="T30" fmla="*/ 47 w 120"/>
                <a:gd name="T31" fmla="*/ 10 h 111"/>
                <a:gd name="T32" fmla="*/ 62 w 120"/>
                <a:gd name="T33" fmla="*/ 0 h 111"/>
                <a:gd name="T34" fmla="*/ 63 w 120"/>
                <a:gd name="T35" fmla="*/ 26 h 111"/>
                <a:gd name="T36" fmla="*/ 72 w 120"/>
                <a:gd name="T37" fmla="*/ 37 h 111"/>
                <a:gd name="T38" fmla="*/ 67 w 120"/>
                <a:gd name="T39" fmla="*/ 54 h 111"/>
                <a:gd name="T40" fmla="*/ 77 w 120"/>
                <a:gd name="T41" fmla="*/ 51 h 111"/>
                <a:gd name="T42" fmla="*/ 77 w 120"/>
                <a:gd name="T43" fmla="*/ 63 h 111"/>
                <a:gd name="T44" fmla="*/ 89 w 120"/>
                <a:gd name="T45" fmla="*/ 60 h 111"/>
                <a:gd name="T46" fmla="*/ 89 w 120"/>
                <a:gd name="T47" fmla="*/ 72 h 111"/>
                <a:gd name="T48" fmla="*/ 101 w 120"/>
                <a:gd name="T49" fmla="*/ 72 h 111"/>
                <a:gd name="T50" fmla="*/ 100 w 120"/>
                <a:gd name="T51" fmla="*/ 86 h 111"/>
                <a:gd name="T52" fmla="*/ 111 w 120"/>
                <a:gd name="T53" fmla="*/ 82 h 111"/>
                <a:gd name="T54" fmla="*/ 120 w 120"/>
                <a:gd name="T55" fmla="*/ 84 h 111"/>
                <a:gd name="T56" fmla="*/ 108 w 120"/>
                <a:gd name="T57" fmla="*/ 10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11">
                  <a:moveTo>
                    <a:pt x="108" y="106"/>
                  </a:moveTo>
                  <a:cubicBezTo>
                    <a:pt x="98" y="111"/>
                    <a:pt x="102" y="96"/>
                    <a:pt x="106" y="92"/>
                  </a:cubicBezTo>
                  <a:cubicBezTo>
                    <a:pt x="101" y="94"/>
                    <a:pt x="91" y="104"/>
                    <a:pt x="87" y="97"/>
                  </a:cubicBezTo>
                  <a:cubicBezTo>
                    <a:pt x="84" y="93"/>
                    <a:pt x="89" y="84"/>
                    <a:pt x="92" y="80"/>
                  </a:cubicBezTo>
                  <a:cubicBezTo>
                    <a:pt x="86" y="83"/>
                    <a:pt x="83" y="88"/>
                    <a:pt x="77" y="91"/>
                  </a:cubicBezTo>
                  <a:cubicBezTo>
                    <a:pt x="76" y="90"/>
                    <a:pt x="75" y="90"/>
                    <a:pt x="74" y="88"/>
                  </a:cubicBezTo>
                  <a:cubicBezTo>
                    <a:pt x="69" y="92"/>
                    <a:pt x="63" y="104"/>
                    <a:pt x="57" y="104"/>
                  </a:cubicBezTo>
                  <a:cubicBezTo>
                    <a:pt x="49" y="104"/>
                    <a:pt x="55" y="91"/>
                    <a:pt x="55" y="87"/>
                  </a:cubicBezTo>
                  <a:cubicBezTo>
                    <a:pt x="49" y="91"/>
                    <a:pt x="43" y="102"/>
                    <a:pt x="35" y="102"/>
                  </a:cubicBezTo>
                  <a:cubicBezTo>
                    <a:pt x="28" y="102"/>
                    <a:pt x="31" y="90"/>
                    <a:pt x="32" y="85"/>
                  </a:cubicBezTo>
                  <a:cubicBezTo>
                    <a:pt x="26" y="89"/>
                    <a:pt x="22" y="95"/>
                    <a:pt x="17" y="99"/>
                  </a:cubicBezTo>
                  <a:cubicBezTo>
                    <a:pt x="14" y="101"/>
                    <a:pt x="7" y="106"/>
                    <a:pt x="4" y="104"/>
                  </a:cubicBezTo>
                  <a:cubicBezTo>
                    <a:pt x="0" y="102"/>
                    <a:pt x="0" y="93"/>
                    <a:pt x="0" y="89"/>
                  </a:cubicBezTo>
                  <a:cubicBezTo>
                    <a:pt x="0" y="78"/>
                    <a:pt x="1" y="65"/>
                    <a:pt x="6" y="54"/>
                  </a:cubicBezTo>
                  <a:cubicBezTo>
                    <a:pt x="12" y="42"/>
                    <a:pt x="21" y="34"/>
                    <a:pt x="31" y="24"/>
                  </a:cubicBezTo>
                  <a:cubicBezTo>
                    <a:pt x="36" y="19"/>
                    <a:pt x="42" y="15"/>
                    <a:pt x="47" y="10"/>
                  </a:cubicBezTo>
                  <a:cubicBezTo>
                    <a:pt x="51" y="7"/>
                    <a:pt x="57" y="0"/>
                    <a:pt x="62" y="0"/>
                  </a:cubicBezTo>
                  <a:cubicBezTo>
                    <a:pt x="75" y="1"/>
                    <a:pt x="64" y="21"/>
                    <a:pt x="63" y="26"/>
                  </a:cubicBezTo>
                  <a:cubicBezTo>
                    <a:pt x="70" y="23"/>
                    <a:pt x="73" y="32"/>
                    <a:pt x="72" y="37"/>
                  </a:cubicBezTo>
                  <a:cubicBezTo>
                    <a:pt x="71" y="43"/>
                    <a:pt x="68" y="48"/>
                    <a:pt x="67" y="54"/>
                  </a:cubicBezTo>
                  <a:cubicBezTo>
                    <a:pt x="69" y="53"/>
                    <a:pt x="75" y="50"/>
                    <a:pt x="77" y="51"/>
                  </a:cubicBezTo>
                  <a:cubicBezTo>
                    <a:pt x="80" y="53"/>
                    <a:pt x="77" y="60"/>
                    <a:pt x="77" y="63"/>
                  </a:cubicBezTo>
                  <a:cubicBezTo>
                    <a:pt x="81" y="61"/>
                    <a:pt x="85" y="58"/>
                    <a:pt x="89" y="60"/>
                  </a:cubicBezTo>
                  <a:cubicBezTo>
                    <a:pt x="95" y="62"/>
                    <a:pt x="91" y="68"/>
                    <a:pt x="89" y="72"/>
                  </a:cubicBezTo>
                  <a:cubicBezTo>
                    <a:pt x="93" y="70"/>
                    <a:pt x="99" y="67"/>
                    <a:pt x="101" y="72"/>
                  </a:cubicBezTo>
                  <a:cubicBezTo>
                    <a:pt x="102" y="75"/>
                    <a:pt x="100" y="82"/>
                    <a:pt x="100" y="86"/>
                  </a:cubicBezTo>
                  <a:cubicBezTo>
                    <a:pt x="103" y="83"/>
                    <a:pt x="108" y="84"/>
                    <a:pt x="111" y="82"/>
                  </a:cubicBezTo>
                  <a:cubicBezTo>
                    <a:pt x="115" y="80"/>
                    <a:pt x="119" y="78"/>
                    <a:pt x="120" y="84"/>
                  </a:cubicBezTo>
                  <a:cubicBezTo>
                    <a:pt x="120" y="84"/>
                    <a:pt x="116" y="102"/>
                    <a:pt x="108" y="10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56"/>
            <p:cNvSpPr>
              <a:spLocks/>
            </p:cNvSpPr>
            <p:nvPr/>
          </p:nvSpPr>
          <p:spPr bwMode="auto">
            <a:xfrm>
              <a:off x="11864676" y="8006958"/>
              <a:ext cx="41274" cy="33019"/>
            </a:xfrm>
            <a:custGeom>
              <a:avLst/>
              <a:gdLst>
                <a:gd name="T0" fmla="*/ 5 w 15"/>
                <a:gd name="T1" fmla="*/ 7 h 12"/>
                <a:gd name="T2" fmla="*/ 14 w 15"/>
                <a:gd name="T3" fmla="*/ 3 h 12"/>
                <a:gd name="T4" fmla="*/ 15 w 15"/>
                <a:gd name="T5" fmla="*/ 0 h 12"/>
                <a:gd name="T6" fmla="*/ 4 w 15"/>
                <a:gd name="T7" fmla="*/ 3 h 12"/>
                <a:gd name="T8" fmla="*/ 0 w 15"/>
                <a:gd name="T9" fmla="*/ 12 h 12"/>
                <a:gd name="T10" fmla="*/ 5 w 15"/>
                <a:gd name="T11" fmla="*/ 7 h 12"/>
              </a:gdLst>
              <a:ahLst/>
              <a:cxnLst>
                <a:cxn ang="0">
                  <a:pos x="T0" y="T1"/>
                </a:cxn>
                <a:cxn ang="0">
                  <a:pos x="T2" y="T3"/>
                </a:cxn>
                <a:cxn ang="0">
                  <a:pos x="T4" y="T5"/>
                </a:cxn>
                <a:cxn ang="0">
                  <a:pos x="T6" y="T7"/>
                </a:cxn>
                <a:cxn ang="0">
                  <a:pos x="T8" y="T9"/>
                </a:cxn>
                <a:cxn ang="0">
                  <a:pos x="T10" y="T11"/>
                </a:cxn>
              </a:cxnLst>
              <a:rect l="0" t="0" r="r" b="b"/>
              <a:pathLst>
                <a:path w="15" h="12">
                  <a:moveTo>
                    <a:pt x="5" y="7"/>
                  </a:moveTo>
                  <a:cubicBezTo>
                    <a:pt x="8" y="5"/>
                    <a:pt x="11" y="3"/>
                    <a:pt x="14" y="3"/>
                  </a:cubicBezTo>
                  <a:cubicBezTo>
                    <a:pt x="14" y="2"/>
                    <a:pt x="15" y="1"/>
                    <a:pt x="15" y="0"/>
                  </a:cubicBezTo>
                  <a:cubicBezTo>
                    <a:pt x="11" y="0"/>
                    <a:pt x="7" y="2"/>
                    <a:pt x="4" y="3"/>
                  </a:cubicBezTo>
                  <a:cubicBezTo>
                    <a:pt x="3" y="6"/>
                    <a:pt x="2" y="9"/>
                    <a:pt x="0" y="12"/>
                  </a:cubicBezTo>
                  <a:cubicBezTo>
                    <a:pt x="2" y="10"/>
                    <a:pt x="4" y="8"/>
                    <a:pt x="5" y="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57"/>
            <p:cNvSpPr>
              <a:spLocks/>
            </p:cNvSpPr>
            <p:nvPr/>
          </p:nvSpPr>
          <p:spPr bwMode="auto">
            <a:xfrm>
              <a:off x="11660666" y="7876061"/>
              <a:ext cx="163916" cy="239388"/>
            </a:xfrm>
            <a:custGeom>
              <a:avLst/>
              <a:gdLst>
                <a:gd name="T0" fmla="*/ 8 w 59"/>
                <a:gd name="T1" fmla="*/ 85 h 86"/>
                <a:gd name="T2" fmla="*/ 9 w 59"/>
                <a:gd name="T3" fmla="*/ 84 h 86"/>
                <a:gd name="T4" fmla="*/ 16 w 59"/>
                <a:gd name="T5" fmla="*/ 62 h 86"/>
                <a:gd name="T6" fmla="*/ 49 w 59"/>
                <a:gd name="T7" fmla="*/ 24 h 86"/>
                <a:gd name="T8" fmla="*/ 55 w 59"/>
                <a:gd name="T9" fmla="*/ 17 h 86"/>
                <a:gd name="T10" fmla="*/ 59 w 59"/>
                <a:gd name="T11" fmla="*/ 4 h 86"/>
                <a:gd name="T12" fmla="*/ 30 w 59"/>
                <a:gd name="T13" fmla="*/ 21 h 86"/>
                <a:gd name="T14" fmla="*/ 2 w 59"/>
                <a:gd name="T15" fmla="*/ 54 h 86"/>
                <a:gd name="T16" fmla="*/ 0 w 59"/>
                <a:gd name="T17" fmla="*/ 77 h 86"/>
                <a:gd name="T18" fmla="*/ 0 w 59"/>
                <a:gd name="T19" fmla="*/ 85 h 86"/>
                <a:gd name="T20" fmla="*/ 8 w 59"/>
                <a:gd name="T21"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6">
                  <a:moveTo>
                    <a:pt x="8" y="85"/>
                  </a:moveTo>
                  <a:cubicBezTo>
                    <a:pt x="9" y="84"/>
                    <a:pt x="9" y="84"/>
                    <a:pt x="9" y="84"/>
                  </a:cubicBezTo>
                  <a:cubicBezTo>
                    <a:pt x="7" y="77"/>
                    <a:pt x="13" y="68"/>
                    <a:pt x="16" y="62"/>
                  </a:cubicBezTo>
                  <a:cubicBezTo>
                    <a:pt x="22" y="49"/>
                    <a:pt x="38" y="37"/>
                    <a:pt x="49" y="24"/>
                  </a:cubicBezTo>
                  <a:cubicBezTo>
                    <a:pt x="51" y="22"/>
                    <a:pt x="53" y="20"/>
                    <a:pt x="55" y="17"/>
                  </a:cubicBezTo>
                  <a:cubicBezTo>
                    <a:pt x="57" y="13"/>
                    <a:pt x="58" y="9"/>
                    <a:pt x="59" y="4"/>
                  </a:cubicBezTo>
                  <a:cubicBezTo>
                    <a:pt x="49" y="0"/>
                    <a:pt x="36" y="15"/>
                    <a:pt x="30" y="21"/>
                  </a:cubicBezTo>
                  <a:cubicBezTo>
                    <a:pt x="20" y="31"/>
                    <a:pt x="8" y="41"/>
                    <a:pt x="2" y="54"/>
                  </a:cubicBezTo>
                  <a:cubicBezTo>
                    <a:pt x="0" y="62"/>
                    <a:pt x="0" y="70"/>
                    <a:pt x="0" y="77"/>
                  </a:cubicBezTo>
                  <a:cubicBezTo>
                    <a:pt x="0" y="79"/>
                    <a:pt x="0" y="82"/>
                    <a:pt x="0" y="85"/>
                  </a:cubicBezTo>
                  <a:cubicBezTo>
                    <a:pt x="2" y="86"/>
                    <a:pt x="4" y="86"/>
                    <a:pt x="8" y="8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58"/>
            <p:cNvSpPr>
              <a:spLocks/>
            </p:cNvSpPr>
            <p:nvPr/>
          </p:nvSpPr>
          <p:spPr bwMode="auto">
            <a:xfrm>
              <a:off x="11697223" y="7911439"/>
              <a:ext cx="149765" cy="206369"/>
            </a:xfrm>
            <a:custGeom>
              <a:avLst/>
              <a:gdLst>
                <a:gd name="T0" fmla="*/ 18 w 54"/>
                <a:gd name="T1" fmla="*/ 63 h 74"/>
                <a:gd name="T2" fmla="*/ 26 w 54"/>
                <a:gd name="T3" fmla="*/ 48 h 74"/>
                <a:gd name="T4" fmla="*/ 46 w 54"/>
                <a:gd name="T5" fmla="*/ 26 h 74"/>
                <a:gd name="T6" fmla="*/ 52 w 54"/>
                <a:gd name="T7" fmla="*/ 0 h 74"/>
                <a:gd name="T8" fmla="*/ 52 w 54"/>
                <a:gd name="T9" fmla="*/ 0 h 74"/>
                <a:gd name="T10" fmla="*/ 52 w 54"/>
                <a:gd name="T11" fmla="*/ 1 h 74"/>
                <a:gd name="T12" fmla="*/ 44 w 54"/>
                <a:gd name="T13" fmla="*/ 6 h 74"/>
                <a:gd name="T14" fmla="*/ 39 w 54"/>
                <a:gd name="T15" fmla="*/ 19 h 74"/>
                <a:gd name="T16" fmla="*/ 16 w 54"/>
                <a:gd name="T17" fmla="*/ 55 h 74"/>
                <a:gd name="T18" fmla="*/ 0 w 54"/>
                <a:gd name="T19" fmla="*/ 72 h 74"/>
                <a:gd name="T20" fmla="*/ 6 w 54"/>
                <a:gd name="T21" fmla="*/ 72 h 74"/>
                <a:gd name="T22" fmla="*/ 19 w 54"/>
                <a:gd name="T23" fmla="*/ 60 h 74"/>
                <a:gd name="T24" fmla="*/ 18 w 54"/>
                <a:gd name="T25" fmla="*/ 63 h 74"/>
                <a:gd name="T26" fmla="*/ 18 w 54"/>
                <a:gd name="T2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74">
                  <a:moveTo>
                    <a:pt x="18" y="63"/>
                  </a:moveTo>
                  <a:cubicBezTo>
                    <a:pt x="20" y="57"/>
                    <a:pt x="22" y="52"/>
                    <a:pt x="26" y="48"/>
                  </a:cubicBezTo>
                  <a:cubicBezTo>
                    <a:pt x="31" y="41"/>
                    <a:pt x="38" y="32"/>
                    <a:pt x="46" y="26"/>
                  </a:cubicBezTo>
                  <a:cubicBezTo>
                    <a:pt x="49" y="19"/>
                    <a:pt x="54" y="8"/>
                    <a:pt x="52" y="0"/>
                  </a:cubicBezTo>
                  <a:cubicBezTo>
                    <a:pt x="52" y="0"/>
                    <a:pt x="52" y="0"/>
                    <a:pt x="52" y="0"/>
                  </a:cubicBezTo>
                  <a:cubicBezTo>
                    <a:pt x="52" y="1"/>
                    <a:pt x="52" y="1"/>
                    <a:pt x="52" y="1"/>
                  </a:cubicBezTo>
                  <a:cubicBezTo>
                    <a:pt x="49" y="2"/>
                    <a:pt x="47" y="4"/>
                    <a:pt x="44" y="6"/>
                  </a:cubicBezTo>
                  <a:cubicBezTo>
                    <a:pt x="43" y="11"/>
                    <a:pt x="41" y="15"/>
                    <a:pt x="39" y="19"/>
                  </a:cubicBezTo>
                  <a:cubicBezTo>
                    <a:pt x="32" y="31"/>
                    <a:pt x="25" y="44"/>
                    <a:pt x="16" y="55"/>
                  </a:cubicBezTo>
                  <a:cubicBezTo>
                    <a:pt x="12" y="61"/>
                    <a:pt x="7" y="68"/>
                    <a:pt x="0" y="72"/>
                  </a:cubicBezTo>
                  <a:cubicBezTo>
                    <a:pt x="2" y="74"/>
                    <a:pt x="4" y="73"/>
                    <a:pt x="6" y="72"/>
                  </a:cubicBezTo>
                  <a:cubicBezTo>
                    <a:pt x="11" y="68"/>
                    <a:pt x="14" y="63"/>
                    <a:pt x="19" y="60"/>
                  </a:cubicBezTo>
                  <a:cubicBezTo>
                    <a:pt x="19" y="61"/>
                    <a:pt x="19" y="62"/>
                    <a:pt x="18" y="63"/>
                  </a:cubicBezTo>
                  <a:cubicBezTo>
                    <a:pt x="18" y="63"/>
                    <a:pt x="18" y="63"/>
                    <a:pt x="18" y="6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59"/>
            <p:cNvSpPr>
              <a:spLocks/>
            </p:cNvSpPr>
            <p:nvPr/>
          </p:nvSpPr>
          <p:spPr bwMode="auto">
            <a:xfrm>
              <a:off x="11836374" y="7914976"/>
              <a:ext cx="28302" cy="61321"/>
            </a:xfrm>
            <a:custGeom>
              <a:avLst/>
              <a:gdLst>
                <a:gd name="T0" fmla="*/ 3 w 10"/>
                <a:gd name="T1" fmla="*/ 21 h 22"/>
                <a:gd name="T2" fmla="*/ 7 w 10"/>
                <a:gd name="T3" fmla="*/ 20 h 22"/>
                <a:gd name="T4" fmla="*/ 9 w 10"/>
                <a:gd name="T5" fmla="*/ 11 h 22"/>
                <a:gd name="T6" fmla="*/ 5 w 10"/>
                <a:gd name="T7" fmla="*/ 0 h 22"/>
                <a:gd name="T8" fmla="*/ 0 w 10"/>
                <a:gd name="T9" fmla="*/ 22 h 22"/>
                <a:gd name="T10" fmla="*/ 3 w 10"/>
                <a:gd name="T11" fmla="*/ 21 h 22"/>
              </a:gdLst>
              <a:ahLst/>
              <a:cxnLst>
                <a:cxn ang="0">
                  <a:pos x="T0" y="T1"/>
                </a:cxn>
                <a:cxn ang="0">
                  <a:pos x="T2" y="T3"/>
                </a:cxn>
                <a:cxn ang="0">
                  <a:pos x="T4" y="T5"/>
                </a:cxn>
                <a:cxn ang="0">
                  <a:pos x="T6" y="T7"/>
                </a:cxn>
                <a:cxn ang="0">
                  <a:pos x="T8" y="T9"/>
                </a:cxn>
                <a:cxn ang="0">
                  <a:pos x="T10" y="T11"/>
                </a:cxn>
              </a:cxnLst>
              <a:rect l="0" t="0" r="r" b="b"/>
              <a:pathLst>
                <a:path w="10" h="22">
                  <a:moveTo>
                    <a:pt x="3" y="21"/>
                  </a:moveTo>
                  <a:cubicBezTo>
                    <a:pt x="4" y="20"/>
                    <a:pt x="6" y="20"/>
                    <a:pt x="7" y="20"/>
                  </a:cubicBezTo>
                  <a:cubicBezTo>
                    <a:pt x="8" y="17"/>
                    <a:pt x="9" y="14"/>
                    <a:pt x="9" y="11"/>
                  </a:cubicBezTo>
                  <a:cubicBezTo>
                    <a:pt x="10" y="7"/>
                    <a:pt x="8" y="2"/>
                    <a:pt x="5" y="0"/>
                  </a:cubicBezTo>
                  <a:cubicBezTo>
                    <a:pt x="5" y="7"/>
                    <a:pt x="3" y="15"/>
                    <a:pt x="0" y="22"/>
                  </a:cubicBezTo>
                  <a:cubicBezTo>
                    <a:pt x="1" y="22"/>
                    <a:pt x="2" y="21"/>
                    <a:pt x="3" y="21"/>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60"/>
            <p:cNvSpPr>
              <a:spLocks/>
            </p:cNvSpPr>
            <p:nvPr/>
          </p:nvSpPr>
          <p:spPr bwMode="auto">
            <a:xfrm>
              <a:off x="11797459" y="7990448"/>
              <a:ext cx="75472" cy="104953"/>
            </a:xfrm>
            <a:custGeom>
              <a:avLst/>
              <a:gdLst>
                <a:gd name="T0" fmla="*/ 8 w 27"/>
                <a:gd name="T1" fmla="*/ 34 h 38"/>
                <a:gd name="T2" fmla="*/ 16 w 27"/>
                <a:gd name="T3" fmla="*/ 24 h 38"/>
                <a:gd name="T4" fmla="*/ 26 w 27"/>
                <a:gd name="T5" fmla="*/ 9 h 38"/>
                <a:gd name="T6" fmla="*/ 27 w 27"/>
                <a:gd name="T7" fmla="*/ 0 h 38"/>
                <a:gd name="T8" fmla="*/ 26 w 27"/>
                <a:gd name="T9" fmla="*/ 0 h 38"/>
                <a:gd name="T10" fmla="*/ 20 w 27"/>
                <a:gd name="T11" fmla="*/ 13 h 38"/>
                <a:gd name="T12" fmla="*/ 1 w 27"/>
                <a:gd name="T13" fmla="*/ 35 h 38"/>
                <a:gd name="T14" fmla="*/ 1 w 27"/>
                <a:gd name="T15" fmla="*/ 36 h 38"/>
                <a:gd name="T16" fmla="*/ 1 w 27"/>
                <a:gd name="T17" fmla="*/ 38 h 38"/>
                <a:gd name="T18" fmla="*/ 6 w 27"/>
                <a:gd name="T19" fmla="*/ 34 h 38"/>
                <a:gd name="T20" fmla="*/ 6 w 27"/>
                <a:gd name="T21" fmla="*/ 36 h 38"/>
                <a:gd name="T22" fmla="*/ 8 w 2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8" y="34"/>
                  </a:moveTo>
                  <a:cubicBezTo>
                    <a:pt x="11" y="31"/>
                    <a:pt x="14" y="28"/>
                    <a:pt x="16" y="24"/>
                  </a:cubicBezTo>
                  <a:cubicBezTo>
                    <a:pt x="20" y="20"/>
                    <a:pt x="23" y="14"/>
                    <a:pt x="26" y="9"/>
                  </a:cubicBezTo>
                  <a:cubicBezTo>
                    <a:pt x="26" y="7"/>
                    <a:pt x="27" y="3"/>
                    <a:pt x="27" y="0"/>
                  </a:cubicBezTo>
                  <a:cubicBezTo>
                    <a:pt x="27" y="0"/>
                    <a:pt x="27" y="0"/>
                    <a:pt x="26" y="0"/>
                  </a:cubicBezTo>
                  <a:cubicBezTo>
                    <a:pt x="25" y="5"/>
                    <a:pt x="22" y="9"/>
                    <a:pt x="20" y="13"/>
                  </a:cubicBezTo>
                  <a:cubicBezTo>
                    <a:pt x="14" y="21"/>
                    <a:pt x="8" y="29"/>
                    <a:pt x="1" y="35"/>
                  </a:cubicBezTo>
                  <a:cubicBezTo>
                    <a:pt x="1" y="35"/>
                    <a:pt x="1" y="36"/>
                    <a:pt x="1" y="36"/>
                  </a:cubicBezTo>
                  <a:cubicBezTo>
                    <a:pt x="0" y="38"/>
                    <a:pt x="1" y="38"/>
                    <a:pt x="1" y="38"/>
                  </a:cubicBezTo>
                  <a:cubicBezTo>
                    <a:pt x="3" y="37"/>
                    <a:pt x="5" y="35"/>
                    <a:pt x="6" y="34"/>
                  </a:cubicBezTo>
                  <a:cubicBezTo>
                    <a:pt x="6" y="35"/>
                    <a:pt x="6" y="35"/>
                    <a:pt x="6" y="36"/>
                  </a:cubicBezTo>
                  <a:cubicBezTo>
                    <a:pt x="7" y="35"/>
                    <a:pt x="8" y="34"/>
                    <a:pt x="8" y="3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61"/>
            <p:cNvSpPr>
              <a:spLocks/>
            </p:cNvSpPr>
            <p:nvPr/>
          </p:nvSpPr>
          <p:spPr bwMode="auto">
            <a:xfrm>
              <a:off x="11688968" y="7945637"/>
              <a:ext cx="116746" cy="159199"/>
            </a:xfrm>
            <a:custGeom>
              <a:avLst/>
              <a:gdLst>
                <a:gd name="T0" fmla="*/ 2 w 42"/>
                <a:gd name="T1" fmla="*/ 57 h 57"/>
                <a:gd name="T2" fmla="*/ 13 w 42"/>
                <a:gd name="T3" fmla="*/ 47 h 57"/>
                <a:gd name="T4" fmla="*/ 36 w 42"/>
                <a:gd name="T5" fmla="*/ 12 h 57"/>
                <a:gd name="T6" fmla="*/ 42 w 42"/>
                <a:gd name="T7" fmla="*/ 0 h 57"/>
                <a:gd name="T8" fmla="*/ 11 w 42"/>
                <a:gd name="T9" fmla="*/ 34 h 57"/>
                <a:gd name="T10" fmla="*/ 2 w 42"/>
                <a:gd name="T11" fmla="*/ 57 h 57"/>
              </a:gdLst>
              <a:ahLst/>
              <a:cxnLst>
                <a:cxn ang="0">
                  <a:pos x="T0" y="T1"/>
                </a:cxn>
                <a:cxn ang="0">
                  <a:pos x="T2" y="T3"/>
                </a:cxn>
                <a:cxn ang="0">
                  <a:pos x="T4" y="T5"/>
                </a:cxn>
                <a:cxn ang="0">
                  <a:pos x="T6" y="T7"/>
                </a:cxn>
                <a:cxn ang="0">
                  <a:pos x="T8" y="T9"/>
                </a:cxn>
                <a:cxn ang="0">
                  <a:pos x="T10" y="T11"/>
                </a:cxn>
              </a:cxnLst>
              <a:rect l="0" t="0" r="r" b="b"/>
              <a:pathLst>
                <a:path w="42" h="57">
                  <a:moveTo>
                    <a:pt x="2" y="57"/>
                  </a:moveTo>
                  <a:cubicBezTo>
                    <a:pt x="6" y="54"/>
                    <a:pt x="10" y="51"/>
                    <a:pt x="13" y="47"/>
                  </a:cubicBezTo>
                  <a:cubicBezTo>
                    <a:pt x="22" y="36"/>
                    <a:pt x="29" y="24"/>
                    <a:pt x="36" y="12"/>
                  </a:cubicBezTo>
                  <a:cubicBezTo>
                    <a:pt x="38" y="8"/>
                    <a:pt x="40" y="4"/>
                    <a:pt x="42" y="0"/>
                  </a:cubicBezTo>
                  <a:cubicBezTo>
                    <a:pt x="32" y="11"/>
                    <a:pt x="20" y="22"/>
                    <a:pt x="11" y="34"/>
                  </a:cubicBezTo>
                  <a:cubicBezTo>
                    <a:pt x="7" y="40"/>
                    <a:pt x="0" y="49"/>
                    <a:pt x="2" y="5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62"/>
            <p:cNvSpPr>
              <a:spLocks/>
            </p:cNvSpPr>
            <p:nvPr/>
          </p:nvSpPr>
          <p:spPr bwMode="auto">
            <a:xfrm>
              <a:off x="11674817" y="7841863"/>
              <a:ext cx="155661" cy="159199"/>
            </a:xfrm>
            <a:custGeom>
              <a:avLst/>
              <a:gdLst>
                <a:gd name="T0" fmla="*/ 20 w 56"/>
                <a:gd name="T1" fmla="*/ 35 h 57"/>
                <a:gd name="T2" fmla="*/ 45 w 56"/>
                <a:gd name="T3" fmla="*/ 14 h 57"/>
                <a:gd name="T4" fmla="*/ 54 w 56"/>
                <a:gd name="T5" fmla="*/ 14 h 57"/>
                <a:gd name="T6" fmla="*/ 56 w 56"/>
                <a:gd name="T7" fmla="*/ 0 h 57"/>
                <a:gd name="T8" fmla="*/ 42 w 56"/>
                <a:gd name="T9" fmla="*/ 10 h 57"/>
                <a:gd name="T10" fmla="*/ 26 w 56"/>
                <a:gd name="T11" fmla="*/ 24 h 57"/>
                <a:gd name="T12" fmla="*/ 1 w 56"/>
                <a:gd name="T13" fmla="*/ 54 h 57"/>
                <a:gd name="T14" fmla="*/ 0 w 56"/>
                <a:gd name="T15" fmla="*/ 57 h 57"/>
                <a:gd name="T16" fmla="*/ 20 w 56"/>
                <a:gd name="T17"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20" y="35"/>
                  </a:moveTo>
                  <a:cubicBezTo>
                    <a:pt x="27" y="27"/>
                    <a:pt x="35" y="18"/>
                    <a:pt x="45" y="14"/>
                  </a:cubicBezTo>
                  <a:cubicBezTo>
                    <a:pt x="48" y="13"/>
                    <a:pt x="51" y="13"/>
                    <a:pt x="54" y="14"/>
                  </a:cubicBezTo>
                  <a:cubicBezTo>
                    <a:pt x="55" y="9"/>
                    <a:pt x="56" y="5"/>
                    <a:pt x="56" y="0"/>
                  </a:cubicBezTo>
                  <a:cubicBezTo>
                    <a:pt x="51" y="1"/>
                    <a:pt x="45" y="7"/>
                    <a:pt x="42" y="10"/>
                  </a:cubicBezTo>
                  <a:cubicBezTo>
                    <a:pt x="37" y="15"/>
                    <a:pt x="31" y="19"/>
                    <a:pt x="26" y="24"/>
                  </a:cubicBezTo>
                  <a:cubicBezTo>
                    <a:pt x="16" y="34"/>
                    <a:pt x="7" y="42"/>
                    <a:pt x="1" y="54"/>
                  </a:cubicBezTo>
                  <a:cubicBezTo>
                    <a:pt x="0" y="55"/>
                    <a:pt x="0" y="56"/>
                    <a:pt x="0" y="57"/>
                  </a:cubicBezTo>
                  <a:cubicBezTo>
                    <a:pt x="5" y="49"/>
                    <a:pt x="13" y="42"/>
                    <a:pt x="20" y="3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63"/>
            <p:cNvSpPr>
              <a:spLocks/>
            </p:cNvSpPr>
            <p:nvPr/>
          </p:nvSpPr>
          <p:spPr bwMode="auto">
            <a:xfrm>
              <a:off x="11944865" y="8064741"/>
              <a:ext cx="53066" cy="87264"/>
            </a:xfrm>
            <a:custGeom>
              <a:avLst/>
              <a:gdLst>
                <a:gd name="T0" fmla="*/ 13 w 19"/>
                <a:gd name="T1" fmla="*/ 2 h 31"/>
                <a:gd name="T2" fmla="*/ 8 w 19"/>
                <a:gd name="T3" fmla="*/ 5 h 31"/>
                <a:gd name="T4" fmla="*/ 1 w 19"/>
                <a:gd name="T5" fmla="*/ 16 h 31"/>
                <a:gd name="T6" fmla="*/ 0 w 19"/>
                <a:gd name="T7" fmla="*/ 23 h 31"/>
                <a:gd name="T8" fmla="*/ 2 w 19"/>
                <a:gd name="T9" fmla="*/ 23 h 31"/>
                <a:gd name="T10" fmla="*/ 13 w 19"/>
                <a:gd name="T11" fmla="*/ 2 h 31"/>
              </a:gdLst>
              <a:ahLst/>
              <a:cxnLst>
                <a:cxn ang="0">
                  <a:pos x="T0" y="T1"/>
                </a:cxn>
                <a:cxn ang="0">
                  <a:pos x="T2" y="T3"/>
                </a:cxn>
                <a:cxn ang="0">
                  <a:pos x="T4" y="T5"/>
                </a:cxn>
                <a:cxn ang="0">
                  <a:pos x="T6" y="T7"/>
                </a:cxn>
                <a:cxn ang="0">
                  <a:pos x="T8" y="T9"/>
                </a:cxn>
                <a:cxn ang="0">
                  <a:pos x="T10" y="T11"/>
                </a:cxn>
              </a:cxnLst>
              <a:rect l="0" t="0" r="r" b="b"/>
              <a:pathLst>
                <a:path w="19" h="31">
                  <a:moveTo>
                    <a:pt x="13" y="2"/>
                  </a:moveTo>
                  <a:cubicBezTo>
                    <a:pt x="11" y="2"/>
                    <a:pt x="9" y="4"/>
                    <a:pt x="8" y="5"/>
                  </a:cubicBezTo>
                  <a:cubicBezTo>
                    <a:pt x="6" y="9"/>
                    <a:pt x="4" y="13"/>
                    <a:pt x="1" y="16"/>
                  </a:cubicBezTo>
                  <a:cubicBezTo>
                    <a:pt x="1" y="18"/>
                    <a:pt x="0" y="20"/>
                    <a:pt x="0" y="23"/>
                  </a:cubicBezTo>
                  <a:cubicBezTo>
                    <a:pt x="0" y="22"/>
                    <a:pt x="2" y="22"/>
                    <a:pt x="2" y="23"/>
                  </a:cubicBezTo>
                  <a:cubicBezTo>
                    <a:pt x="6" y="31"/>
                    <a:pt x="19" y="0"/>
                    <a:pt x="13"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64"/>
            <p:cNvSpPr>
              <a:spLocks/>
            </p:cNvSpPr>
            <p:nvPr/>
          </p:nvSpPr>
          <p:spPr bwMode="auto">
            <a:xfrm>
              <a:off x="11920101" y="8072996"/>
              <a:ext cx="16509" cy="25943"/>
            </a:xfrm>
            <a:custGeom>
              <a:avLst/>
              <a:gdLst>
                <a:gd name="T0" fmla="*/ 0 w 6"/>
                <a:gd name="T1" fmla="*/ 9 h 9"/>
                <a:gd name="T2" fmla="*/ 6 w 6"/>
                <a:gd name="T3" fmla="*/ 0 h 9"/>
                <a:gd name="T4" fmla="*/ 0 w 6"/>
                <a:gd name="T5" fmla="*/ 9 h 9"/>
              </a:gdLst>
              <a:ahLst/>
              <a:cxnLst>
                <a:cxn ang="0">
                  <a:pos x="T0" y="T1"/>
                </a:cxn>
                <a:cxn ang="0">
                  <a:pos x="T2" y="T3"/>
                </a:cxn>
                <a:cxn ang="0">
                  <a:pos x="T4" y="T5"/>
                </a:cxn>
              </a:cxnLst>
              <a:rect l="0" t="0" r="r" b="b"/>
              <a:pathLst>
                <a:path w="6" h="9">
                  <a:moveTo>
                    <a:pt x="0" y="9"/>
                  </a:moveTo>
                  <a:cubicBezTo>
                    <a:pt x="3" y="7"/>
                    <a:pt x="5" y="3"/>
                    <a:pt x="6" y="0"/>
                  </a:cubicBezTo>
                  <a:cubicBezTo>
                    <a:pt x="3" y="2"/>
                    <a:pt x="1" y="6"/>
                    <a:pt x="0" y="9"/>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65"/>
            <p:cNvSpPr>
              <a:spLocks/>
            </p:cNvSpPr>
            <p:nvPr/>
          </p:nvSpPr>
          <p:spPr bwMode="auto">
            <a:xfrm>
              <a:off x="11836374" y="8021109"/>
              <a:ext cx="67217" cy="91981"/>
            </a:xfrm>
            <a:custGeom>
              <a:avLst/>
              <a:gdLst>
                <a:gd name="T0" fmla="*/ 24 w 24"/>
                <a:gd name="T1" fmla="*/ 0 h 33"/>
                <a:gd name="T2" fmla="*/ 21 w 24"/>
                <a:gd name="T3" fmla="*/ 1 h 33"/>
                <a:gd name="T4" fmla="*/ 13 w 24"/>
                <a:gd name="T5" fmla="*/ 8 h 33"/>
                <a:gd name="T6" fmla="*/ 2 w 24"/>
                <a:gd name="T7" fmla="*/ 23 h 33"/>
                <a:gd name="T8" fmla="*/ 5 w 24"/>
                <a:gd name="T9" fmla="*/ 28 h 33"/>
                <a:gd name="T10" fmla="*/ 14 w 24"/>
                <a:gd name="T11" fmla="*/ 17 h 33"/>
                <a:gd name="T12" fmla="*/ 24 w 2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24" y="0"/>
                  </a:moveTo>
                  <a:cubicBezTo>
                    <a:pt x="23" y="0"/>
                    <a:pt x="22" y="1"/>
                    <a:pt x="21" y="1"/>
                  </a:cubicBezTo>
                  <a:cubicBezTo>
                    <a:pt x="18" y="3"/>
                    <a:pt x="15" y="5"/>
                    <a:pt x="13" y="8"/>
                  </a:cubicBezTo>
                  <a:cubicBezTo>
                    <a:pt x="9" y="13"/>
                    <a:pt x="5" y="18"/>
                    <a:pt x="2" y="23"/>
                  </a:cubicBezTo>
                  <a:cubicBezTo>
                    <a:pt x="1" y="27"/>
                    <a:pt x="0" y="33"/>
                    <a:pt x="5" y="28"/>
                  </a:cubicBezTo>
                  <a:cubicBezTo>
                    <a:pt x="8" y="25"/>
                    <a:pt x="11" y="21"/>
                    <a:pt x="14" y="17"/>
                  </a:cubicBezTo>
                  <a:cubicBezTo>
                    <a:pt x="17" y="14"/>
                    <a:pt x="22" y="7"/>
                    <a:pt x="24"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66"/>
            <p:cNvSpPr>
              <a:spLocks/>
            </p:cNvSpPr>
            <p:nvPr/>
          </p:nvSpPr>
          <p:spPr bwMode="auto">
            <a:xfrm>
              <a:off x="11885903" y="8037618"/>
              <a:ext cx="30660" cy="47170"/>
            </a:xfrm>
            <a:custGeom>
              <a:avLst/>
              <a:gdLst>
                <a:gd name="T0" fmla="*/ 11 w 11"/>
                <a:gd name="T1" fmla="*/ 0 h 17"/>
                <a:gd name="T2" fmla="*/ 9 w 11"/>
                <a:gd name="T3" fmla="*/ 2 h 17"/>
                <a:gd name="T4" fmla="*/ 1 w 11"/>
                <a:gd name="T5" fmla="*/ 11 h 17"/>
                <a:gd name="T6" fmla="*/ 1 w 11"/>
                <a:gd name="T7" fmla="*/ 17 h 17"/>
                <a:gd name="T8" fmla="*/ 6 w 11"/>
                <a:gd name="T9" fmla="*/ 13 h 17"/>
                <a:gd name="T10" fmla="*/ 11 w 11"/>
                <a:gd name="T11" fmla="*/ 4 h 17"/>
                <a:gd name="T12" fmla="*/ 11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1" y="0"/>
                  </a:moveTo>
                  <a:cubicBezTo>
                    <a:pt x="10" y="1"/>
                    <a:pt x="9" y="1"/>
                    <a:pt x="9" y="2"/>
                  </a:cubicBezTo>
                  <a:cubicBezTo>
                    <a:pt x="5" y="5"/>
                    <a:pt x="2" y="8"/>
                    <a:pt x="1" y="11"/>
                  </a:cubicBezTo>
                  <a:cubicBezTo>
                    <a:pt x="1" y="13"/>
                    <a:pt x="0" y="17"/>
                    <a:pt x="1" y="17"/>
                  </a:cubicBezTo>
                  <a:cubicBezTo>
                    <a:pt x="3" y="16"/>
                    <a:pt x="5" y="14"/>
                    <a:pt x="6" y="13"/>
                  </a:cubicBezTo>
                  <a:cubicBezTo>
                    <a:pt x="8" y="10"/>
                    <a:pt x="10" y="7"/>
                    <a:pt x="11" y="4"/>
                  </a:cubicBezTo>
                  <a:cubicBezTo>
                    <a:pt x="11" y="3"/>
                    <a:pt x="11" y="2"/>
                    <a:pt x="11"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667"/>
            <p:cNvSpPr>
              <a:spLocks/>
            </p:cNvSpPr>
            <p:nvPr/>
          </p:nvSpPr>
          <p:spPr bwMode="auto">
            <a:xfrm>
              <a:off x="11802176" y="8001062"/>
              <a:ext cx="56604" cy="69576"/>
            </a:xfrm>
            <a:custGeom>
              <a:avLst/>
              <a:gdLst>
                <a:gd name="T0" fmla="*/ 0 w 20"/>
                <a:gd name="T1" fmla="*/ 25 h 25"/>
                <a:gd name="T2" fmla="*/ 13 w 20"/>
                <a:gd name="T3" fmla="*/ 11 h 25"/>
                <a:gd name="T4" fmla="*/ 20 w 20"/>
                <a:gd name="T5" fmla="*/ 0 h 25"/>
                <a:gd name="T6" fmla="*/ 1 w 20"/>
                <a:gd name="T7" fmla="*/ 22 h 25"/>
                <a:gd name="T8" fmla="*/ 0 w 20"/>
                <a:gd name="T9" fmla="*/ 25 h 25"/>
              </a:gdLst>
              <a:ahLst/>
              <a:cxnLst>
                <a:cxn ang="0">
                  <a:pos x="T0" y="T1"/>
                </a:cxn>
                <a:cxn ang="0">
                  <a:pos x="T2" y="T3"/>
                </a:cxn>
                <a:cxn ang="0">
                  <a:pos x="T4" y="T5"/>
                </a:cxn>
                <a:cxn ang="0">
                  <a:pos x="T6" y="T7"/>
                </a:cxn>
                <a:cxn ang="0">
                  <a:pos x="T8" y="T9"/>
                </a:cxn>
              </a:cxnLst>
              <a:rect l="0" t="0" r="r" b="b"/>
              <a:pathLst>
                <a:path w="20" h="25">
                  <a:moveTo>
                    <a:pt x="0" y="25"/>
                  </a:moveTo>
                  <a:cubicBezTo>
                    <a:pt x="5" y="21"/>
                    <a:pt x="9" y="16"/>
                    <a:pt x="13" y="11"/>
                  </a:cubicBezTo>
                  <a:cubicBezTo>
                    <a:pt x="15" y="7"/>
                    <a:pt x="18" y="4"/>
                    <a:pt x="20" y="0"/>
                  </a:cubicBezTo>
                  <a:cubicBezTo>
                    <a:pt x="12" y="6"/>
                    <a:pt x="5" y="13"/>
                    <a:pt x="1" y="22"/>
                  </a:cubicBezTo>
                  <a:cubicBezTo>
                    <a:pt x="1" y="23"/>
                    <a:pt x="0" y="24"/>
                    <a:pt x="0" y="25"/>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668"/>
            <p:cNvSpPr>
              <a:spLocks/>
            </p:cNvSpPr>
            <p:nvPr/>
          </p:nvSpPr>
          <p:spPr bwMode="auto">
            <a:xfrm>
              <a:off x="11897695" y="8034081"/>
              <a:ext cx="61321" cy="89623"/>
            </a:xfrm>
            <a:custGeom>
              <a:avLst/>
              <a:gdLst>
                <a:gd name="T0" fmla="*/ 22 w 22"/>
                <a:gd name="T1" fmla="*/ 16 h 32"/>
                <a:gd name="T2" fmla="*/ 22 w 22"/>
                <a:gd name="T3" fmla="*/ 14 h 32"/>
                <a:gd name="T4" fmla="*/ 16 w 22"/>
                <a:gd name="T5" fmla="*/ 16 h 32"/>
                <a:gd name="T6" fmla="*/ 8 w 22"/>
                <a:gd name="T7" fmla="*/ 26 h 32"/>
                <a:gd name="T8" fmla="*/ 6 w 22"/>
                <a:gd name="T9" fmla="*/ 25 h 32"/>
                <a:gd name="T10" fmla="*/ 15 w 22"/>
                <a:gd name="T11" fmla="*/ 9 h 32"/>
                <a:gd name="T12" fmla="*/ 15 w 22"/>
                <a:gd name="T13" fmla="*/ 6 h 32"/>
                <a:gd name="T14" fmla="*/ 14 w 22"/>
                <a:gd name="T15" fmla="*/ 1 h 32"/>
                <a:gd name="T16" fmla="*/ 11 w 22"/>
                <a:gd name="T17" fmla="*/ 0 h 32"/>
                <a:gd name="T18" fmla="*/ 11 w 22"/>
                <a:gd name="T19" fmla="*/ 1 h 32"/>
                <a:gd name="T20" fmla="*/ 3 w 22"/>
                <a:gd name="T21" fmla="*/ 19 h 32"/>
                <a:gd name="T22" fmla="*/ 2 w 22"/>
                <a:gd name="T23" fmla="*/ 28 h 32"/>
                <a:gd name="T24" fmla="*/ 13 w 22"/>
                <a:gd name="T25" fmla="*/ 28 h 32"/>
                <a:gd name="T26" fmla="*/ 22 w 22"/>
                <a:gd name="T2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32">
                  <a:moveTo>
                    <a:pt x="22" y="16"/>
                  </a:moveTo>
                  <a:cubicBezTo>
                    <a:pt x="22" y="16"/>
                    <a:pt x="22" y="15"/>
                    <a:pt x="22" y="14"/>
                  </a:cubicBezTo>
                  <a:cubicBezTo>
                    <a:pt x="20" y="15"/>
                    <a:pt x="18" y="15"/>
                    <a:pt x="16" y="16"/>
                  </a:cubicBezTo>
                  <a:cubicBezTo>
                    <a:pt x="14" y="21"/>
                    <a:pt x="12" y="25"/>
                    <a:pt x="8" y="26"/>
                  </a:cubicBezTo>
                  <a:cubicBezTo>
                    <a:pt x="7" y="27"/>
                    <a:pt x="6" y="26"/>
                    <a:pt x="6" y="25"/>
                  </a:cubicBezTo>
                  <a:cubicBezTo>
                    <a:pt x="5" y="21"/>
                    <a:pt x="10" y="12"/>
                    <a:pt x="15" y="9"/>
                  </a:cubicBezTo>
                  <a:cubicBezTo>
                    <a:pt x="15" y="8"/>
                    <a:pt x="15" y="7"/>
                    <a:pt x="15" y="6"/>
                  </a:cubicBezTo>
                  <a:cubicBezTo>
                    <a:pt x="15" y="4"/>
                    <a:pt x="15" y="2"/>
                    <a:pt x="14" y="1"/>
                  </a:cubicBezTo>
                  <a:cubicBezTo>
                    <a:pt x="13" y="0"/>
                    <a:pt x="12" y="0"/>
                    <a:pt x="11" y="0"/>
                  </a:cubicBezTo>
                  <a:cubicBezTo>
                    <a:pt x="11" y="0"/>
                    <a:pt x="11" y="1"/>
                    <a:pt x="11" y="1"/>
                  </a:cubicBezTo>
                  <a:cubicBezTo>
                    <a:pt x="11" y="6"/>
                    <a:pt x="7" y="14"/>
                    <a:pt x="3" y="19"/>
                  </a:cubicBezTo>
                  <a:cubicBezTo>
                    <a:pt x="1" y="22"/>
                    <a:pt x="0" y="26"/>
                    <a:pt x="2" y="28"/>
                  </a:cubicBezTo>
                  <a:cubicBezTo>
                    <a:pt x="4" y="32"/>
                    <a:pt x="9" y="30"/>
                    <a:pt x="13" y="28"/>
                  </a:cubicBezTo>
                  <a:cubicBezTo>
                    <a:pt x="14" y="25"/>
                    <a:pt x="18" y="20"/>
                    <a:pt x="22" y="16"/>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669"/>
            <p:cNvSpPr>
              <a:spLocks/>
            </p:cNvSpPr>
            <p:nvPr/>
          </p:nvSpPr>
          <p:spPr bwMode="auto">
            <a:xfrm>
              <a:off x="11760902" y="8009316"/>
              <a:ext cx="50708" cy="63679"/>
            </a:xfrm>
            <a:custGeom>
              <a:avLst/>
              <a:gdLst>
                <a:gd name="T0" fmla="*/ 3 w 18"/>
                <a:gd name="T1" fmla="*/ 18 h 23"/>
                <a:gd name="T2" fmla="*/ 0 w 18"/>
                <a:gd name="T3" fmla="*/ 23 h 23"/>
                <a:gd name="T4" fmla="*/ 8 w 18"/>
                <a:gd name="T5" fmla="*/ 14 h 23"/>
                <a:gd name="T6" fmla="*/ 18 w 18"/>
                <a:gd name="T7" fmla="*/ 0 h 23"/>
                <a:gd name="T8" fmla="*/ 17 w 18"/>
                <a:gd name="T9" fmla="*/ 1 h 23"/>
                <a:gd name="T10" fmla="*/ 3 w 18"/>
                <a:gd name="T11" fmla="*/ 18 h 23"/>
              </a:gdLst>
              <a:ahLst/>
              <a:cxnLst>
                <a:cxn ang="0">
                  <a:pos x="T0" y="T1"/>
                </a:cxn>
                <a:cxn ang="0">
                  <a:pos x="T2" y="T3"/>
                </a:cxn>
                <a:cxn ang="0">
                  <a:pos x="T4" y="T5"/>
                </a:cxn>
                <a:cxn ang="0">
                  <a:pos x="T6" y="T7"/>
                </a:cxn>
                <a:cxn ang="0">
                  <a:pos x="T8" y="T9"/>
                </a:cxn>
                <a:cxn ang="0">
                  <a:pos x="T10" y="T11"/>
                </a:cxn>
              </a:cxnLst>
              <a:rect l="0" t="0" r="r" b="b"/>
              <a:pathLst>
                <a:path w="18" h="23">
                  <a:moveTo>
                    <a:pt x="3" y="18"/>
                  </a:moveTo>
                  <a:cubicBezTo>
                    <a:pt x="2" y="20"/>
                    <a:pt x="1" y="21"/>
                    <a:pt x="0" y="23"/>
                  </a:cubicBezTo>
                  <a:cubicBezTo>
                    <a:pt x="3" y="20"/>
                    <a:pt x="5" y="17"/>
                    <a:pt x="8" y="14"/>
                  </a:cubicBezTo>
                  <a:cubicBezTo>
                    <a:pt x="11" y="9"/>
                    <a:pt x="15" y="5"/>
                    <a:pt x="18" y="0"/>
                  </a:cubicBezTo>
                  <a:cubicBezTo>
                    <a:pt x="18" y="0"/>
                    <a:pt x="17" y="1"/>
                    <a:pt x="17" y="1"/>
                  </a:cubicBezTo>
                  <a:cubicBezTo>
                    <a:pt x="12" y="7"/>
                    <a:pt x="6" y="12"/>
                    <a:pt x="3" y="18"/>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670"/>
            <p:cNvSpPr>
              <a:spLocks/>
            </p:cNvSpPr>
            <p:nvPr/>
          </p:nvSpPr>
          <p:spPr bwMode="auto">
            <a:xfrm>
              <a:off x="11834016" y="7845401"/>
              <a:ext cx="24764" cy="47170"/>
            </a:xfrm>
            <a:custGeom>
              <a:avLst/>
              <a:gdLst>
                <a:gd name="T0" fmla="*/ 0 w 9"/>
                <a:gd name="T1" fmla="*/ 14 h 17"/>
                <a:gd name="T2" fmla="*/ 3 w 9"/>
                <a:gd name="T3" fmla="*/ 17 h 17"/>
                <a:gd name="T4" fmla="*/ 2 w 9"/>
                <a:gd name="T5" fmla="*/ 0 h 17"/>
                <a:gd name="T6" fmla="*/ 0 w 9"/>
                <a:gd name="T7" fmla="*/ 14 h 17"/>
              </a:gdLst>
              <a:ahLst/>
              <a:cxnLst>
                <a:cxn ang="0">
                  <a:pos x="T0" y="T1"/>
                </a:cxn>
                <a:cxn ang="0">
                  <a:pos x="T2" y="T3"/>
                </a:cxn>
                <a:cxn ang="0">
                  <a:pos x="T4" y="T5"/>
                </a:cxn>
                <a:cxn ang="0">
                  <a:pos x="T6" y="T7"/>
                </a:cxn>
              </a:cxnLst>
              <a:rect l="0" t="0" r="r" b="b"/>
              <a:pathLst>
                <a:path w="9" h="17">
                  <a:moveTo>
                    <a:pt x="0" y="14"/>
                  </a:moveTo>
                  <a:cubicBezTo>
                    <a:pt x="1" y="15"/>
                    <a:pt x="2" y="16"/>
                    <a:pt x="3" y="17"/>
                  </a:cubicBezTo>
                  <a:cubicBezTo>
                    <a:pt x="6" y="10"/>
                    <a:pt x="9" y="1"/>
                    <a:pt x="2" y="0"/>
                  </a:cubicBezTo>
                  <a:cubicBezTo>
                    <a:pt x="1" y="4"/>
                    <a:pt x="1" y="9"/>
                    <a:pt x="0"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71"/>
            <p:cNvSpPr>
              <a:spLocks/>
            </p:cNvSpPr>
            <p:nvPr/>
          </p:nvSpPr>
          <p:spPr bwMode="auto">
            <a:xfrm>
              <a:off x="11805714" y="8072996"/>
              <a:ext cx="41274" cy="58962"/>
            </a:xfrm>
            <a:custGeom>
              <a:avLst/>
              <a:gdLst>
                <a:gd name="T0" fmla="*/ 11 w 15"/>
                <a:gd name="T1" fmla="*/ 14 h 21"/>
                <a:gd name="T2" fmla="*/ 9 w 15"/>
                <a:gd name="T3" fmla="*/ 8 h 21"/>
                <a:gd name="T4" fmla="*/ 12 w 15"/>
                <a:gd name="T5" fmla="*/ 0 h 21"/>
                <a:gd name="T6" fmla="*/ 1 w 15"/>
                <a:gd name="T7" fmla="*/ 11 h 21"/>
                <a:gd name="T8" fmla="*/ 5 w 15"/>
                <a:gd name="T9" fmla="*/ 21 h 21"/>
                <a:gd name="T10" fmla="*/ 15 w 15"/>
                <a:gd name="T11" fmla="*/ 13 h 21"/>
                <a:gd name="T12" fmla="*/ 11 w 15"/>
                <a:gd name="T13" fmla="*/ 14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1" y="14"/>
                  </a:moveTo>
                  <a:cubicBezTo>
                    <a:pt x="8" y="13"/>
                    <a:pt x="9" y="10"/>
                    <a:pt x="9" y="8"/>
                  </a:cubicBezTo>
                  <a:cubicBezTo>
                    <a:pt x="10" y="5"/>
                    <a:pt x="11" y="3"/>
                    <a:pt x="12" y="0"/>
                  </a:cubicBezTo>
                  <a:cubicBezTo>
                    <a:pt x="10" y="3"/>
                    <a:pt x="6" y="9"/>
                    <a:pt x="1" y="11"/>
                  </a:cubicBezTo>
                  <a:cubicBezTo>
                    <a:pt x="0" y="16"/>
                    <a:pt x="0" y="21"/>
                    <a:pt x="5" y="21"/>
                  </a:cubicBezTo>
                  <a:cubicBezTo>
                    <a:pt x="8" y="21"/>
                    <a:pt x="12" y="17"/>
                    <a:pt x="15" y="13"/>
                  </a:cubicBezTo>
                  <a:cubicBezTo>
                    <a:pt x="14" y="14"/>
                    <a:pt x="13" y="14"/>
                    <a:pt x="11" y="14"/>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72"/>
            <p:cNvSpPr>
              <a:spLocks/>
            </p:cNvSpPr>
            <p:nvPr/>
          </p:nvSpPr>
          <p:spPr bwMode="auto">
            <a:xfrm>
              <a:off x="11969629" y="8064741"/>
              <a:ext cx="25943" cy="64859"/>
            </a:xfrm>
            <a:custGeom>
              <a:avLst/>
              <a:gdLst>
                <a:gd name="T0" fmla="*/ 8 w 9"/>
                <a:gd name="T1" fmla="*/ 3 h 23"/>
                <a:gd name="T2" fmla="*/ 0 w 9"/>
                <a:gd name="T3" fmla="*/ 23 h 23"/>
                <a:gd name="T4" fmla="*/ 9 w 9"/>
                <a:gd name="T5" fmla="*/ 4 h 23"/>
                <a:gd name="T6" fmla="*/ 7 w 9"/>
                <a:gd name="T7" fmla="*/ 0 h 23"/>
                <a:gd name="T8" fmla="*/ 8 w 9"/>
                <a:gd name="T9" fmla="*/ 3 h 23"/>
              </a:gdLst>
              <a:ahLst/>
              <a:cxnLst>
                <a:cxn ang="0">
                  <a:pos x="T0" y="T1"/>
                </a:cxn>
                <a:cxn ang="0">
                  <a:pos x="T2" y="T3"/>
                </a:cxn>
                <a:cxn ang="0">
                  <a:pos x="T4" y="T5"/>
                </a:cxn>
                <a:cxn ang="0">
                  <a:pos x="T6" y="T7"/>
                </a:cxn>
                <a:cxn ang="0">
                  <a:pos x="T8" y="T9"/>
                </a:cxn>
              </a:cxnLst>
              <a:rect l="0" t="0" r="r" b="b"/>
              <a:pathLst>
                <a:path w="9" h="23">
                  <a:moveTo>
                    <a:pt x="8" y="3"/>
                  </a:moveTo>
                  <a:cubicBezTo>
                    <a:pt x="9" y="7"/>
                    <a:pt x="5" y="18"/>
                    <a:pt x="0" y="23"/>
                  </a:cubicBezTo>
                  <a:cubicBezTo>
                    <a:pt x="6" y="17"/>
                    <a:pt x="9" y="4"/>
                    <a:pt x="9" y="4"/>
                  </a:cubicBezTo>
                  <a:cubicBezTo>
                    <a:pt x="9" y="2"/>
                    <a:pt x="8" y="0"/>
                    <a:pt x="7" y="0"/>
                  </a:cubicBezTo>
                  <a:cubicBezTo>
                    <a:pt x="8" y="1"/>
                    <a:pt x="8" y="2"/>
                    <a:pt x="8" y="3"/>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73"/>
            <p:cNvSpPr>
              <a:spLocks/>
            </p:cNvSpPr>
            <p:nvPr/>
          </p:nvSpPr>
          <p:spPr bwMode="auto">
            <a:xfrm>
              <a:off x="11750289" y="7978656"/>
              <a:ext cx="114387" cy="136793"/>
            </a:xfrm>
            <a:custGeom>
              <a:avLst/>
              <a:gdLst>
                <a:gd name="T0" fmla="*/ 4 w 41"/>
                <a:gd name="T1" fmla="*/ 47 h 49"/>
                <a:gd name="T2" fmla="*/ 12 w 41"/>
                <a:gd name="T3" fmla="*/ 40 h 49"/>
                <a:gd name="T4" fmla="*/ 14 w 41"/>
                <a:gd name="T5" fmla="*/ 38 h 49"/>
                <a:gd name="T6" fmla="*/ 21 w 41"/>
                <a:gd name="T7" fmla="*/ 23 h 49"/>
                <a:gd name="T8" fmla="*/ 41 w 41"/>
                <a:gd name="T9" fmla="*/ 3 h 49"/>
                <a:gd name="T10" fmla="*/ 35 w 41"/>
                <a:gd name="T11" fmla="*/ 5 h 49"/>
                <a:gd name="T12" fmla="*/ 37 w 41"/>
                <a:gd name="T13" fmla="*/ 0 h 49"/>
                <a:gd name="T14" fmla="*/ 29 w 41"/>
                <a:gd name="T15" fmla="*/ 4 h 49"/>
                <a:gd name="T16" fmla="*/ 29 w 41"/>
                <a:gd name="T17" fmla="*/ 5 h 49"/>
                <a:gd name="T18" fmla="*/ 2 w 41"/>
                <a:gd name="T19" fmla="*/ 41 h 49"/>
                <a:gd name="T20" fmla="*/ 4 w 41"/>
                <a:gd name="T21"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49">
                  <a:moveTo>
                    <a:pt x="4" y="47"/>
                  </a:moveTo>
                  <a:cubicBezTo>
                    <a:pt x="7" y="45"/>
                    <a:pt x="9" y="43"/>
                    <a:pt x="12" y="40"/>
                  </a:cubicBezTo>
                  <a:cubicBezTo>
                    <a:pt x="13" y="39"/>
                    <a:pt x="14" y="39"/>
                    <a:pt x="14" y="38"/>
                  </a:cubicBezTo>
                  <a:cubicBezTo>
                    <a:pt x="16" y="32"/>
                    <a:pt x="19" y="25"/>
                    <a:pt x="21" y="23"/>
                  </a:cubicBezTo>
                  <a:cubicBezTo>
                    <a:pt x="23" y="20"/>
                    <a:pt x="32" y="9"/>
                    <a:pt x="41" y="3"/>
                  </a:cubicBezTo>
                  <a:cubicBezTo>
                    <a:pt x="39" y="3"/>
                    <a:pt x="36" y="4"/>
                    <a:pt x="35" y="5"/>
                  </a:cubicBezTo>
                  <a:cubicBezTo>
                    <a:pt x="35" y="3"/>
                    <a:pt x="36" y="2"/>
                    <a:pt x="37" y="0"/>
                  </a:cubicBezTo>
                  <a:cubicBezTo>
                    <a:pt x="34" y="1"/>
                    <a:pt x="31" y="2"/>
                    <a:pt x="29" y="4"/>
                  </a:cubicBezTo>
                  <a:cubicBezTo>
                    <a:pt x="29" y="4"/>
                    <a:pt x="29" y="5"/>
                    <a:pt x="29" y="5"/>
                  </a:cubicBezTo>
                  <a:cubicBezTo>
                    <a:pt x="22" y="18"/>
                    <a:pt x="12" y="30"/>
                    <a:pt x="2" y="41"/>
                  </a:cubicBezTo>
                  <a:cubicBezTo>
                    <a:pt x="1" y="43"/>
                    <a:pt x="0" y="49"/>
                    <a:pt x="4" y="47"/>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74"/>
            <p:cNvSpPr>
              <a:spLocks/>
            </p:cNvSpPr>
            <p:nvPr/>
          </p:nvSpPr>
          <p:spPr bwMode="auto">
            <a:xfrm>
              <a:off x="11744393" y="8095402"/>
              <a:ext cx="49528" cy="30660"/>
            </a:xfrm>
            <a:custGeom>
              <a:avLst/>
              <a:gdLst>
                <a:gd name="T0" fmla="*/ 16 w 18"/>
                <a:gd name="T1" fmla="*/ 0 h 11"/>
                <a:gd name="T2" fmla="*/ 6 w 18"/>
                <a:gd name="T3" fmla="*/ 8 h 11"/>
                <a:gd name="T4" fmla="*/ 0 w 18"/>
                <a:gd name="T5" fmla="*/ 5 h 11"/>
                <a:gd name="T6" fmla="*/ 5 w 18"/>
                <a:gd name="T7" fmla="*/ 11 h 11"/>
                <a:gd name="T8" fmla="*/ 18 w 18"/>
                <a:gd name="T9" fmla="*/ 3 h 11"/>
                <a:gd name="T10" fmla="*/ 16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16" y="0"/>
                  </a:moveTo>
                  <a:cubicBezTo>
                    <a:pt x="13" y="3"/>
                    <a:pt x="10" y="6"/>
                    <a:pt x="6" y="8"/>
                  </a:cubicBezTo>
                  <a:cubicBezTo>
                    <a:pt x="3" y="9"/>
                    <a:pt x="1" y="7"/>
                    <a:pt x="0" y="5"/>
                  </a:cubicBezTo>
                  <a:cubicBezTo>
                    <a:pt x="0" y="8"/>
                    <a:pt x="1" y="11"/>
                    <a:pt x="5" y="11"/>
                  </a:cubicBezTo>
                  <a:cubicBezTo>
                    <a:pt x="10" y="11"/>
                    <a:pt x="14" y="7"/>
                    <a:pt x="18" y="3"/>
                  </a:cubicBezTo>
                  <a:cubicBezTo>
                    <a:pt x="17" y="2"/>
                    <a:pt x="17" y="1"/>
                    <a:pt x="16" y="0"/>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75"/>
            <p:cNvSpPr>
              <a:spLocks/>
            </p:cNvSpPr>
            <p:nvPr/>
          </p:nvSpPr>
          <p:spPr bwMode="auto">
            <a:xfrm>
              <a:off x="11663025" y="8115449"/>
              <a:ext cx="36557" cy="20047"/>
            </a:xfrm>
            <a:custGeom>
              <a:avLst/>
              <a:gdLst>
                <a:gd name="T0" fmla="*/ 11 w 13"/>
                <a:gd name="T1" fmla="*/ 2 h 7"/>
                <a:gd name="T2" fmla="*/ 10 w 13"/>
                <a:gd name="T3" fmla="*/ 0 h 7"/>
                <a:gd name="T4" fmla="*/ 3 w 13"/>
                <a:gd name="T5" fmla="*/ 2 h 7"/>
                <a:gd name="T6" fmla="*/ 0 w 13"/>
                <a:gd name="T7" fmla="*/ 2 h 7"/>
                <a:gd name="T8" fmla="*/ 3 w 13"/>
                <a:gd name="T9" fmla="*/ 6 h 7"/>
                <a:gd name="T10" fmla="*/ 13 w 13"/>
                <a:gd name="T11" fmla="*/ 3 h 7"/>
                <a:gd name="T12" fmla="*/ 11 w 13"/>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1" y="2"/>
                  </a:moveTo>
                  <a:cubicBezTo>
                    <a:pt x="11" y="1"/>
                    <a:pt x="10" y="1"/>
                    <a:pt x="10" y="0"/>
                  </a:cubicBezTo>
                  <a:cubicBezTo>
                    <a:pt x="8" y="1"/>
                    <a:pt x="6" y="2"/>
                    <a:pt x="3" y="2"/>
                  </a:cubicBezTo>
                  <a:cubicBezTo>
                    <a:pt x="2" y="2"/>
                    <a:pt x="1" y="2"/>
                    <a:pt x="0" y="2"/>
                  </a:cubicBezTo>
                  <a:cubicBezTo>
                    <a:pt x="1" y="4"/>
                    <a:pt x="2" y="5"/>
                    <a:pt x="3" y="6"/>
                  </a:cubicBezTo>
                  <a:cubicBezTo>
                    <a:pt x="6" y="7"/>
                    <a:pt x="10" y="5"/>
                    <a:pt x="13" y="3"/>
                  </a:cubicBezTo>
                  <a:cubicBezTo>
                    <a:pt x="12" y="3"/>
                    <a:pt x="12" y="2"/>
                    <a:pt x="11" y="2"/>
                  </a:cubicBezTo>
                  <a:close/>
                </a:path>
              </a:pathLst>
            </a:custGeom>
            <a:solidFill>
              <a:srgbClr val="513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76"/>
            <p:cNvSpPr>
              <a:spLocks/>
            </p:cNvSpPr>
            <p:nvPr/>
          </p:nvSpPr>
          <p:spPr bwMode="auto">
            <a:xfrm>
              <a:off x="11688968" y="7841863"/>
              <a:ext cx="306605" cy="265331"/>
            </a:xfrm>
            <a:custGeom>
              <a:avLst/>
              <a:gdLst>
                <a:gd name="T0" fmla="*/ 52 w 110"/>
                <a:gd name="T1" fmla="*/ 0 h 95"/>
                <a:gd name="T2" fmla="*/ 37 w 110"/>
                <a:gd name="T3" fmla="*/ 10 h 95"/>
                <a:gd name="T4" fmla="*/ 21 w 110"/>
                <a:gd name="T5" fmla="*/ 24 h 95"/>
                <a:gd name="T6" fmla="*/ 0 w 110"/>
                <a:gd name="T7" fmla="*/ 47 h 95"/>
                <a:gd name="T8" fmla="*/ 3 w 110"/>
                <a:gd name="T9" fmla="*/ 44 h 95"/>
                <a:gd name="T10" fmla="*/ 21 w 110"/>
                <a:gd name="T11" fmla="*/ 31 h 95"/>
                <a:gd name="T12" fmla="*/ 43 w 110"/>
                <a:gd name="T13" fmla="*/ 18 h 95"/>
                <a:gd name="T14" fmla="*/ 37 w 110"/>
                <a:gd name="T15" fmla="*/ 44 h 95"/>
                <a:gd name="T16" fmla="*/ 47 w 110"/>
                <a:gd name="T17" fmla="*/ 45 h 95"/>
                <a:gd name="T18" fmla="*/ 42 w 110"/>
                <a:gd name="T19" fmla="*/ 68 h 95"/>
                <a:gd name="T20" fmla="*/ 62 w 110"/>
                <a:gd name="T21" fmla="*/ 58 h 95"/>
                <a:gd name="T22" fmla="*/ 64 w 110"/>
                <a:gd name="T23" fmla="*/ 59 h 95"/>
                <a:gd name="T24" fmla="*/ 60 w 110"/>
                <a:gd name="T25" fmla="*/ 76 h 95"/>
                <a:gd name="T26" fmla="*/ 74 w 110"/>
                <a:gd name="T27" fmla="*/ 69 h 95"/>
                <a:gd name="T28" fmla="*/ 75 w 110"/>
                <a:gd name="T29" fmla="*/ 70 h 95"/>
                <a:gd name="T30" fmla="*/ 75 w 110"/>
                <a:gd name="T31" fmla="*/ 78 h 95"/>
                <a:gd name="T32" fmla="*/ 88 w 110"/>
                <a:gd name="T33" fmla="*/ 77 h 95"/>
                <a:gd name="T34" fmla="*/ 86 w 110"/>
                <a:gd name="T35" fmla="*/ 89 h 95"/>
                <a:gd name="T36" fmla="*/ 98 w 110"/>
                <a:gd name="T37" fmla="*/ 85 h 95"/>
                <a:gd name="T38" fmla="*/ 106 w 110"/>
                <a:gd name="T39" fmla="*/ 95 h 95"/>
                <a:gd name="T40" fmla="*/ 110 w 110"/>
                <a:gd name="T41" fmla="*/ 84 h 95"/>
                <a:gd name="T42" fmla="*/ 101 w 110"/>
                <a:gd name="T43" fmla="*/ 82 h 95"/>
                <a:gd name="T44" fmla="*/ 90 w 110"/>
                <a:gd name="T45" fmla="*/ 86 h 95"/>
                <a:gd name="T46" fmla="*/ 91 w 110"/>
                <a:gd name="T47" fmla="*/ 72 h 95"/>
                <a:gd name="T48" fmla="*/ 79 w 110"/>
                <a:gd name="T49" fmla="*/ 72 h 95"/>
                <a:gd name="T50" fmla="*/ 79 w 110"/>
                <a:gd name="T51" fmla="*/ 60 h 95"/>
                <a:gd name="T52" fmla="*/ 67 w 110"/>
                <a:gd name="T53" fmla="*/ 63 h 95"/>
                <a:gd name="T54" fmla="*/ 67 w 110"/>
                <a:gd name="T55" fmla="*/ 51 h 95"/>
                <a:gd name="T56" fmla="*/ 57 w 110"/>
                <a:gd name="T57" fmla="*/ 54 h 95"/>
                <a:gd name="T58" fmla="*/ 62 w 110"/>
                <a:gd name="T59" fmla="*/ 37 h 95"/>
                <a:gd name="T60" fmla="*/ 53 w 110"/>
                <a:gd name="T61" fmla="*/ 26 h 95"/>
                <a:gd name="T62" fmla="*/ 52 w 11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95">
                  <a:moveTo>
                    <a:pt x="52" y="0"/>
                  </a:moveTo>
                  <a:cubicBezTo>
                    <a:pt x="47" y="0"/>
                    <a:pt x="41" y="7"/>
                    <a:pt x="37" y="10"/>
                  </a:cubicBezTo>
                  <a:cubicBezTo>
                    <a:pt x="32" y="15"/>
                    <a:pt x="26" y="19"/>
                    <a:pt x="21" y="24"/>
                  </a:cubicBezTo>
                  <a:cubicBezTo>
                    <a:pt x="13" y="31"/>
                    <a:pt x="6" y="38"/>
                    <a:pt x="0" y="47"/>
                  </a:cubicBezTo>
                  <a:cubicBezTo>
                    <a:pt x="1" y="46"/>
                    <a:pt x="2" y="45"/>
                    <a:pt x="3" y="44"/>
                  </a:cubicBezTo>
                  <a:cubicBezTo>
                    <a:pt x="9" y="39"/>
                    <a:pt x="15" y="35"/>
                    <a:pt x="21" y="31"/>
                  </a:cubicBezTo>
                  <a:cubicBezTo>
                    <a:pt x="26" y="27"/>
                    <a:pt x="36" y="18"/>
                    <a:pt x="43" y="18"/>
                  </a:cubicBezTo>
                  <a:cubicBezTo>
                    <a:pt x="54" y="18"/>
                    <a:pt x="43" y="35"/>
                    <a:pt x="37" y="44"/>
                  </a:cubicBezTo>
                  <a:cubicBezTo>
                    <a:pt x="41" y="42"/>
                    <a:pt x="46" y="40"/>
                    <a:pt x="47" y="45"/>
                  </a:cubicBezTo>
                  <a:cubicBezTo>
                    <a:pt x="49" y="53"/>
                    <a:pt x="43" y="60"/>
                    <a:pt x="42" y="68"/>
                  </a:cubicBezTo>
                  <a:cubicBezTo>
                    <a:pt x="49" y="66"/>
                    <a:pt x="54" y="59"/>
                    <a:pt x="62" y="58"/>
                  </a:cubicBezTo>
                  <a:cubicBezTo>
                    <a:pt x="63" y="58"/>
                    <a:pt x="64" y="58"/>
                    <a:pt x="64" y="59"/>
                  </a:cubicBezTo>
                  <a:cubicBezTo>
                    <a:pt x="64" y="65"/>
                    <a:pt x="61" y="70"/>
                    <a:pt x="60" y="76"/>
                  </a:cubicBezTo>
                  <a:cubicBezTo>
                    <a:pt x="65" y="74"/>
                    <a:pt x="69" y="70"/>
                    <a:pt x="74" y="69"/>
                  </a:cubicBezTo>
                  <a:cubicBezTo>
                    <a:pt x="74" y="69"/>
                    <a:pt x="75" y="69"/>
                    <a:pt x="75" y="70"/>
                  </a:cubicBezTo>
                  <a:cubicBezTo>
                    <a:pt x="76" y="73"/>
                    <a:pt x="75" y="75"/>
                    <a:pt x="75" y="78"/>
                  </a:cubicBezTo>
                  <a:cubicBezTo>
                    <a:pt x="79" y="75"/>
                    <a:pt x="88" y="70"/>
                    <a:pt x="88" y="77"/>
                  </a:cubicBezTo>
                  <a:cubicBezTo>
                    <a:pt x="89" y="82"/>
                    <a:pt x="86" y="85"/>
                    <a:pt x="86" y="89"/>
                  </a:cubicBezTo>
                  <a:cubicBezTo>
                    <a:pt x="86" y="95"/>
                    <a:pt x="96" y="86"/>
                    <a:pt x="98" y="85"/>
                  </a:cubicBezTo>
                  <a:cubicBezTo>
                    <a:pt x="104" y="83"/>
                    <a:pt x="106" y="88"/>
                    <a:pt x="106" y="95"/>
                  </a:cubicBezTo>
                  <a:cubicBezTo>
                    <a:pt x="109" y="89"/>
                    <a:pt x="110" y="84"/>
                    <a:pt x="110" y="84"/>
                  </a:cubicBezTo>
                  <a:cubicBezTo>
                    <a:pt x="109" y="78"/>
                    <a:pt x="105" y="80"/>
                    <a:pt x="101" y="82"/>
                  </a:cubicBezTo>
                  <a:cubicBezTo>
                    <a:pt x="98" y="84"/>
                    <a:pt x="93" y="83"/>
                    <a:pt x="90" y="86"/>
                  </a:cubicBezTo>
                  <a:cubicBezTo>
                    <a:pt x="90" y="82"/>
                    <a:pt x="92" y="75"/>
                    <a:pt x="91" y="72"/>
                  </a:cubicBezTo>
                  <a:cubicBezTo>
                    <a:pt x="89" y="67"/>
                    <a:pt x="83" y="70"/>
                    <a:pt x="79" y="72"/>
                  </a:cubicBezTo>
                  <a:cubicBezTo>
                    <a:pt x="81" y="68"/>
                    <a:pt x="85" y="62"/>
                    <a:pt x="79" y="60"/>
                  </a:cubicBezTo>
                  <a:cubicBezTo>
                    <a:pt x="75" y="58"/>
                    <a:pt x="71" y="61"/>
                    <a:pt x="67" y="63"/>
                  </a:cubicBezTo>
                  <a:cubicBezTo>
                    <a:pt x="67" y="60"/>
                    <a:pt x="70" y="53"/>
                    <a:pt x="67" y="51"/>
                  </a:cubicBezTo>
                  <a:cubicBezTo>
                    <a:pt x="65" y="50"/>
                    <a:pt x="59" y="53"/>
                    <a:pt x="57" y="54"/>
                  </a:cubicBezTo>
                  <a:cubicBezTo>
                    <a:pt x="58" y="48"/>
                    <a:pt x="61" y="43"/>
                    <a:pt x="62" y="37"/>
                  </a:cubicBezTo>
                  <a:cubicBezTo>
                    <a:pt x="63" y="32"/>
                    <a:pt x="60" y="23"/>
                    <a:pt x="53" y="26"/>
                  </a:cubicBezTo>
                  <a:cubicBezTo>
                    <a:pt x="54" y="21"/>
                    <a:pt x="65" y="1"/>
                    <a:pt x="52"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145"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14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63</a:t>
            </a:r>
            <a:endParaRPr lang="zh-TW" altLang="en-US" b="1" dirty="0">
              <a:solidFill>
                <a:schemeClr val="tx1"/>
              </a:solidFill>
            </a:endParaRPr>
          </a:p>
        </p:txBody>
      </p:sp>
    </p:spTree>
    <p:extLst>
      <p:ext uri="{BB962C8B-B14F-4D97-AF65-F5344CB8AC3E}">
        <p14:creationId xmlns:p14="http://schemas.microsoft.com/office/powerpoint/2010/main" val="290690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1173" y="983575"/>
            <a:ext cx="4328114" cy="307777"/>
          </a:xfrm>
          <a:prstGeom prst="rect">
            <a:avLst/>
          </a:prstGeom>
          <a:noFill/>
        </p:spPr>
        <p:txBody>
          <a:bodyPr wrap="square" rtlCol="0">
            <a:spAutoFit/>
          </a:bodyPr>
          <a:lstStyle/>
          <a:p>
            <a:r>
              <a:rPr lang="zh-TW" altLang="en-US" sz="1400" b="1" dirty="0">
                <a:solidFill>
                  <a:schemeClr val="accent1">
                    <a:lumMod val="75000"/>
                  </a:schemeClr>
                </a:solidFill>
              </a:rPr>
              <a:t>方法一：使用 </a:t>
            </a:r>
            <a:r>
              <a:rPr lang="en-US" altLang="zh-TW" sz="1400" b="1" dirty="0">
                <a:solidFill>
                  <a:schemeClr val="accent1">
                    <a:lumMod val="75000"/>
                  </a:schemeClr>
                </a:solidFill>
              </a:rPr>
              <a:t>Multiprocessing </a:t>
            </a:r>
            <a:r>
              <a:rPr lang="zh-TW" altLang="en-US" sz="1400" b="1" dirty="0">
                <a:solidFill>
                  <a:schemeClr val="accent1">
                    <a:lumMod val="75000"/>
                  </a:schemeClr>
                </a:solidFill>
              </a:rPr>
              <a:t>套件多程序並行</a:t>
            </a: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339" y="2018526"/>
            <a:ext cx="3628087" cy="2058096"/>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4" name="文字方塊 3"/>
          <p:cNvSpPr txBox="1"/>
          <p:nvPr/>
        </p:nvSpPr>
        <p:spPr>
          <a:xfrm>
            <a:off x="1301173" y="1293025"/>
            <a:ext cx="4657301" cy="307777"/>
          </a:xfrm>
          <a:prstGeom prst="rect">
            <a:avLst/>
          </a:prstGeom>
          <a:noFill/>
        </p:spPr>
        <p:txBody>
          <a:bodyPr wrap="square" rtlCol="0">
            <a:spAutoFit/>
          </a:bodyPr>
          <a:lstStyle/>
          <a:p>
            <a:r>
              <a:rPr lang="zh-TW" altLang="en-US" sz="1400" b="1" dirty="0">
                <a:solidFill>
                  <a:srgbClr val="FF0000"/>
                </a:solidFill>
              </a:rPr>
              <a:t>一個小時能夠抓取 </a:t>
            </a:r>
            <a:r>
              <a:rPr lang="en-US" altLang="zh-TW" sz="1400" b="1" dirty="0">
                <a:solidFill>
                  <a:srgbClr val="FF0000"/>
                </a:solidFill>
              </a:rPr>
              <a:t>1000 </a:t>
            </a:r>
            <a:r>
              <a:rPr lang="zh-TW" altLang="en-US" sz="1400" b="1" dirty="0">
                <a:solidFill>
                  <a:srgbClr val="FF0000"/>
                </a:solidFill>
              </a:rPr>
              <a:t>張</a:t>
            </a:r>
            <a:endParaRPr lang="en-US" altLang="zh-TW" sz="1400" b="1" dirty="0">
              <a:solidFill>
                <a:srgbClr val="FF0000"/>
              </a:solidFill>
            </a:endParaRPr>
          </a:p>
        </p:txBody>
      </p:sp>
      <p:sp>
        <p:nvSpPr>
          <p:cNvPr id="6" name="文字方塊 5"/>
          <p:cNvSpPr txBox="1"/>
          <p:nvPr/>
        </p:nvSpPr>
        <p:spPr>
          <a:xfrm>
            <a:off x="1301173" y="1600802"/>
            <a:ext cx="4109167" cy="307777"/>
          </a:xfrm>
          <a:prstGeom prst="rect">
            <a:avLst/>
          </a:prstGeom>
          <a:noFill/>
        </p:spPr>
        <p:txBody>
          <a:bodyPr wrap="square" rtlCol="0">
            <a:spAutoFit/>
          </a:bodyPr>
          <a:lstStyle/>
          <a:p>
            <a:r>
              <a:rPr lang="zh-TW" altLang="en-US" sz="1400" b="1" dirty="0">
                <a:solidFill>
                  <a:schemeClr val="accent1"/>
                </a:solidFill>
              </a:rPr>
              <a:t>缺點：程式執行一段時間依然會被擋掉</a:t>
            </a:r>
            <a:endParaRPr lang="en-US" altLang="zh-TW" sz="1400" b="1" dirty="0">
              <a:solidFill>
                <a:schemeClr val="accent1"/>
              </a:solidFill>
            </a:endParaRPr>
          </a:p>
        </p:txBody>
      </p:sp>
      <p:sp>
        <p:nvSpPr>
          <p:cNvPr id="174"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175"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grpSp>
        <p:nvGrpSpPr>
          <p:cNvPr id="173" name="群組 172"/>
          <p:cNvGrpSpPr/>
          <p:nvPr/>
        </p:nvGrpSpPr>
        <p:grpSpPr>
          <a:xfrm>
            <a:off x="6319215" y="1767827"/>
            <a:ext cx="1590832" cy="2218011"/>
            <a:chOff x="8795122" y="4002472"/>
            <a:chExt cx="2287933" cy="3158391"/>
          </a:xfrm>
        </p:grpSpPr>
        <p:sp>
          <p:nvSpPr>
            <p:cNvPr id="177" name="Freeform 295"/>
            <p:cNvSpPr>
              <a:spLocks/>
            </p:cNvSpPr>
            <p:nvPr/>
          </p:nvSpPr>
          <p:spPr bwMode="auto">
            <a:xfrm>
              <a:off x="9278584" y="6234795"/>
              <a:ext cx="579927" cy="904505"/>
            </a:xfrm>
            <a:custGeom>
              <a:avLst/>
              <a:gdLst>
                <a:gd name="T0" fmla="*/ 16 w 216"/>
                <a:gd name="T1" fmla="*/ 0 h 337"/>
                <a:gd name="T2" fmla="*/ 33 w 216"/>
                <a:gd name="T3" fmla="*/ 96 h 337"/>
                <a:gd name="T4" fmla="*/ 6 w 216"/>
                <a:gd name="T5" fmla="*/ 308 h 337"/>
                <a:gd name="T6" fmla="*/ 47 w 216"/>
                <a:gd name="T7" fmla="*/ 320 h 337"/>
                <a:gd name="T8" fmla="*/ 77 w 216"/>
                <a:gd name="T9" fmla="*/ 110 h 337"/>
                <a:gd name="T10" fmla="*/ 120 w 216"/>
                <a:gd name="T11" fmla="*/ 111 h 337"/>
                <a:gd name="T12" fmla="*/ 181 w 216"/>
                <a:gd name="T13" fmla="*/ 337 h 337"/>
                <a:gd name="T14" fmla="*/ 206 w 216"/>
                <a:gd name="T15" fmla="*/ 313 h 337"/>
                <a:gd name="T16" fmla="*/ 216 w 216"/>
                <a:gd name="T17" fmla="*/ 301 h 337"/>
                <a:gd name="T18" fmla="*/ 158 w 216"/>
                <a:gd name="T19" fmla="*/ 101 h 337"/>
                <a:gd name="T20" fmla="*/ 198 w 216"/>
                <a:gd name="T21" fmla="*/ 7 h 337"/>
                <a:gd name="T22" fmla="*/ 16 w 216"/>
                <a:gd name="T2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337">
                  <a:moveTo>
                    <a:pt x="16" y="0"/>
                  </a:moveTo>
                  <a:cubicBezTo>
                    <a:pt x="16" y="0"/>
                    <a:pt x="0" y="81"/>
                    <a:pt x="33" y="96"/>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158" y="101"/>
                    <a:pt x="158" y="101"/>
                    <a:pt x="158" y="101"/>
                  </a:cubicBezTo>
                  <a:cubicBezTo>
                    <a:pt x="158" y="101"/>
                    <a:pt x="210" y="83"/>
                    <a:pt x="198" y="7"/>
                  </a:cubicBezTo>
                  <a:lnTo>
                    <a:pt x="1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78" name="Freeform 296"/>
            <p:cNvSpPr>
              <a:spLocks/>
            </p:cNvSpPr>
            <p:nvPr/>
          </p:nvSpPr>
          <p:spPr bwMode="auto">
            <a:xfrm>
              <a:off x="9278584" y="6234795"/>
              <a:ext cx="579927" cy="904505"/>
            </a:xfrm>
            <a:custGeom>
              <a:avLst/>
              <a:gdLst>
                <a:gd name="T0" fmla="*/ 173 w 216"/>
                <a:gd name="T1" fmla="*/ 6 h 337"/>
                <a:gd name="T2" fmla="*/ 117 w 216"/>
                <a:gd name="T3" fmla="*/ 94 h 337"/>
                <a:gd name="T4" fmla="*/ 17 w 216"/>
                <a:gd name="T5" fmla="*/ 0 h 337"/>
                <a:gd name="T6" fmla="*/ 16 w 216"/>
                <a:gd name="T7" fmla="*/ 0 h 337"/>
                <a:gd name="T8" fmla="*/ 33 w 216"/>
                <a:gd name="T9" fmla="*/ 96 h 337"/>
                <a:gd name="T10" fmla="*/ 33 w 216"/>
                <a:gd name="T11" fmla="*/ 99 h 337"/>
                <a:gd name="T12" fmla="*/ 38 w 216"/>
                <a:gd name="T13" fmla="*/ 101 h 337"/>
                <a:gd name="T14" fmla="*/ 55 w 216"/>
                <a:gd name="T15" fmla="*/ 167 h 337"/>
                <a:gd name="T16" fmla="*/ 48 w 216"/>
                <a:gd name="T17" fmla="*/ 233 h 337"/>
                <a:gd name="T18" fmla="*/ 14 w 216"/>
                <a:gd name="T19" fmla="*/ 248 h 337"/>
                <a:gd name="T20" fmla="*/ 6 w 216"/>
                <a:gd name="T21" fmla="*/ 308 h 337"/>
                <a:gd name="T22" fmla="*/ 47 w 216"/>
                <a:gd name="T23" fmla="*/ 320 h 337"/>
                <a:gd name="T24" fmla="*/ 77 w 216"/>
                <a:gd name="T25" fmla="*/ 110 h 337"/>
                <a:gd name="T26" fmla="*/ 120 w 216"/>
                <a:gd name="T27" fmla="*/ 111 h 337"/>
                <a:gd name="T28" fmla="*/ 181 w 216"/>
                <a:gd name="T29" fmla="*/ 337 h 337"/>
                <a:gd name="T30" fmla="*/ 206 w 216"/>
                <a:gd name="T31" fmla="*/ 313 h 337"/>
                <a:gd name="T32" fmla="*/ 216 w 216"/>
                <a:gd name="T33" fmla="*/ 301 h 337"/>
                <a:gd name="T34" fmla="*/ 200 w 216"/>
                <a:gd name="T35" fmla="*/ 243 h 337"/>
                <a:gd name="T36" fmla="*/ 171 w 216"/>
                <a:gd name="T37" fmla="*/ 245 h 337"/>
                <a:gd name="T38" fmla="*/ 152 w 216"/>
                <a:gd name="T39" fmla="*/ 173 h 337"/>
                <a:gd name="T40" fmla="*/ 146 w 216"/>
                <a:gd name="T41" fmla="*/ 117 h 337"/>
                <a:gd name="T42" fmla="*/ 159 w 216"/>
                <a:gd name="T43" fmla="*/ 102 h 337"/>
                <a:gd name="T44" fmla="*/ 158 w 216"/>
                <a:gd name="T45" fmla="*/ 101 h 337"/>
                <a:gd name="T46" fmla="*/ 198 w 216"/>
                <a:gd name="T47" fmla="*/ 7 h 337"/>
                <a:gd name="T48" fmla="*/ 173 w 216"/>
                <a:gd name="T49" fmla="*/ 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337">
                  <a:moveTo>
                    <a:pt x="173" y="6"/>
                  </a:moveTo>
                  <a:cubicBezTo>
                    <a:pt x="178" y="43"/>
                    <a:pt x="162" y="81"/>
                    <a:pt x="117" y="94"/>
                  </a:cubicBezTo>
                  <a:cubicBezTo>
                    <a:pt x="51" y="113"/>
                    <a:pt x="9" y="52"/>
                    <a:pt x="17" y="0"/>
                  </a:cubicBezTo>
                  <a:cubicBezTo>
                    <a:pt x="16" y="0"/>
                    <a:pt x="16" y="0"/>
                    <a:pt x="16" y="0"/>
                  </a:cubicBezTo>
                  <a:cubicBezTo>
                    <a:pt x="16" y="0"/>
                    <a:pt x="0" y="81"/>
                    <a:pt x="33" y="96"/>
                  </a:cubicBezTo>
                  <a:cubicBezTo>
                    <a:pt x="33" y="99"/>
                    <a:pt x="33" y="99"/>
                    <a:pt x="33" y="99"/>
                  </a:cubicBezTo>
                  <a:cubicBezTo>
                    <a:pt x="34" y="99"/>
                    <a:pt x="36" y="100"/>
                    <a:pt x="38" y="101"/>
                  </a:cubicBezTo>
                  <a:cubicBezTo>
                    <a:pt x="58" y="115"/>
                    <a:pt x="56" y="145"/>
                    <a:pt x="55" y="167"/>
                  </a:cubicBezTo>
                  <a:cubicBezTo>
                    <a:pt x="53" y="188"/>
                    <a:pt x="54" y="213"/>
                    <a:pt x="48" y="233"/>
                  </a:cubicBezTo>
                  <a:cubicBezTo>
                    <a:pt x="44" y="249"/>
                    <a:pt x="26" y="255"/>
                    <a:pt x="14" y="248"/>
                  </a:cubicBezTo>
                  <a:cubicBezTo>
                    <a:pt x="6" y="308"/>
                    <a:pt x="6" y="308"/>
                    <a:pt x="6" y="308"/>
                  </a:cubicBezTo>
                  <a:cubicBezTo>
                    <a:pt x="47" y="320"/>
                    <a:pt x="47" y="320"/>
                    <a:pt x="47" y="320"/>
                  </a:cubicBezTo>
                  <a:cubicBezTo>
                    <a:pt x="77" y="110"/>
                    <a:pt x="77" y="110"/>
                    <a:pt x="77" y="110"/>
                  </a:cubicBezTo>
                  <a:cubicBezTo>
                    <a:pt x="77" y="110"/>
                    <a:pt x="113" y="116"/>
                    <a:pt x="120" y="111"/>
                  </a:cubicBezTo>
                  <a:cubicBezTo>
                    <a:pt x="181" y="337"/>
                    <a:pt x="181" y="337"/>
                    <a:pt x="181" y="337"/>
                  </a:cubicBezTo>
                  <a:cubicBezTo>
                    <a:pt x="206" y="313"/>
                    <a:pt x="206" y="313"/>
                    <a:pt x="206" y="313"/>
                  </a:cubicBezTo>
                  <a:cubicBezTo>
                    <a:pt x="216" y="301"/>
                    <a:pt x="216" y="301"/>
                    <a:pt x="216" y="301"/>
                  </a:cubicBezTo>
                  <a:cubicBezTo>
                    <a:pt x="200" y="243"/>
                    <a:pt x="200" y="243"/>
                    <a:pt x="200" y="243"/>
                  </a:cubicBezTo>
                  <a:cubicBezTo>
                    <a:pt x="194" y="254"/>
                    <a:pt x="178" y="259"/>
                    <a:pt x="171" y="245"/>
                  </a:cubicBezTo>
                  <a:cubicBezTo>
                    <a:pt x="161" y="222"/>
                    <a:pt x="157" y="198"/>
                    <a:pt x="152" y="173"/>
                  </a:cubicBezTo>
                  <a:cubicBezTo>
                    <a:pt x="148" y="155"/>
                    <a:pt x="145" y="136"/>
                    <a:pt x="146" y="117"/>
                  </a:cubicBezTo>
                  <a:cubicBezTo>
                    <a:pt x="146" y="108"/>
                    <a:pt x="152" y="103"/>
                    <a:pt x="159" y="102"/>
                  </a:cubicBezTo>
                  <a:cubicBezTo>
                    <a:pt x="158" y="101"/>
                    <a:pt x="158" y="101"/>
                    <a:pt x="158" y="101"/>
                  </a:cubicBezTo>
                  <a:cubicBezTo>
                    <a:pt x="158" y="101"/>
                    <a:pt x="211" y="82"/>
                    <a:pt x="198" y="7"/>
                  </a:cubicBezTo>
                  <a:lnTo>
                    <a:pt x="173" y="6"/>
                  </a:ln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79" name="Freeform 297"/>
            <p:cNvSpPr>
              <a:spLocks/>
            </p:cNvSpPr>
            <p:nvPr/>
          </p:nvSpPr>
          <p:spPr bwMode="auto">
            <a:xfrm>
              <a:off x="8951736" y="6886220"/>
              <a:ext cx="480057" cy="255350"/>
            </a:xfrm>
            <a:custGeom>
              <a:avLst/>
              <a:gdLst>
                <a:gd name="T0" fmla="*/ 17 w 179"/>
                <a:gd name="T1" fmla="*/ 91 h 95"/>
                <a:gd name="T2" fmla="*/ 169 w 179"/>
                <a:gd name="T3" fmla="*/ 84 h 95"/>
                <a:gd name="T4" fmla="*/ 90 w 179"/>
                <a:gd name="T5" fmla="*/ 5 h 95"/>
                <a:gd name="T6" fmla="*/ 17 w 179"/>
                <a:gd name="T7" fmla="*/ 91 h 95"/>
              </a:gdLst>
              <a:ahLst/>
              <a:cxnLst>
                <a:cxn ang="0">
                  <a:pos x="T0" y="T1"/>
                </a:cxn>
                <a:cxn ang="0">
                  <a:pos x="T2" y="T3"/>
                </a:cxn>
                <a:cxn ang="0">
                  <a:pos x="T4" y="T5"/>
                </a:cxn>
                <a:cxn ang="0">
                  <a:pos x="T6" y="T7"/>
                </a:cxn>
              </a:cxnLst>
              <a:rect l="0" t="0" r="r" b="b"/>
              <a:pathLst>
                <a:path w="179" h="95">
                  <a:moveTo>
                    <a:pt x="17" y="91"/>
                  </a:moveTo>
                  <a:cubicBezTo>
                    <a:pt x="17" y="91"/>
                    <a:pt x="132" y="95"/>
                    <a:pt x="169" y="84"/>
                  </a:cubicBezTo>
                  <a:cubicBezTo>
                    <a:pt x="169" y="84"/>
                    <a:pt x="179" y="9"/>
                    <a:pt x="90" y="5"/>
                  </a:cubicBezTo>
                  <a:cubicBezTo>
                    <a:pt x="0" y="0"/>
                    <a:pt x="1" y="85"/>
                    <a:pt x="1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0" name="Freeform 298"/>
            <p:cNvSpPr>
              <a:spLocks/>
            </p:cNvSpPr>
            <p:nvPr/>
          </p:nvSpPr>
          <p:spPr bwMode="auto">
            <a:xfrm>
              <a:off x="8985783" y="6895299"/>
              <a:ext cx="381322" cy="206549"/>
            </a:xfrm>
            <a:custGeom>
              <a:avLst/>
              <a:gdLst>
                <a:gd name="T0" fmla="*/ 142 w 142"/>
                <a:gd name="T1" fmla="*/ 30 h 77"/>
                <a:gd name="T2" fmla="*/ 77 w 142"/>
                <a:gd name="T3" fmla="*/ 2 h 77"/>
                <a:gd name="T4" fmla="*/ 0 w 142"/>
                <a:gd name="T5" fmla="*/ 43 h 77"/>
                <a:gd name="T6" fmla="*/ 142 w 142"/>
                <a:gd name="T7" fmla="*/ 30 h 77"/>
              </a:gdLst>
              <a:ahLst/>
              <a:cxnLst>
                <a:cxn ang="0">
                  <a:pos x="T0" y="T1"/>
                </a:cxn>
                <a:cxn ang="0">
                  <a:pos x="T2" y="T3"/>
                </a:cxn>
                <a:cxn ang="0">
                  <a:pos x="T4" y="T5"/>
                </a:cxn>
                <a:cxn ang="0">
                  <a:pos x="T6" y="T7"/>
                </a:cxn>
              </a:cxnLst>
              <a:rect l="0" t="0" r="r" b="b"/>
              <a:pathLst>
                <a:path w="142" h="77">
                  <a:moveTo>
                    <a:pt x="142" y="30"/>
                  </a:moveTo>
                  <a:cubicBezTo>
                    <a:pt x="131" y="16"/>
                    <a:pt x="111" y="4"/>
                    <a:pt x="77" y="2"/>
                  </a:cubicBezTo>
                  <a:cubicBezTo>
                    <a:pt x="30" y="0"/>
                    <a:pt x="8" y="21"/>
                    <a:pt x="0" y="43"/>
                  </a:cubicBezTo>
                  <a:cubicBezTo>
                    <a:pt x="24" y="77"/>
                    <a:pt x="129" y="75"/>
                    <a:pt x="142" y="3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1" name="Freeform 299"/>
            <p:cNvSpPr>
              <a:spLocks/>
            </p:cNvSpPr>
            <p:nvPr/>
          </p:nvSpPr>
          <p:spPr bwMode="auto">
            <a:xfrm>
              <a:off x="9072034" y="6940695"/>
              <a:ext cx="64689" cy="35182"/>
            </a:xfrm>
            <a:custGeom>
              <a:avLst/>
              <a:gdLst>
                <a:gd name="T0" fmla="*/ 23 w 24"/>
                <a:gd name="T1" fmla="*/ 7 h 13"/>
                <a:gd name="T2" fmla="*/ 11 w 24"/>
                <a:gd name="T3" fmla="*/ 12 h 13"/>
                <a:gd name="T4" fmla="*/ 0 w 24"/>
                <a:gd name="T5" fmla="*/ 6 h 13"/>
                <a:gd name="T6" fmla="*/ 12 w 24"/>
                <a:gd name="T7" fmla="*/ 0 h 13"/>
                <a:gd name="T8" fmla="*/ 23 w 24"/>
                <a:gd name="T9" fmla="*/ 7 h 13"/>
              </a:gdLst>
              <a:ahLst/>
              <a:cxnLst>
                <a:cxn ang="0">
                  <a:pos x="T0" y="T1"/>
                </a:cxn>
                <a:cxn ang="0">
                  <a:pos x="T2" y="T3"/>
                </a:cxn>
                <a:cxn ang="0">
                  <a:pos x="T4" y="T5"/>
                </a:cxn>
                <a:cxn ang="0">
                  <a:pos x="T6" y="T7"/>
                </a:cxn>
                <a:cxn ang="0">
                  <a:pos x="T8" y="T9"/>
                </a:cxn>
              </a:cxnLst>
              <a:rect l="0" t="0" r="r" b="b"/>
              <a:pathLst>
                <a:path w="24" h="13">
                  <a:moveTo>
                    <a:pt x="23" y="7"/>
                  </a:moveTo>
                  <a:cubicBezTo>
                    <a:pt x="23" y="10"/>
                    <a:pt x="18" y="13"/>
                    <a:pt x="11" y="12"/>
                  </a:cubicBezTo>
                  <a:cubicBezTo>
                    <a:pt x="5" y="12"/>
                    <a:pt x="0" y="9"/>
                    <a:pt x="0" y="6"/>
                  </a:cubicBezTo>
                  <a:cubicBezTo>
                    <a:pt x="0" y="2"/>
                    <a:pt x="5" y="0"/>
                    <a:pt x="12" y="0"/>
                  </a:cubicBezTo>
                  <a:cubicBezTo>
                    <a:pt x="18" y="0"/>
                    <a:pt x="24" y="3"/>
                    <a:pt x="23" y="7"/>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2" name="Freeform 300"/>
            <p:cNvSpPr>
              <a:spLocks/>
            </p:cNvSpPr>
            <p:nvPr/>
          </p:nvSpPr>
          <p:spPr bwMode="auto">
            <a:xfrm>
              <a:off x="9684874" y="6824936"/>
              <a:ext cx="512969" cy="335927"/>
            </a:xfrm>
            <a:custGeom>
              <a:avLst/>
              <a:gdLst>
                <a:gd name="T0" fmla="*/ 177 w 191"/>
                <a:gd name="T1" fmla="*/ 91 h 125"/>
                <a:gd name="T2" fmla="*/ 28 w 191"/>
                <a:gd name="T3" fmla="*/ 124 h 125"/>
                <a:gd name="T4" fmla="*/ 85 w 191"/>
                <a:gd name="T5" fmla="*/ 27 h 125"/>
                <a:gd name="T6" fmla="*/ 177 w 191"/>
                <a:gd name="T7" fmla="*/ 91 h 125"/>
              </a:gdLst>
              <a:ahLst/>
              <a:cxnLst>
                <a:cxn ang="0">
                  <a:pos x="T0" y="T1"/>
                </a:cxn>
                <a:cxn ang="0">
                  <a:pos x="T2" y="T3"/>
                </a:cxn>
                <a:cxn ang="0">
                  <a:pos x="T4" y="T5"/>
                </a:cxn>
                <a:cxn ang="0">
                  <a:pos x="T6" y="T7"/>
                </a:cxn>
              </a:cxnLst>
              <a:rect l="0" t="0" r="r" b="b"/>
              <a:pathLst>
                <a:path w="191" h="125">
                  <a:moveTo>
                    <a:pt x="177" y="91"/>
                  </a:moveTo>
                  <a:cubicBezTo>
                    <a:pt x="177" y="91"/>
                    <a:pt x="67" y="125"/>
                    <a:pt x="28" y="124"/>
                  </a:cubicBezTo>
                  <a:cubicBezTo>
                    <a:pt x="28" y="124"/>
                    <a:pt x="0" y="54"/>
                    <a:pt x="85" y="27"/>
                  </a:cubicBezTo>
                  <a:cubicBezTo>
                    <a:pt x="170" y="0"/>
                    <a:pt x="191" y="82"/>
                    <a:pt x="177" y="9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3" name="Freeform 301"/>
            <p:cNvSpPr>
              <a:spLocks/>
            </p:cNvSpPr>
            <p:nvPr/>
          </p:nvSpPr>
          <p:spPr bwMode="auto">
            <a:xfrm>
              <a:off x="9762046" y="6860118"/>
              <a:ext cx="379052" cy="263294"/>
            </a:xfrm>
            <a:custGeom>
              <a:avLst/>
              <a:gdLst>
                <a:gd name="T0" fmla="*/ 0 w 141"/>
                <a:gd name="T1" fmla="*/ 58 h 98"/>
                <a:gd name="T2" fmla="*/ 56 w 141"/>
                <a:gd name="T3" fmla="*/ 14 h 98"/>
                <a:gd name="T4" fmla="*/ 141 w 141"/>
                <a:gd name="T5" fmla="*/ 34 h 98"/>
                <a:gd name="T6" fmla="*/ 0 w 141"/>
                <a:gd name="T7" fmla="*/ 58 h 98"/>
              </a:gdLst>
              <a:ahLst/>
              <a:cxnLst>
                <a:cxn ang="0">
                  <a:pos x="T0" y="T1"/>
                </a:cxn>
                <a:cxn ang="0">
                  <a:pos x="T2" y="T3"/>
                </a:cxn>
                <a:cxn ang="0">
                  <a:pos x="T4" y="T5"/>
                </a:cxn>
                <a:cxn ang="0">
                  <a:pos x="T6" y="T7"/>
                </a:cxn>
              </a:cxnLst>
              <a:rect l="0" t="0" r="r" b="b"/>
              <a:pathLst>
                <a:path w="141" h="98">
                  <a:moveTo>
                    <a:pt x="0" y="58"/>
                  </a:moveTo>
                  <a:cubicBezTo>
                    <a:pt x="7" y="41"/>
                    <a:pt x="23" y="24"/>
                    <a:pt x="56" y="14"/>
                  </a:cubicBezTo>
                  <a:cubicBezTo>
                    <a:pt x="100" y="0"/>
                    <a:pt x="127" y="15"/>
                    <a:pt x="141" y="34"/>
                  </a:cubicBezTo>
                  <a:cubicBezTo>
                    <a:pt x="126" y="74"/>
                    <a:pt x="24" y="98"/>
                    <a:pt x="0" y="58"/>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4" name="Freeform 302"/>
            <p:cNvSpPr>
              <a:spLocks/>
            </p:cNvSpPr>
            <p:nvPr/>
          </p:nvSpPr>
          <p:spPr bwMode="auto">
            <a:xfrm>
              <a:off x="9979944" y="6907783"/>
              <a:ext cx="66958" cy="43126"/>
            </a:xfrm>
            <a:custGeom>
              <a:avLst/>
              <a:gdLst>
                <a:gd name="T0" fmla="*/ 1 w 25"/>
                <a:gd name="T1" fmla="*/ 12 h 16"/>
                <a:gd name="T2" fmla="*/ 14 w 25"/>
                <a:gd name="T3" fmla="*/ 14 h 16"/>
                <a:gd name="T4" fmla="*/ 24 w 25"/>
                <a:gd name="T5" fmla="*/ 5 h 16"/>
                <a:gd name="T6" fmla="*/ 11 w 25"/>
                <a:gd name="T7" fmla="*/ 2 h 16"/>
                <a:gd name="T8" fmla="*/ 1 w 25"/>
                <a:gd name="T9" fmla="*/ 12 h 16"/>
              </a:gdLst>
              <a:ahLst/>
              <a:cxnLst>
                <a:cxn ang="0">
                  <a:pos x="T0" y="T1"/>
                </a:cxn>
                <a:cxn ang="0">
                  <a:pos x="T2" y="T3"/>
                </a:cxn>
                <a:cxn ang="0">
                  <a:pos x="T4" y="T5"/>
                </a:cxn>
                <a:cxn ang="0">
                  <a:pos x="T6" y="T7"/>
                </a:cxn>
                <a:cxn ang="0">
                  <a:pos x="T8" y="T9"/>
                </a:cxn>
              </a:cxnLst>
              <a:rect l="0" t="0" r="r" b="b"/>
              <a:pathLst>
                <a:path w="25" h="16">
                  <a:moveTo>
                    <a:pt x="1" y="12"/>
                  </a:moveTo>
                  <a:cubicBezTo>
                    <a:pt x="2" y="15"/>
                    <a:pt x="8" y="16"/>
                    <a:pt x="14" y="14"/>
                  </a:cubicBezTo>
                  <a:cubicBezTo>
                    <a:pt x="20" y="12"/>
                    <a:pt x="25" y="8"/>
                    <a:pt x="24" y="5"/>
                  </a:cubicBezTo>
                  <a:cubicBezTo>
                    <a:pt x="23" y="2"/>
                    <a:pt x="17" y="0"/>
                    <a:pt x="11" y="2"/>
                  </a:cubicBezTo>
                  <a:cubicBezTo>
                    <a:pt x="4" y="4"/>
                    <a:pt x="0" y="8"/>
                    <a:pt x="1" y="12"/>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5" name="Freeform 303"/>
            <p:cNvSpPr>
              <a:spLocks/>
            </p:cNvSpPr>
            <p:nvPr/>
          </p:nvSpPr>
          <p:spPr bwMode="auto">
            <a:xfrm>
              <a:off x="8795122" y="4348612"/>
              <a:ext cx="379052" cy="592411"/>
            </a:xfrm>
            <a:custGeom>
              <a:avLst/>
              <a:gdLst>
                <a:gd name="T0" fmla="*/ 127 w 141"/>
                <a:gd name="T1" fmla="*/ 140 h 221"/>
                <a:gd name="T2" fmla="*/ 105 w 141"/>
                <a:gd name="T3" fmla="*/ 47 h 221"/>
                <a:gd name="T4" fmla="*/ 87 w 141"/>
                <a:gd name="T5" fmla="*/ 24 h 221"/>
                <a:gd name="T6" fmla="*/ 91 w 141"/>
                <a:gd name="T7" fmla="*/ 89 h 221"/>
                <a:gd name="T8" fmla="*/ 39 w 141"/>
                <a:gd name="T9" fmla="*/ 7 h 221"/>
                <a:gd name="T10" fmla="*/ 70 w 141"/>
                <a:gd name="T11" fmla="*/ 93 h 221"/>
                <a:gd name="T12" fmla="*/ 9 w 141"/>
                <a:gd name="T13" fmla="*/ 44 h 221"/>
                <a:gd name="T14" fmla="*/ 56 w 141"/>
                <a:gd name="T15" fmla="*/ 124 h 221"/>
                <a:gd name="T16" fmla="*/ 3 w 141"/>
                <a:gd name="T17" fmla="*/ 106 h 221"/>
                <a:gd name="T18" fmla="*/ 88 w 141"/>
                <a:gd name="T19" fmla="*/ 208 h 221"/>
                <a:gd name="T20" fmla="*/ 93 w 141"/>
                <a:gd name="T21" fmla="*/ 221 h 221"/>
                <a:gd name="T22" fmla="*/ 141 w 141"/>
                <a:gd name="T23" fmla="*/ 200 h 221"/>
                <a:gd name="T24" fmla="*/ 127 w 141"/>
                <a:gd name="T25" fmla="*/ 14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221">
                  <a:moveTo>
                    <a:pt x="127" y="140"/>
                  </a:moveTo>
                  <a:cubicBezTo>
                    <a:pt x="127" y="140"/>
                    <a:pt x="113" y="63"/>
                    <a:pt x="105" y="47"/>
                  </a:cubicBezTo>
                  <a:cubicBezTo>
                    <a:pt x="98" y="32"/>
                    <a:pt x="93" y="21"/>
                    <a:pt x="87" y="24"/>
                  </a:cubicBezTo>
                  <a:cubicBezTo>
                    <a:pt x="81" y="27"/>
                    <a:pt x="91" y="89"/>
                    <a:pt x="91" y="89"/>
                  </a:cubicBezTo>
                  <a:cubicBezTo>
                    <a:pt x="91" y="89"/>
                    <a:pt x="57" y="0"/>
                    <a:pt x="39" y="7"/>
                  </a:cubicBezTo>
                  <a:cubicBezTo>
                    <a:pt x="22" y="13"/>
                    <a:pt x="70" y="93"/>
                    <a:pt x="70" y="93"/>
                  </a:cubicBezTo>
                  <a:cubicBezTo>
                    <a:pt x="70" y="93"/>
                    <a:pt x="17" y="39"/>
                    <a:pt x="9" y="44"/>
                  </a:cubicBezTo>
                  <a:cubicBezTo>
                    <a:pt x="0" y="49"/>
                    <a:pt x="64" y="111"/>
                    <a:pt x="56" y="124"/>
                  </a:cubicBezTo>
                  <a:cubicBezTo>
                    <a:pt x="56" y="124"/>
                    <a:pt x="9" y="93"/>
                    <a:pt x="3" y="106"/>
                  </a:cubicBezTo>
                  <a:cubicBezTo>
                    <a:pt x="3" y="106"/>
                    <a:pt x="78" y="179"/>
                    <a:pt x="88" y="208"/>
                  </a:cubicBezTo>
                  <a:cubicBezTo>
                    <a:pt x="93" y="221"/>
                    <a:pt x="93" y="221"/>
                    <a:pt x="93" y="221"/>
                  </a:cubicBezTo>
                  <a:cubicBezTo>
                    <a:pt x="141" y="200"/>
                    <a:pt x="141" y="200"/>
                    <a:pt x="141" y="200"/>
                  </a:cubicBezTo>
                  <a:lnTo>
                    <a:pt x="127" y="14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6" name="Freeform 304"/>
            <p:cNvSpPr>
              <a:spLocks/>
            </p:cNvSpPr>
            <p:nvPr/>
          </p:nvSpPr>
          <p:spPr bwMode="auto">
            <a:xfrm>
              <a:off x="8822359" y="4649358"/>
              <a:ext cx="351815" cy="291666"/>
            </a:xfrm>
            <a:custGeom>
              <a:avLst/>
              <a:gdLst>
                <a:gd name="T0" fmla="*/ 16 w 131"/>
                <a:gd name="T1" fmla="*/ 7 h 109"/>
                <a:gd name="T2" fmla="*/ 18 w 131"/>
                <a:gd name="T3" fmla="*/ 10 h 109"/>
                <a:gd name="T4" fmla="*/ 49 w 131"/>
                <a:gd name="T5" fmla="*/ 41 h 109"/>
                <a:gd name="T6" fmla="*/ 74 w 131"/>
                <a:gd name="T7" fmla="*/ 61 h 109"/>
                <a:gd name="T8" fmla="*/ 75 w 131"/>
                <a:gd name="T9" fmla="*/ 63 h 109"/>
                <a:gd name="T10" fmla="*/ 84 w 131"/>
                <a:gd name="T11" fmla="*/ 78 h 109"/>
                <a:gd name="T12" fmla="*/ 97 w 131"/>
                <a:gd name="T13" fmla="*/ 82 h 109"/>
                <a:gd name="T14" fmla="*/ 108 w 131"/>
                <a:gd name="T15" fmla="*/ 84 h 109"/>
                <a:gd name="T16" fmla="*/ 131 w 131"/>
                <a:gd name="T17" fmla="*/ 75 h 109"/>
                <a:gd name="T18" fmla="*/ 131 w 131"/>
                <a:gd name="T19" fmla="*/ 88 h 109"/>
                <a:gd name="T20" fmla="*/ 83 w 131"/>
                <a:gd name="T21" fmla="*/ 109 h 109"/>
                <a:gd name="T22" fmla="*/ 78 w 131"/>
                <a:gd name="T23" fmla="*/ 96 h 109"/>
                <a:gd name="T24" fmla="*/ 0 w 131"/>
                <a:gd name="T25" fmla="*/ 0 h 109"/>
                <a:gd name="T26" fmla="*/ 16 w 131"/>
                <a:gd name="T27"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9">
                  <a:moveTo>
                    <a:pt x="16" y="7"/>
                  </a:moveTo>
                  <a:cubicBezTo>
                    <a:pt x="16" y="8"/>
                    <a:pt x="17" y="9"/>
                    <a:pt x="18" y="10"/>
                  </a:cubicBezTo>
                  <a:cubicBezTo>
                    <a:pt x="28" y="21"/>
                    <a:pt x="36" y="34"/>
                    <a:pt x="49" y="41"/>
                  </a:cubicBezTo>
                  <a:cubicBezTo>
                    <a:pt x="56" y="49"/>
                    <a:pt x="65" y="56"/>
                    <a:pt x="74" y="61"/>
                  </a:cubicBezTo>
                  <a:cubicBezTo>
                    <a:pt x="74" y="62"/>
                    <a:pt x="74" y="63"/>
                    <a:pt x="75" y="63"/>
                  </a:cubicBezTo>
                  <a:cubicBezTo>
                    <a:pt x="76" y="69"/>
                    <a:pt x="80" y="74"/>
                    <a:pt x="84" y="78"/>
                  </a:cubicBezTo>
                  <a:cubicBezTo>
                    <a:pt x="88" y="81"/>
                    <a:pt x="93" y="82"/>
                    <a:pt x="97" y="82"/>
                  </a:cubicBezTo>
                  <a:cubicBezTo>
                    <a:pt x="101" y="83"/>
                    <a:pt x="104" y="84"/>
                    <a:pt x="108" y="84"/>
                  </a:cubicBezTo>
                  <a:cubicBezTo>
                    <a:pt x="116" y="84"/>
                    <a:pt x="124" y="80"/>
                    <a:pt x="131" y="75"/>
                  </a:cubicBezTo>
                  <a:cubicBezTo>
                    <a:pt x="131" y="88"/>
                    <a:pt x="131" y="88"/>
                    <a:pt x="131" y="88"/>
                  </a:cubicBezTo>
                  <a:cubicBezTo>
                    <a:pt x="83" y="109"/>
                    <a:pt x="83" y="109"/>
                    <a:pt x="83" y="109"/>
                  </a:cubicBezTo>
                  <a:cubicBezTo>
                    <a:pt x="78" y="96"/>
                    <a:pt x="78" y="96"/>
                    <a:pt x="78" y="96"/>
                  </a:cubicBezTo>
                  <a:cubicBezTo>
                    <a:pt x="70" y="72"/>
                    <a:pt x="18" y="19"/>
                    <a:pt x="0" y="0"/>
                  </a:cubicBezTo>
                  <a:cubicBezTo>
                    <a:pt x="6" y="1"/>
                    <a:pt x="11" y="4"/>
                    <a:pt x="16"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7" name="Freeform 305"/>
            <p:cNvSpPr>
              <a:spLocks/>
            </p:cNvSpPr>
            <p:nvPr/>
          </p:nvSpPr>
          <p:spPr bwMode="auto">
            <a:xfrm>
              <a:off x="9007346" y="4745823"/>
              <a:ext cx="88521" cy="96465"/>
            </a:xfrm>
            <a:custGeom>
              <a:avLst/>
              <a:gdLst>
                <a:gd name="T0" fmla="*/ 32 w 33"/>
                <a:gd name="T1" fmla="*/ 2 h 36"/>
                <a:gd name="T2" fmla="*/ 31 w 33"/>
                <a:gd name="T3" fmla="*/ 4 h 36"/>
                <a:gd name="T4" fmla="*/ 29 w 33"/>
                <a:gd name="T5" fmla="*/ 12 h 36"/>
                <a:gd name="T6" fmla="*/ 30 w 33"/>
                <a:gd name="T7" fmla="*/ 28 h 36"/>
                <a:gd name="T8" fmla="*/ 33 w 33"/>
                <a:gd name="T9" fmla="*/ 36 h 36"/>
                <a:gd name="T10" fmla="*/ 26 w 33"/>
                <a:gd name="T11" fmla="*/ 27 h 36"/>
                <a:gd name="T12" fmla="*/ 19 w 33"/>
                <a:gd name="T13" fmla="*/ 16 h 36"/>
                <a:gd name="T14" fmla="*/ 2 w 33"/>
                <a:gd name="T15" fmla="*/ 5 h 36"/>
                <a:gd name="T16" fmla="*/ 0 w 33"/>
                <a:gd name="T17" fmla="*/ 2 h 36"/>
                <a:gd name="T18" fmla="*/ 1 w 33"/>
                <a:gd name="T19" fmla="*/ 1 h 36"/>
                <a:gd name="T20" fmla="*/ 9 w 33"/>
                <a:gd name="T21" fmla="*/ 5 h 36"/>
                <a:gd name="T22" fmla="*/ 17 w 33"/>
                <a:gd name="T23" fmla="*/ 10 h 36"/>
                <a:gd name="T24" fmla="*/ 25 w 33"/>
                <a:gd name="T25" fmla="*/ 7 h 36"/>
                <a:gd name="T26" fmla="*/ 29 w 33"/>
                <a:gd name="T27" fmla="*/ 4 h 36"/>
                <a:gd name="T28" fmla="*/ 31 w 33"/>
                <a:gd name="T29" fmla="*/ 1 h 36"/>
                <a:gd name="T30" fmla="*/ 32 w 33"/>
                <a:gd name="T3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6">
                  <a:moveTo>
                    <a:pt x="32" y="2"/>
                  </a:moveTo>
                  <a:cubicBezTo>
                    <a:pt x="32" y="3"/>
                    <a:pt x="31" y="4"/>
                    <a:pt x="31" y="4"/>
                  </a:cubicBezTo>
                  <a:cubicBezTo>
                    <a:pt x="30" y="7"/>
                    <a:pt x="30" y="10"/>
                    <a:pt x="29" y="12"/>
                  </a:cubicBezTo>
                  <a:cubicBezTo>
                    <a:pt x="29" y="17"/>
                    <a:pt x="29" y="23"/>
                    <a:pt x="30" y="28"/>
                  </a:cubicBezTo>
                  <a:cubicBezTo>
                    <a:pt x="31" y="31"/>
                    <a:pt x="32" y="34"/>
                    <a:pt x="33" y="36"/>
                  </a:cubicBezTo>
                  <a:cubicBezTo>
                    <a:pt x="29" y="34"/>
                    <a:pt x="28" y="30"/>
                    <a:pt x="26" y="27"/>
                  </a:cubicBezTo>
                  <a:cubicBezTo>
                    <a:pt x="25" y="24"/>
                    <a:pt x="22" y="20"/>
                    <a:pt x="19" y="16"/>
                  </a:cubicBezTo>
                  <a:cubicBezTo>
                    <a:pt x="15" y="11"/>
                    <a:pt x="8" y="9"/>
                    <a:pt x="2" y="5"/>
                  </a:cubicBezTo>
                  <a:cubicBezTo>
                    <a:pt x="1" y="4"/>
                    <a:pt x="0" y="3"/>
                    <a:pt x="0" y="2"/>
                  </a:cubicBezTo>
                  <a:cubicBezTo>
                    <a:pt x="0" y="1"/>
                    <a:pt x="0" y="1"/>
                    <a:pt x="1" y="1"/>
                  </a:cubicBezTo>
                  <a:cubicBezTo>
                    <a:pt x="4" y="2"/>
                    <a:pt x="6" y="4"/>
                    <a:pt x="9" y="5"/>
                  </a:cubicBezTo>
                  <a:cubicBezTo>
                    <a:pt x="11" y="7"/>
                    <a:pt x="14" y="9"/>
                    <a:pt x="17" y="10"/>
                  </a:cubicBezTo>
                  <a:cubicBezTo>
                    <a:pt x="20" y="10"/>
                    <a:pt x="23" y="9"/>
                    <a:pt x="25" y="7"/>
                  </a:cubicBezTo>
                  <a:cubicBezTo>
                    <a:pt x="27" y="6"/>
                    <a:pt x="28" y="5"/>
                    <a:pt x="29" y="4"/>
                  </a:cubicBezTo>
                  <a:cubicBezTo>
                    <a:pt x="30" y="3"/>
                    <a:pt x="30" y="2"/>
                    <a:pt x="31" y="1"/>
                  </a:cubicBezTo>
                  <a:cubicBezTo>
                    <a:pt x="32" y="0"/>
                    <a:pt x="32" y="1"/>
                    <a:pt x="32"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8" name="Freeform 306"/>
            <p:cNvSpPr>
              <a:spLocks/>
            </p:cNvSpPr>
            <p:nvPr/>
          </p:nvSpPr>
          <p:spPr bwMode="auto">
            <a:xfrm>
              <a:off x="8846192" y="4386064"/>
              <a:ext cx="271238" cy="295071"/>
            </a:xfrm>
            <a:custGeom>
              <a:avLst/>
              <a:gdLst>
                <a:gd name="T0" fmla="*/ 0 w 101"/>
                <a:gd name="T1" fmla="*/ 50 h 110"/>
                <a:gd name="T2" fmla="*/ 11 w 101"/>
                <a:gd name="T3" fmla="*/ 61 h 110"/>
                <a:gd name="T4" fmla="*/ 29 w 101"/>
                <a:gd name="T5" fmla="*/ 83 h 110"/>
                <a:gd name="T6" fmla="*/ 32 w 101"/>
                <a:gd name="T7" fmla="*/ 85 h 110"/>
                <a:gd name="T8" fmla="*/ 37 w 101"/>
                <a:gd name="T9" fmla="*/ 88 h 110"/>
                <a:gd name="T10" fmla="*/ 38 w 101"/>
                <a:gd name="T11" fmla="*/ 88 h 110"/>
                <a:gd name="T12" fmla="*/ 46 w 101"/>
                <a:gd name="T13" fmla="*/ 88 h 110"/>
                <a:gd name="T14" fmla="*/ 49 w 101"/>
                <a:gd name="T15" fmla="*/ 79 h 110"/>
                <a:gd name="T16" fmla="*/ 51 w 101"/>
                <a:gd name="T17" fmla="*/ 79 h 110"/>
                <a:gd name="T18" fmla="*/ 17 w 101"/>
                <a:gd name="T19" fmla="*/ 0 h 110"/>
                <a:gd name="T20" fmla="*/ 42 w 101"/>
                <a:gd name="T21" fmla="*/ 47 h 110"/>
                <a:gd name="T22" fmla="*/ 56 w 101"/>
                <a:gd name="T23" fmla="*/ 73 h 110"/>
                <a:gd name="T24" fmla="*/ 65 w 101"/>
                <a:gd name="T25" fmla="*/ 66 h 110"/>
                <a:gd name="T26" fmla="*/ 65 w 101"/>
                <a:gd name="T27" fmla="*/ 66 h 110"/>
                <a:gd name="T28" fmla="*/ 65 w 101"/>
                <a:gd name="T29" fmla="*/ 65 h 110"/>
                <a:gd name="T30" fmla="*/ 63 w 101"/>
                <a:gd name="T31" fmla="*/ 56 h 110"/>
                <a:gd name="T32" fmla="*/ 62 w 101"/>
                <a:gd name="T33" fmla="*/ 55 h 110"/>
                <a:gd name="T34" fmla="*/ 62 w 101"/>
                <a:gd name="T35" fmla="*/ 55 h 110"/>
                <a:gd name="T36" fmla="*/ 63 w 101"/>
                <a:gd name="T37" fmla="*/ 54 h 110"/>
                <a:gd name="T38" fmla="*/ 72 w 101"/>
                <a:gd name="T39" fmla="*/ 75 h 110"/>
                <a:gd name="T40" fmla="*/ 70 w 101"/>
                <a:gd name="T41" fmla="*/ 55 h 110"/>
                <a:gd name="T42" fmla="*/ 73 w 101"/>
                <a:gd name="T43" fmla="*/ 62 h 110"/>
                <a:gd name="T44" fmla="*/ 80 w 101"/>
                <a:gd name="T45" fmla="*/ 75 h 110"/>
                <a:gd name="T46" fmla="*/ 90 w 101"/>
                <a:gd name="T47" fmla="*/ 80 h 110"/>
                <a:gd name="T48" fmla="*/ 99 w 101"/>
                <a:gd name="T49" fmla="*/ 78 h 110"/>
                <a:gd name="T50" fmla="*/ 101 w 101"/>
                <a:gd name="T51" fmla="*/ 87 h 110"/>
                <a:gd name="T52" fmla="*/ 79 w 101"/>
                <a:gd name="T53" fmla="*/ 87 h 110"/>
                <a:gd name="T54" fmla="*/ 79 w 101"/>
                <a:gd name="T55" fmla="*/ 86 h 110"/>
                <a:gd name="T56" fmla="*/ 67 w 101"/>
                <a:gd name="T57" fmla="*/ 84 h 110"/>
                <a:gd name="T58" fmla="*/ 60 w 101"/>
                <a:gd name="T59" fmla="*/ 91 h 110"/>
                <a:gd name="T60" fmla="*/ 57 w 101"/>
                <a:gd name="T61" fmla="*/ 93 h 110"/>
                <a:gd name="T62" fmla="*/ 56 w 101"/>
                <a:gd name="T63" fmla="*/ 92 h 110"/>
                <a:gd name="T64" fmla="*/ 42 w 101"/>
                <a:gd name="T65" fmla="*/ 104 h 110"/>
                <a:gd name="T66" fmla="*/ 37 w 101"/>
                <a:gd name="T67" fmla="*/ 110 h 110"/>
                <a:gd name="T68" fmla="*/ 0 w 101"/>
                <a:gd name="T69" fmla="*/ 5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110">
                  <a:moveTo>
                    <a:pt x="0" y="50"/>
                  </a:moveTo>
                  <a:cubicBezTo>
                    <a:pt x="4" y="55"/>
                    <a:pt x="8" y="58"/>
                    <a:pt x="11" y="61"/>
                  </a:cubicBezTo>
                  <a:cubicBezTo>
                    <a:pt x="16" y="70"/>
                    <a:pt x="24" y="75"/>
                    <a:pt x="29" y="83"/>
                  </a:cubicBezTo>
                  <a:cubicBezTo>
                    <a:pt x="30" y="84"/>
                    <a:pt x="31" y="85"/>
                    <a:pt x="32" y="85"/>
                  </a:cubicBezTo>
                  <a:cubicBezTo>
                    <a:pt x="33" y="87"/>
                    <a:pt x="35" y="88"/>
                    <a:pt x="37" y="88"/>
                  </a:cubicBezTo>
                  <a:cubicBezTo>
                    <a:pt x="37" y="88"/>
                    <a:pt x="38" y="88"/>
                    <a:pt x="38" y="88"/>
                  </a:cubicBezTo>
                  <a:cubicBezTo>
                    <a:pt x="40" y="89"/>
                    <a:pt x="43" y="89"/>
                    <a:pt x="46" y="88"/>
                  </a:cubicBezTo>
                  <a:cubicBezTo>
                    <a:pt x="50" y="87"/>
                    <a:pt x="51" y="82"/>
                    <a:pt x="49" y="79"/>
                  </a:cubicBezTo>
                  <a:cubicBezTo>
                    <a:pt x="50" y="79"/>
                    <a:pt x="51" y="79"/>
                    <a:pt x="51" y="79"/>
                  </a:cubicBezTo>
                  <a:cubicBezTo>
                    <a:pt x="16" y="22"/>
                    <a:pt x="17" y="0"/>
                    <a:pt x="17" y="0"/>
                  </a:cubicBezTo>
                  <a:cubicBezTo>
                    <a:pt x="17" y="0"/>
                    <a:pt x="30" y="29"/>
                    <a:pt x="42" y="47"/>
                  </a:cubicBezTo>
                  <a:cubicBezTo>
                    <a:pt x="47" y="56"/>
                    <a:pt x="51" y="65"/>
                    <a:pt x="56" y="73"/>
                  </a:cubicBezTo>
                  <a:cubicBezTo>
                    <a:pt x="61" y="79"/>
                    <a:pt x="69" y="72"/>
                    <a:pt x="65" y="66"/>
                  </a:cubicBezTo>
                  <a:cubicBezTo>
                    <a:pt x="65" y="66"/>
                    <a:pt x="65" y="66"/>
                    <a:pt x="65" y="66"/>
                  </a:cubicBezTo>
                  <a:cubicBezTo>
                    <a:pt x="65" y="65"/>
                    <a:pt x="65" y="65"/>
                    <a:pt x="65" y="65"/>
                  </a:cubicBezTo>
                  <a:cubicBezTo>
                    <a:pt x="64" y="62"/>
                    <a:pt x="63" y="59"/>
                    <a:pt x="63" y="56"/>
                  </a:cubicBezTo>
                  <a:cubicBezTo>
                    <a:pt x="63" y="55"/>
                    <a:pt x="62" y="55"/>
                    <a:pt x="62" y="55"/>
                  </a:cubicBezTo>
                  <a:cubicBezTo>
                    <a:pt x="62" y="55"/>
                    <a:pt x="62" y="55"/>
                    <a:pt x="62" y="55"/>
                  </a:cubicBezTo>
                  <a:cubicBezTo>
                    <a:pt x="63" y="55"/>
                    <a:pt x="63" y="55"/>
                    <a:pt x="63" y="54"/>
                  </a:cubicBezTo>
                  <a:cubicBezTo>
                    <a:pt x="72" y="75"/>
                    <a:pt x="72" y="75"/>
                    <a:pt x="72" y="75"/>
                  </a:cubicBezTo>
                  <a:cubicBezTo>
                    <a:pt x="70" y="55"/>
                    <a:pt x="70" y="55"/>
                    <a:pt x="70" y="55"/>
                  </a:cubicBezTo>
                  <a:cubicBezTo>
                    <a:pt x="71" y="58"/>
                    <a:pt x="72" y="60"/>
                    <a:pt x="73" y="62"/>
                  </a:cubicBezTo>
                  <a:cubicBezTo>
                    <a:pt x="73" y="67"/>
                    <a:pt x="75" y="72"/>
                    <a:pt x="80" y="75"/>
                  </a:cubicBezTo>
                  <a:cubicBezTo>
                    <a:pt x="82" y="77"/>
                    <a:pt x="85" y="80"/>
                    <a:pt x="90" y="80"/>
                  </a:cubicBezTo>
                  <a:cubicBezTo>
                    <a:pt x="93" y="80"/>
                    <a:pt x="96" y="79"/>
                    <a:pt x="99" y="78"/>
                  </a:cubicBezTo>
                  <a:cubicBezTo>
                    <a:pt x="101" y="87"/>
                    <a:pt x="101" y="87"/>
                    <a:pt x="101" y="87"/>
                  </a:cubicBezTo>
                  <a:cubicBezTo>
                    <a:pt x="93" y="86"/>
                    <a:pt x="86" y="86"/>
                    <a:pt x="79" y="87"/>
                  </a:cubicBezTo>
                  <a:cubicBezTo>
                    <a:pt x="79" y="87"/>
                    <a:pt x="79" y="87"/>
                    <a:pt x="79" y="86"/>
                  </a:cubicBezTo>
                  <a:cubicBezTo>
                    <a:pt x="76" y="83"/>
                    <a:pt x="71" y="81"/>
                    <a:pt x="67" y="84"/>
                  </a:cubicBezTo>
                  <a:cubicBezTo>
                    <a:pt x="63" y="86"/>
                    <a:pt x="61" y="88"/>
                    <a:pt x="60" y="91"/>
                  </a:cubicBezTo>
                  <a:cubicBezTo>
                    <a:pt x="59" y="92"/>
                    <a:pt x="58" y="92"/>
                    <a:pt x="57" y="93"/>
                  </a:cubicBezTo>
                  <a:cubicBezTo>
                    <a:pt x="57" y="92"/>
                    <a:pt x="57" y="92"/>
                    <a:pt x="56" y="92"/>
                  </a:cubicBezTo>
                  <a:cubicBezTo>
                    <a:pt x="49" y="91"/>
                    <a:pt x="43" y="97"/>
                    <a:pt x="42" y="104"/>
                  </a:cubicBezTo>
                  <a:cubicBezTo>
                    <a:pt x="38" y="108"/>
                    <a:pt x="37" y="110"/>
                    <a:pt x="37" y="110"/>
                  </a:cubicBezTo>
                  <a:cubicBezTo>
                    <a:pt x="44" y="105"/>
                    <a:pt x="0" y="50"/>
                    <a:pt x="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89" name="Freeform 307"/>
            <p:cNvSpPr>
              <a:spLocks/>
            </p:cNvSpPr>
            <p:nvPr/>
          </p:nvSpPr>
          <p:spPr bwMode="auto">
            <a:xfrm>
              <a:off x="9020965" y="4571050"/>
              <a:ext cx="174773" cy="279182"/>
            </a:xfrm>
            <a:custGeom>
              <a:avLst/>
              <a:gdLst>
                <a:gd name="T0" fmla="*/ 56 w 65"/>
                <a:gd name="T1" fmla="*/ 102 h 104"/>
                <a:gd name="T2" fmla="*/ 37 w 65"/>
                <a:gd name="T3" fmla="*/ 60 h 104"/>
                <a:gd name="T4" fmla="*/ 24 w 65"/>
                <a:gd name="T5" fmla="*/ 62 h 104"/>
                <a:gd name="T6" fmla="*/ 8 w 65"/>
                <a:gd name="T7" fmla="*/ 37 h 104"/>
                <a:gd name="T8" fmla="*/ 13 w 65"/>
                <a:gd name="T9" fmla="*/ 7 h 104"/>
                <a:gd name="T10" fmla="*/ 51 w 65"/>
                <a:gd name="T11" fmla="*/ 52 h 104"/>
                <a:gd name="T12" fmla="*/ 57 w 65"/>
                <a:gd name="T13" fmla="*/ 104 h 104"/>
                <a:gd name="T14" fmla="*/ 56 w 65"/>
                <a:gd name="T15" fmla="*/ 10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04">
                  <a:moveTo>
                    <a:pt x="56" y="102"/>
                  </a:moveTo>
                  <a:cubicBezTo>
                    <a:pt x="55" y="87"/>
                    <a:pt x="48" y="71"/>
                    <a:pt x="37" y="60"/>
                  </a:cubicBezTo>
                  <a:cubicBezTo>
                    <a:pt x="32" y="56"/>
                    <a:pt x="29" y="62"/>
                    <a:pt x="24" y="62"/>
                  </a:cubicBezTo>
                  <a:cubicBezTo>
                    <a:pt x="20" y="56"/>
                    <a:pt x="12" y="43"/>
                    <a:pt x="8" y="37"/>
                  </a:cubicBezTo>
                  <a:cubicBezTo>
                    <a:pt x="0" y="26"/>
                    <a:pt x="5" y="15"/>
                    <a:pt x="13" y="7"/>
                  </a:cubicBezTo>
                  <a:cubicBezTo>
                    <a:pt x="22" y="0"/>
                    <a:pt x="35" y="29"/>
                    <a:pt x="51" y="52"/>
                  </a:cubicBezTo>
                  <a:cubicBezTo>
                    <a:pt x="65" y="71"/>
                    <a:pt x="59" y="96"/>
                    <a:pt x="57" y="104"/>
                  </a:cubicBezTo>
                  <a:cubicBezTo>
                    <a:pt x="57" y="104"/>
                    <a:pt x="57" y="103"/>
                    <a:pt x="56" y="1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0" name="Freeform 308"/>
            <p:cNvSpPr>
              <a:spLocks/>
            </p:cNvSpPr>
            <p:nvPr/>
          </p:nvSpPr>
          <p:spPr bwMode="auto">
            <a:xfrm>
              <a:off x="9028909" y="4571050"/>
              <a:ext cx="169098" cy="314364"/>
            </a:xfrm>
            <a:custGeom>
              <a:avLst/>
              <a:gdLst>
                <a:gd name="T0" fmla="*/ 53 w 63"/>
                <a:gd name="T1" fmla="*/ 107 h 117"/>
                <a:gd name="T2" fmla="*/ 48 w 63"/>
                <a:gd name="T3" fmla="*/ 58 h 117"/>
                <a:gd name="T4" fmla="*/ 10 w 63"/>
                <a:gd name="T5" fmla="*/ 7 h 117"/>
                <a:gd name="T6" fmla="*/ 8 w 63"/>
                <a:gd name="T7" fmla="*/ 37 h 117"/>
                <a:gd name="T8" fmla="*/ 28 w 63"/>
                <a:gd name="T9" fmla="*/ 75 h 117"/>
                <a:gd name="T10" fmla="*/ 53 w 63"/>
                <a:gd name="T11" fmla="*/ 107 h 117"/>
              </a:gdLst>
              <a:ahLst/>
              <a:cxnLst>
                <a:cxn ang="0">
                  <a:pos x="T0" y="T1"/>
                </a:cxn>
                <a:cxn ang="0">
                  <a:pos x="T2" y="T3"/>
                </a:cxn>
                <a:cxn ang="0">
                  <a:pos x="T4" y="T5"/>
                </a:cxn>
                <a:cxn ang="0">
                  <a:pos x="T6" y="T7"/>
                </a:cxn>
                <a:cxn ang="0">
                  <a:pos x="T8" y="T9"/>
                </a:cxn>
                <a:cxn ang="0">
                  <a:pos x="T10" y="T11"/>
                </a:cxn>
              </a:cxnLst>
              <a:rect l="0" t="0" r="r" b="b"/>
              <a:pathLst>
                <a:path w="63" h="117">
                  <a:moveTo>
                    <a:pt x="53" y="107"/>
                  </a:moveTo>
                  <a:cubicBezTo>
                    <a:pt x="53" y="107"/>
                    <a:pt x="63" y="80"/>
                    <a:pt x="48" y="58"/>
                  </a:cubicBezTo>
                  <a:cubicBezTo>
                    <a:pt x="32" y="35"/>
                    <a:pt x="18" y="0"/>
                    <a:pt x="10" y="7"/>
                  </a:cubicBezTo>
                  <a:cubicBezTo>
                    <a:pt x="2" y="15"/>
                    <a:pt x="0" y="27"/>
                    <a:pt x="8" y="37"/>
                  </a:cubicBezTo>
                  <a:cubicBezTo>
                    <a:pt x="15" y="48"/>
                    <a:pt x="28" y="58"/>
                    <a:pt x="28" y="75"/>
                  </a:cubicBezTo>
                  <a:cubicBezTo>
                    <a:pt x="28" y="75"/>
                    <a:pt x="17" y="117"/>
                    <a:pt x="53" y="10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1" name="Freeform 309"/>
            <p:cNvSpPr>
              <a:spLocks/>
            </p:cNvSpPr>
            <p:nvPr/>
          </p:nvSpPr>
          <p:spPr bwMode="auto">
            <a:xfrm>
              <a:off x="9053876" y="4909247"/>
              <a:ext cx="576523" cy="1178013"/>
            </a:xfrm>
            <a:custGeom>
              <a:avLst/>
              <a:gdLst>
                <a:gd name="T0" fmla="*/ 215 w 215"/>
                <a:gd name="T1" fmla="*/ 329 h 439"/>
                <a:gd name="T2" fmla="*/ 124 w 215"/>
                <a:gd name="T3" fmla="*/ 428 h 439"/>
                <a:gd name="T4" fmla="*/ 140 w 215"/>
                <a:gd name="T5" fmla="*/ 374 h 439"/>
                <a:gd name="T6" fmla="*/ 142 w 215"/>
                <a:gd name="T7" fmla="*/ 370 h 439"/>
                <a:gd name="T8" fmla="*/ 131 w 215"/>
                <a:gd name="T9" fmla="*/ 302 h 439"/>
                <a:gd name="T10" fmla="*/ 2 w 215"/>
                <a:gd name="T11" fmla="*/ 28 h 439"/>
                <a:gd name="T12" fmla="*/ 46 w 215"/>
                <a:gd name="T13" fmla="*/ 0 h 439"/>
                <a:gd name="T14" fmla="*/ 187 w 215"/>
                <a:gd name="T15" fmla="*/ 290 h 439"/>
                <a:gd name="T16" fmla="*/ 215 w 215"/>
                <a:gd name="T17" fmla="*/ 32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439">
                  <a:moveTo>
                    <a:pt x="215" y="329"/>
                  </a:moveTo>
                  <a:cubicBezTo>
                    <a:pt x="215" y="335"/>
                    <a:pt x="121" y="439"/>
                    <a:pt x="124" y="428"/>
                  </a:cubicBezTo>
                  <a:cubicBezTo>
                    <a:pt x="129" y="410"/>
                    <a:pt x="135" y="392"/>
                    <a:pt x="140" y="374"/>
                  </a:cubicBezTo>
                  <a:cubicBezTo>
                    <a:pt x="141" y="373"/>
                    <a:pt x="141" y="371"/>
                    <a:pt x="142" y="370"/>
                  </a:cubicBezTo>
                  <a:cubicBezTo>
                    <a:pt x="150" y="346"/>
                    <a:pt x="138" y="318"/>
                    <a:pt x="131" y="302"/>
                  </a:cubicBezTo>
                  <a:cubicBezTo>
                    <a:pt x="124" y="287"/>
                    <a:pt x="21" y="126"/>
                    <a:pt x="2" y="28"/>
                  </a:cubicBezTo>
                  <a:cubicBezTo>
                    <a:pt x="2" y="28"/>
                    <a:pt x="0" y="19"/>
                    <a:pt x="46" y="0"/>
                  </a:cubicBezTo>
                  <a:cubicBezTo>
                    <a:pt x="46" y="0"/>
                    <a:pt x="187" y="290"/>
                    <a:pt x="187" y="290"/>
                  </a:cubicBezTo>
                  <a:cubicBezTo>
                    <a:pt x="195" y="306"/>
                    <a:pt x="214" y="311"/>
                    <a:pt x="215" y="3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2" name="Freeform 310"/>
            <p:cNvSpPr>
              <a:spLocks/>
            </p:cNvSpPr>
            <p:nvPr/>
          </p:nvSpPr>
          <p:spPr bwMode="auto">
            <a:xfrm>
              <a:off x="9058416" y="4958047"/>
              <a:ext cx="507295" cy="1105380"/>
            </a:xfrm>
            <a:custGeom>
              <a:avLst/>
              <a:gdLst>
                <a:gd name="T0" fmla="*/ 0 w 189"/>
                <a:gd name="T1" fmla="*/ 10 h 412"/>
                <a:gd name="T2" fmla="*/ 9 w 189"/>
                <a:gd name="T3" fmla="*/ 0 h 412"/>
                <a:gd name="T4" fmla="*/ 72 w 189"/>
                <a:gd name="T5" fmla="*/ 164 h 412"/>
                <a:gd name="T6" fmla="*/ 105 w 189"/>
                <a:gd name="T7" fmla="*/ 212 h 412"/>
                <a:gd name="T8" fmla="*/ 121 w 189"/>
                <a:gd name="T9" fmla="*/ 237 h 412"/>
                <a:gd name="T10" fmla="*/ 134 w 189"/>
                <a:gd name="T11" fmla="*/ 258 h 412"/>
                <a:gd name="T12" fmla="*/ 162 w 189"/>
                <a:gd name="T13" fmla="*/ 257 h 412"/>
                <a:gd name="T14" fmla="*/ 182 w 189"/>
                <a:gd name="T15" fmla="*/ 266 h 412"/>
                <a:gd name="T16" fmla="*/ 186 w 189"/>
                <a:gd name="T17" fmla="*/ 281 h 412"/>
                <a:gd name="T18" fmla="*/ 179 w 189"/>
                <a:gd name="T19" fmla="*/ 290 h 412"/>
                <a:gd name="T20" fmla="*/ 173 w 189"/>
                <a:gd name="T21" fmla="*/ 298 h 412"/>
                <a:gd name="T22" fmla="*/ 165 w 189"/>
                <a:gd name="T23" fmla="*/ 307 h 412"/>
                <a:gd name="T24" fmla="*/ 162 w 189"/>
                <a:gd name="T25" fmla="*/ 320 h 412"/>
                <a:gd name="T26" fmla="*/ 154 w 189"/>
                <a:gd name="T27" fmla="*/ 349 h 412"/>
                <a:gd name="T28" fmla="*/ 151 w 189"/>
                <a:gd name="T29" fmla="*/ 380 h 412"/>
                <a:gd name="T30" fmla="*/ 151 w 189"/>
                <a:gd name="T31" fmla="*/ 383 h 412"/>
                <a:gd name="T32" fmla="*/ 140 w 189"/>
                <a:gd name="T33" fmla="*/ 406 h 412"/>
                <a:gd name="T34" fmla="*/ 132 w 189"/>
                <a:gd name="T35" fmla="*/ 410 h 412"/>
                <a:gd name="T36" fmla="*/ 123 w 189"/>
                <a:gd name="T37" fmla="*/ 409 h 412"/>
                <a:gd name="T38" fmla="*/ 125 w 189"/>
                <a:gd name="T39" fmla="*/ 402 h 412"/>
                <a:gd name="T40" fmla="*/ 140 w 189"/>
                <a:gd name="T41" fmla="*/ 352 h 412"/>
                <a:gd name="T42" fmla="*/ 129 w 189"/>
                <a:gd name="T43" fmla="*/ 284 h 412"/>
                <a:gd name="T44" fmla="*/ 0 w 189"/>
                <a:gd name="T45" fmla="*/ 1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412">
                  <a:moveTo>
                    <a:pt x="0" y="10"/>
                  </a:moveTo>
                  <a:cubicBezTo>
                    <a:pt x="0" y="10"/>
                    <a:pt x="0" y="7"/>
                    <a:pt x="9" y="0"/>
                  </a:cubicBezTo>
                  <a:cubicBezTo>
                    <a:pt x="27" y="55"/>
                    <a:pt x="42" y="114"/>
                    <a:pt x="72" y="164"/>
                  </a:cubicBezTo>
                  <a:cubicBezTo>
                    <a:pt x="82" y="181"/>
                    <a:pt x="94" y="196"/>
                    <a:pt x="105" y="212"/>
                  </a:cubicBezTo>
                  <a:cubicBezTo>
                    <a:pt x="110" y="220"/>
                    <a:pt x="116" y="228"/>
                    <a:pt x="121" y="237"/>
                  </a:cubicBezTo>
                  <a:cubicBezTo>
                    <a:pt x="126" y="244"/>
                    <a:pt x="128" y="252"/>
                    <a:pt x="134" y="258"/>
                  </a:cubicBezTo>
                  <a:cubicBezTo>
                    <a:pt x="140" y="266"/>
                    <a:pt x="154" y="253"/>
                    <a:pt x="162" y="257"/>
                  </a:cubicBezTo>
                  <a:cubicBezTo>
                    <a:pt x="168" y="260"/>
                    <a:pt x="175" y="263"/>
                    <a:pt x="182" y="266"/>
                  </a:cubicBezTo>
                  <a:cubicBezTo>
                    <a:pt x="189" y="269"/>
                    <a:pt x="189" y="274"/>
                    <a:pt x="186" y="281"/>
                  </a:cubicBezTo>
                  <a:cubicBezTo>
                    <a:pt x="184" y="284"/>
                    <a:pt x="182" y="287"/>
                    <a:pt x="179" y="290"/>
                  </a:cubicBezTo>
                  <a:cubicBezTo>
                    <a:pt x="177" y="293"/>
                    <a:pt x="175" y="295"/>
                    <a:pt x="173" y="298"/>
                  </a:cubicBezTo>
                  <a:cubicBezTo>
                    <a:pt x="170" y="301"/>
                    <a:pt x="166" y="304"/>
                    <a:pt x="165" y="307"/>
                  </a:cubicBezTo>
                  <a:cubicBezTo>
                    <a:pt x="163" y="311"/>
                    <a:pt x="163" y="316"/>
                    <a:pt x="162" y="320"/>
                  </a:cubicBezTo>
                  <a:cubicBezTo>
                    <a:pt x="160" y="330"/>
                    <a:pt x="156" y="339"/>
                    <a:pt x="154" y="349"/>
                  </a:cubicBezTo>
                  <a:cubicBezTo>
                    <a:pt x="151" y="358"/>
                    <a:pt x="152" y="369"/>
                    <a:pt x="151" y="380"/>
                  </a:cubicBezTo>
                  <a:cubicBezTo>
                    <a:pt x="151" y="381"/>
                    <a:pt x="151" y="382"/>
                    <a:pt x="151" y="383"/>
                  </a:cubicBezTo>
                  <a:cubicBezTo>
                    <a:pt x="150" y="392"/>
                    <a:pt x="147" y="401"/>
                    <a:pt x="140" y="406"/>
                  </a:cubicBezTo>
                  <a:cubicBezTo>
                    <a:pt x="137" y="408"/>
                    <a:pt x="135" y="409"/>
                    <a:pt x="132" y="410"/>
                  </a:cubicBezTo>
                  <a:cubicBezTo>
                    <a:pt x="130" y="411"/>
                    <a:pt x="125" y="412"/>
                    <a:pt x="123" y="409"/>
                  </a:cubicBezTo>
                  <a:cubicBezTo>
                    <a:pt x="122" y="408"/>
                    <a:pt x="124" y="404"/>
                    <a:pt x="125" y="402"/>
                  </a:cubicBezTo>
                  <a:cubicBezTo>
                    <a:pt x="129" y="385"/>
                    <a:pt x="134" y="369"/>
                    <a:pt x="140" y="352"/>
                  </a:cubicBezTo>
                  <a:cubicBezTo>
                    <a:pt x="148" y="328"/>
                    <a:pt x="136" y="300"/>
                    <a:pt x="129" y="284"/>
                  </a:cubicBezTo>
                  <a:cubicBezTo>
                    <a:pt x="122" y="269"/>
                    <a:pt x="19" y="108"/>
                    <a:pt x="0" y="1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3" name="Freeform 311"/>
            <p:cNvSpPr>
              <a:spLocks/>
            </p:cNvSpPr>
            <p:nvPr/>
          </p:nvSpPr>
          <p:spPr bwMode="auto">
            <a:xfrm>
              <a:off x="9042527" y="4882009"/>
              <a:ext cx="147535" cy="135052"/>
            </a:xfrm>
            <a:custGeom>
              <a:avLst/>
              <a:gdLst>
                <a:gd name="T0" fmla="*/ 1 w 55"/>
                <a:gd name="T1" fmla="*/ 24 h 50"/>
                <a:gd name="T2" fmla="*/ 10 w 55"/>
                <a:gd name="T3" fmla="*/ 17 h 50"/>
                <a:gd name="T4" fmla="*/ 47 w 55"/>
                <a:gd name="T5" fmla="*/ 0 h 50"/>
                <a:gd name="T6" fmla="*/ 47 w 55"/>
                <a:gd name="T7" fmla="*/ 1 h 50"/>
                <a:gd name="T8" fmla="*/ 52 w 55"/>
                <a:gd name="T9" fmla="*/ 21 h 50"/>
                <a:gd name="T10" fmla="*/ 55 w 55"/>
                <a:gd name="T11" fmla="*/ 26 h 50"/>
                <a:gd name="T12" fmla="*/ 14 w 55"/>
                <a:gd name="T13" fmla="*/ 50 h 50"/>
                <a:gd name="T14" fmla="*/ 7 w 55"/>
                <a:gd name="T15" fmla="*/ 36 h 50"/>
                <a:gd name="T16" fmla="*/ 3 w 55"/>
                <a:gd name="T17" fmla="*/ 29 h 50"/>
                <a:gd name="T18" fmla="*/ 1 w 55"/>
                <a:gd name="T19" fmla="*/ 25 h 50"/>
                <a:gd name="T20" fmla="*/ 1 w 55"/>
                <a:gd name="T21"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0">
                  <a:moveTo>
                    <a:pt x="1" y="24"/>
                  </a:moveTo>
                  <a:cubicBezTo>
                    <a:pt x="3" y="22"/>
                    <a:pt x="6" y="19"/>
                    <a:pt x="10" y="17"/>
                  </a:cubicBezTo>
                  <a:cubicBezTo>
                    <a:pt x="24" y="10"/>
                    <a:pt x="39" y="0"/>
                    <a:pt x="47" y="0"/>
                  </a:cubicBezTo>
                  <a:cubicBezTo>
                    <a:pt x="47" y="0"/>
                    <a:pt x="47" y="1"/>
                    <a:pt x="47" y="1"/>
                  </a:cubicBezTo>
                  <a:cubicBezTo>
                    <a:pt x="49" y="8"/>
                    <a:pt x="50" y="15"/>
                    <a:pt x="52" y="21"/>
                  </a:cubicBezTo>
                  <a:cubicBezTo>
                    <a:pt x="53" y="23"/>
                    <a:pt x="54" y="24"/>
                    <a:pt x="55" y="26"/>
                  </a:cubicBezTo>
                  <a:cubicBezTo>
                    <a:pt x="45" y="28"/>
                    <a:pt x="22" y="38"/>
                    <a:pt x="14" y="50"/>
                  </a:cubicBezTo>
                  <a:cubicBezTo>
                    <a:pt x="12" y="47"/>
                    <a:pt x="9" y="39"/>
                    <a:pt x="7" y="36"/>
                  </a:cubicBezTo>
                  <a:cubicBezTo>
                    <a:pt x="6" y="33"/>
                    <a:pt x="4" y="31"/>
                    <a:pt x="3" y="29"/>
                  </a:cubicBezTo>
                  <a:cubicBezTo>
                    <a:pt x="3" y="28"/>
                    <a:pt x="0" y="21"/>
                    <a:pt x="1" y="25"/>
                  </a:cubicBezTo>
                  <a:cubicBezTo>
                    <a:pt x="1" y="25"/>
                    <a:pt x="1" y="24"/>
                    <a:pt x="1" y="2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4" name="Freeform 312"/>
            <p:cNvSpPr>
              <a:spLocks/>
            </p:cNvSpPr>
            <p:nvPr/>
          </p:nvSpPr>
          <p:spPr bwMode="auto">
            <a:xfrm>
              <a:off x="9034583" y="4842288"/>
              <a:ext cx="169098" cy="155480"/>
            </a:xfrm>
            <a:custGeom>
              <a:avLst/>
              <a:gdLst>
                <a:gd name="T0" fmla="*/ 9 w 63"/>
                <a:gd name="T1" fmla="*/ 58 h 58"/>
                <a:gd name="T2" fmla="*/ 3 w 63"/>
                <a:gd name="T3" fmla="*/ 51 h 58"/>
                <a:gd name="T4" fmla="*/ 2 w 63"/>
                <a:gd name="T5" fmla="*/ 35 h 58"/>
                <a:gd name="T6" fmla="*/ 14 w 63"/>
                <a:gd name="T7" fmla="*/ 25 h 58"/>
                <a:gd name="T8" fmla="*/ 58 w 63"/>
                <a:gd name="T9" fmla="*/ 13 h 58"/>
                <a:gd name="T10" fmla="*/ 63 w 63"/>
                <a:gd name="T11" fmla="*/ 33 h 58"/>
                <a:gd name="T12" fmla="*/ 9 w 63"/>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3" h="58">
                  <a:moveTo>
                    <a:pt x="9" y="58"/>
                  </a:moveTo>
                  <a:cubicBezTo>
                    <a:pt x="9" y="58"/>
                    <a:pt x="6" y="58"/>
                    <a:pt x="3" y="51"/>
                  </a:cubicBezTo>
                  <a:cubicBezTo>
                    <a:pt x="1" y="47"/>
                    <a:pt x="0" y="37"/>
                    <a:pt x="2" y="35"/>
                  </a:cubicBezTo>
                  <a:cubicBezTo>
                    <a:pt x="4" y="33"/>
                    <a:pt x="7" y="29"/>
                    <a:pt x="14" y="25"/>
                  </a:cubicBezTo>
                  <a:cubicBezTo>
                    <a:pt x="33" y="16"/>
                    <a:pt x="54" y="0"/>
                    <a:pt x="58" y="13"/>
                  </a:cubicBezTo>
                  <a:cubicBezTo>
                    <a:pt x="63" y="26"/>
                    <a:pt x="63" y="33"/>
                    <a:pt x="63" y="33"/>
                  </a:cubicBezTo>
                  <a:cubicBezTo>
                    <a:pt x="63" y="33"/>
                    <a:pt x="23" y="43"/>
                    <a:pt x="9" y="5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5" name="Freeform 313"/>
            <p:cNvSpPr>
              <a:spLocks/>
            </p:cNvSpPr>
            <p:nvPr/>
          </p:nvSpPr>
          <p:spPr bwMode="auto">
            <a:xfrm>
              <a:off x="10565546" y="4791218"/>
              <a:ext cx="517509" cy="485732"/>
            </a:xfrm>
            <a:custGeom>
              <a:avLst/>
              <a:gdLst>
                <a:gd name="T0" fmla="*/ 39 w 193"/>
                <a:gd name="T1" fmla="*/ 94 h 181"/>
                <a:gd name="T2" fmla="*/ 100 w 193"/>
                <a:gd name="T3" fmla="*/ 21 h 181"/>
                <a:gd name="T4" fmla="*/ 126 w 193"/>
                <a:gd name="T5" fmla="*/ 7 h 181"/>
                <a:gd name="T6" fmla="*/ 94 w 193"/>
                <a:gd name="T7" fmla="*/ 64 h 181"/>
                <a:gd name="T8" fmla="*/ 177 w 193"/>
                <a:gd name="T9" fmla="*/ 13 h 181"/>
                <a:gd name="T10" fmla="*/ 112 w 193"/>
                <a:gd name="T11" fmla="*/ 77 h 181"/>
                <a:gd name="T12" fmla="*/ 188 w 193"/>
                <a:gd name="T13" fmla="*/ 61 h 181"/>
                <a:gd name="T14" fmla="*/ 110 w 193"/>
                <a:gd name="T15" fmla="*/ 111 h 181"/>
                <a:gd name="T16" fmla="*/ 165 w 193"/>
                <a:gd name="T17" fmla="*/ 118 h 181"/>
                <a:gd name="T18" fmla="*/ 44 w 193"/>
                <a:gd name="T19" fmla="*/ 172 h 181"/>
                <a:gd name="T20" fmla="*/ 34 w 193"/>
                <a:gd name="T21" fmla="*/ 181 h 181"/>
                <a:gd name="T22" fmla="*/ 0 w 193"/>
                <a:gd name="T23" fmla="*/ 141 h 181"/>
                <a:gd name="T24" fmla="*/ 39 w 193"/>
                <a:gd name="T25"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81">
                  <a:moveTo>
                    <a:pt x="39" y="94"/>
                  </a:moveTo>
                  <a:cubicBezTo>
                    <a:pt x="39" y="94"/>
                    <a:pt x="86" y="31"/>
                    <a:pt x="100" y="21"/>
                  </a:cubicBezTo>
                  <a:cubicBezTo>
                    <a:pt x="113" y="10"/>
                    <a:pt x="123" y="2"/>
                    <a:pt x="126" y="7"/>
                  </a:cubicBezTo>
                  <a:cubicBezTo>
                    <a:pt x="130" y="13"/>
                    <a:pt x="94" y="64"/>
                    <a:pt x="94" y="64"/>
                  </a:cubicBezTo>
                  <a:cubicBezTo>
                    <a:pt x="94" y="64"/>
                    <a:pt x="164" y="0"/>
                    <a:pt x="177" y="13"/>
                  </a:cubicBezTo>
                  <a:cubicBezTo>
                    <a:pt x="189" y="27"/>
                    <a:pt x="112" y="77"/>
                    <a:pt x="112" y="77"/>
                  </a:cubicBezTo>
                  <a:cubicBezTo>
                    <a:pt x="112" y="77"/>
                    <a:pt x="183" y="53"/>
                    <a:pt x="188" y="61"/>
                  </a:cubicBezTo>
                  <a:cubicBezTo>
                    <a:pt x="193" y="69"/>
                    <a:pt x="109" y="96"/>
                    <a:pt x="110" y="111"/>
                  </a:cubicBezTo>
                  <a:cubicBezTo>
                    <a:pt x="110" y="111"/>
                    <a:pt x="166" y="104"/>
                    <a:pt x="165" y="118"/>
                  </a:cubicBezTo>
                  <a:cubicBezTo>
                    <a:pt x="165" y="118"/>
                    <a:pt x="66" y="151"/>
                    <a:pt x="44" y="172"/>
                  </a:cubicBezTo>
                  <a:cubicBezTo>
                    <a:pt x="34" y="181"/>
                    <a:pt x="34" y="181"/>
                    <a:pt x="34" y="181"/>
                  </a:cubicBezTo>
                  <a:cubicBezTo>
                    <a:pt x="0" y="141"/>
                    <a:pt x="0" y="141"/>
                    <a:pt x="0" y="141"/>
                  </a:cubicBezTo>
                  <a:lnTo>
                    <a:pt x="39" y="94"/>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6" name="Freeform 314"/>
            <p:cNvSpPr>
              <a:spLocks/>
            </p:cNvSpPr>
            <p:nvPr/>
          </p:nvSpPr>
          <p:spPr bwMode="auto">
            <a:xfrm>
              <a:off x="10565546" y="5110122"/>
              <a:ext cx="421043" cy="166828"/>
            </a:xfrm>
            <a:custGeom>
              <a:avLst/>
              <a:gdLst>
                <a:gd name="T0" fmla="*/ 139 w 157"/>
                <a:gd name="T1" fmla="*/ 1 h 62"/>
                <a:gd name="T2" fmla="*/ 136 w 157"/>
                <a:gd name="T3" fmla="*/ 2 h 62"/>
                <a:gd name="T4" fmla="*/ 94 w 157"/>
                <a:gd name="T5" fmla="*/ 17 h 62"/>
                <a:gd name="T6" fmla="*/ 63 w 157"/>
                <a:gd name="T7" fmla="*/ 24 h 62"/>
                <a:gd name="T8" fmla="*/ 62 w 157"/>
                <a:gd name="T9" fmla="*/ 25 h 62"/>
                <a:gd name="T10" fmla="*/ 47 w 157"/>
                <a:gd name="T11" fmla="*/ 34 h 62"/>
                <a:gd name="T12" fmla="*/ 33 w 157"/>
                <a:gd name="T13" fmla="*/ 32 h 62"/>
                <a:gd name="T14" fmla="*/ 23 w 157"/>
                <a:gd name="T15" fmla="*/ 29 h 62"/>
                <a:gd name="T16" fmla="*/ 6 w 157"/>
                <a:gd name="T17" fmla="*/ 11 h 62"/>
                <a:gd name="T18" fmla="*/ 0 w 157"/>
                <a:gd name="T19" fmla="*/ 22 h 62"/>
                <a:gd name="T20" fmla="*/ 34 w 157"/>
                <a:gd name="T21" fmla="*/ 62 h 62"/>
                <a:gd name="T22" fmla="*/ 44 w 157"/>
                <a:gd name="T23" fmla="*/ 53 h 62"/>
                <a:gd name="T24" fmla="*/ 157 w 157"/>
                <a:gd name="T25" fmla="*/ 2 h 62"/>
                <a:gd name="T26" fmla="*/ 139 w 157"/>
                <a:gd name="T27"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62">
                  <a:moveTo>
                    <a:pt x="139" y="1"/>
                  </a:moveTo>
                  <a:cubicBezTo>
                    <a:pt x="138" y="2"/>
                    <a:pt x="137" y="2"/>
                    <a:pt x="136" y="2"/>
                  </a:cubicBezTo>
                  <a:cubicBezTo>
                    <a:pt x="122" y="8"/>
                    <a:pt x="110" y="16"/>
                    <a:pt x="94" y="17"/>
                  </a:cubicBezTo>
                  <a:cubicBezTo>
                    <a:pt x="85" y="21"/>
                    <a:pt x="74" y="23"/>
                    <a:pt x="63" y="24"/>
                  </a:cubicBezTo>
                  <a:cubicBezTo>
                    <a:pt x="63" y="24"/>
                    <a:pt x="62" y="25"/>
                    <a:pt x="62" y="25"/>
                  </a:cubicBezTo>
                  <a:cubicBezTo>
                    <a:pt x="58" y="30"/>
                    <a:pt x="52" y="33"/>
                    <a:pt x="47" y="34"/>
                  </a:cubicBezTo>
                  <a:cubicBezTo>
                    <a:pt x="42" y="35"/>
                    <a:pt x="37" y="34"/>
                    <a:pt x="33" y="32"/>
                  </a:cubicBezTo>
                  <a:cubicBezTo>
                    <a:pt x="29" y="31"/>
                    <a:pt x="26" y="31"/>
                    <a:pt x="23" y="29"/>
                  </a:cubicBezTo>
                  <a:cubicBezTo>
                    <a:pt x="15" y="25"/>
                    <a:pt x="10" y="18"/>
                    <a:pt x="6" y="11"/>
                  </a:cubicBezTo>
                  <a:cubicBezTo>
                    <a:pt x="0" y="22"/>
                    <a:pt x="0" y="22"/>
                    <a:pt x="0" y="22"/>
                  </a:cubicBezTo>
                  <a:cubicBezTo>
                    <a:pt x="34" y="62"/>
                    <a:pt x="34" y="62"/>
                    <a:pt x="34" y="62"/>
                  </a:cubicBezTo>
                  <a:cubicBezTo>
                    <a:pt x="44" y="53"/>
                    <a:pt x="44" y="53"/>
                    <a:pt x="44" y="53"/>
                  </a:cubicBezTo>
                  <a:cubicBezTo>
                    <a:pt x="62" y="35"/>
                    <a:pt x="132" y="11"/>
                    <a:pt x="157" y="2"/>
                  </a:cubicBezTo>
                  <a:cubicBezTo>
                    <a:pt x="151" y="0"/>
                    <a:pt x="145" y="0"/>
                    <a:pt x="139"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7" name="Freeform 315"/>
            <p:cNvSpPr>
              <a:spLocks/>
            </p:cNvSpPr>
            <p:nvPr/>
          </p:nvSpPr>
          <p:spPr bwMode="auto">
            <a:xfrm>
              <a:off x="10654067" y="5080615"/>
              <a:ext cx="120298" cy="86251"/>
            </a:xfrm>
            <a:custGeom>
              <a:avLst/>
              <a:gdLst>
                <a:gd name="T0" fmla="*/ 16 w 45"/>
                <a:gd name="T1" fmla="*/ 2 h 32"/>
                <a:gd name="T2" fmla="*/ 16 w 45"/>
                <a:gd name="T3" fmla="*/ 5 h 32"/>
                <a:gd name="T4" fmla="*/ 14 w 45"/>
                <a:gd name="T5" fmla="*/ 12 h 32"/>
                <a:gd name="T6" fmla="*/ 6 w 45"/>
                <a:gd name="T7" fmla="*/ 26 h 32"/>
                <a:gd name="T8" fmla="*/ 0 w 45"/>
                <a:gd name="T9" fmla="*/ 32 h 32"/>
                <a:gd name="T10" fmla="*/ 10 w 45"/>
                <a:gd name="T11" fmla="*/ 27 h 32"/>
                <a:gd name="T12" fmla="*/ 21 w 45"/>
                <a:gd name="T13" fmla="*/ 21 h 32"/>
                <a:gd name="T14" fmla="*/ 42 w 45"/>
                <a:gd name="T15" fmla="*/ 18 h 32"/>
                <a:gd name="T16" fmla="*/ 45 w 45"/>
                <a:gd name="T17" fmla="*/ 16 h 32"/>
                <a:gd name="T18" fmla="*/ 44 w 45"/>
                <a:gd name="T19" fmla="*/ 15 h 32"/>
                <a:gd name="T20" fmla="*/ 36 w 45"/>
                <a:gd name="T21" fmla="*/ 15 h 32"/>
                <a:gd name="T22" fmla="*/ 26 w 45"/>
                <a:gd name="T23" fmla="*/ 16 h 32"/>
                <a:gd name="T24" fmla="*/ 20 w 45"/>
                <a:gd name="T25" fmla="*/ 9 h 32"/>
                <a:gd name="T26" fmla="*/ 18 w 45"/>
                <a:gd name="T27" fmla="*/ 5 h 32"/>
                <a:gd name="T28" fmla="*/ 17 w 45"/>
                <a:gd name="T29" fmla="*/ 2 h 32"/>
                <a:gd name="T30" fmla="*/ 16 w 45"/>
                <a:gd name="T31"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32">
                  <a:moveTo>
                    <a:pt x="16" y="2"/>
                  </a:moveTo>
                  <a:cubicBezTo>
                    <a:pt x="16" y="3"/>
                    <a:pt x="16" y="4"/>
                    <a:pt x="16" y="5"/>
                  </a:cubicBezTo>
                  <a:cubicBezTo>
                    <a:pt x="15" y="7"/>
                    <a:pt x="15" y="10"/>
                    <a:pt x="14" y="12"/>
                  </a:cubicBezTo>
                  <a:cubicBezTo>
                    <a:pt x="12" y="17"/>
                    <a:pt x="10" y="22"/>
                    <a:pt x="6" y="26"/>
                  </a:cubicBezTo>
                  <a:cubicBezTo>
                    <a:pt x="4" y="28"/>
                    <a:pt x="2" y="30"/>
                    <a:pt x="0" y="32"/>
                  </a:cubicBezTo>
                  <a:cubicBezTo>
                    <a:pt x="4" y="32"/>
                    <a:pt x="7" y="29"/>
                    <a:pt x="10" y="27"/>
                  </a:cubicBezTo>
                  <a:cubicBezTo>
                    <a:pt x="13" y="25"/>
                    <a:pt x="17" y="23"/>
                    <a:pt x="21" y="21"/>
                  </a:cubicBezTo>
                  <a:cubicBezTo>
                    <a:pt x="28" y="17"/>
                    <a:pt x="35" y="19"/>
                    <a:pt x="42" y="18"/>
                  </a:cubicBezTo>
                  <a:cubicBezTo>
                    <a:pt x="43" y="18"/>
                    <a:pt x="44" y="17"/>
                    <a:pt x="45" y="16"/>
                  </a:cubicBezTo>
                  <a:cubicBezTo>
                    <a:pt x="45" y="15"/>
                    <a:pt x="45" y="15"/>
                    <a:pt x="44" y="15"/>
                  </a:cubicBezTo>
                  <a:cubicBezTo>
                    <a:pt x="41" y="14"/>
                    <a:pt x="38" y="15"/>
                    <a:pt x="36" y="15"/>
                  </a:cubicBezTo>
                  <a:cubicBezTo>
                    <a:pt x="33" y="16"/>
                    <a:pt x="29" y="17"/>
                    <a:pt x="26" y="16"/>
                  </a:cubicBezTo>
                  <a:cubicBezTo>
                    <a:pt x="24" y="15"/>
                    <a:pt x="21" y="12"/>
                    <a:pt x="20" y="9"/>
                  </a:cubicBezTo>
                  <a:cubicBezTo>
                    <a:pt x="19" y="8"/>
                    <a:pt x="18" y="7"/>
                    <a:pt x="18" y="5"/>
                  </a:cubicBezTo>
                  <a:cubicBezTo>
                    <a:pt x="18" y="4"/>
                    <a:pt x="18" y="3"/>
                    <a:pt x="17" y="2"/>
                  </a:cubicBezTo>
                  <a:cubicBezTo>
                    <a:pt x="17" y="0"/>
                    <a:pt x="17" y="1"/>
                    <a:pt x="16"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8" name="Freeform 316"/>
            <p:cNvSpPr>
              <a:spLocks/>
            </p:cNvSpPr>
            <p:nvPr/>
          </p:nvSpPr>
          <p:spPr bwMode="auto">
            <a:xfrm>
              <a:off x="10734644" y="4847963"/>
              <a:ext cx="306420" cy="240596"/>
            </a:xfrm>
            <a:custGeom>
              <a:avLst/>
              <a:gdLst>
                <a:gd name="T0" fmla="*/ 107 w 114"/>
                <a:gd name="T1" fmla="*/ 53 h 90"/>
                <a:gd name="T2" fmla="*/ 92 w 114"/>
                <a:gd name="T3" fmla="*/ 58 h 90"/>
                <a:gd name="T4" fmla="*/ 66 w 114"/>
                <a:gd name="T5" fmla="*/ 69 h 90"/>
                <a:gd name="T6" fmla="*/ 62 w 114"/>
                <a:gd name="T7" fmla="*/ 70 h 90"/>
                <a:gd name="T8" fmla="*/ 57 w 114"/>
                <a:gd name="T9" fmla="*/ 71 h 90"/>
                <a:gd name="T10" fmla="*/ 56 w 114"/>
                <a:gd name="T11" fmla="*/ 70 h 90"/>
                <a:gd name="T12" fmla="*/ 49 w 114"/>
                <a:gd name="T13" fmla="*/ 67 h 90"/>
                <a:gd name="T14" fmla="*/ 50 w 114"/>
                <a:gd name="T15" fmla="*/ 57 h 90"/>
                <a:gd name="T16" fmla="*/ 49 w 114"/>
                <a:gd name="T17" fmla="*/ 56 h 90"/>
                <a:gd name="T18" fmla="*/ 114 w 114"/>
                <a:gd name="T19" fmla="*/ 0 h 90"/>
                <a:gd name="T20" fmla="*/ 71 w 114"/>
                <a:gd name="T21" fmla="*/ 32 h 90"/>
                <a:gd name="T22" fmla="*/ 46 w 114"/>
                <a:gd name="T23" fmla="*/ 48 h 90"/>
                <a:gd name="T24" fmla="*/ 41 w 114"/>
                <a:gd name="T25" fmla="*/ 38 h 90"/>
                <a:gd name="T26" fmla="*/ 42 w 114"/>
                <a:gd name="T27" fmla="*/ 38 h 90"/>
                <a:gd name="T28" fmla="*/ 42 w 114"/>
                <a:gd name="T29" fmla="*/ 37 h 90"/>
                <a:gd name="T30" fmla="*/ 48 w 114"/>
                <a:gd name="T31" fmla="*/ 30 h 90"/>
                <a:gd name="T32" fmla="*/ 49 w 114"/>
                <a:gd name="T33" fmla="*/ 30 h 90"/>
                <a:gd name="T34" fmla="*/ 49 w 114"/>
                <a:gd name="T35" fmla="*/ 29 h 90"/>
                <a:gd name="T36" fmla="*/ 48 w 114"/>
                <a:gd name="T37" fmla="*/ 29 h 90"/>
                <a:gd name="T38" fmla="*/ 31 w 114"/>
                <a:gd name="T39" fmla="*/ 43 h 90"/>
                <a:gd name="T40" fmla="*/ 42 w 114"/>
                <a:gd name="T41" fmla="*/ 26 h 90"/>
                <a:gd name="T42" fmla="*/ 36 w 114"/>
                <a:gd name="T43" fmla="*/ 31 h 90"/>
                <a:gd name="T44" fmla="*/ 24 w 114"/>
                <a:gd name="T45" fmla="*/ 39 h 90"/>
                <a:gd name="T46" fmla="*/ 13 w 114"/>
                <a:gd name="T47" fmla="*/ 40 h 90"/>
                <a:gd name="T48" fmla="*/ 6 w 114"/>
                <a:gd name="T49" fmla="*/ 34 h 90"/>
                <a:gd name="T50" fmla="*/ 0 w 114"/>
                <a:gd name="T51" fmla="*/ 42 h 90"/>
                <a:gd name="T52" fmla="*/ 19 w 114"/>
                <a:gd name="T53" fmla="*/ 50 h 90"/>
                <a:gd name="T54" fmla="*/ 19 w 114"/>
                <a:gd name="T55" fmla="*/ 50 h 90"/>
                <a:gd name="T56" fmla="*/ 32 w 114"/>
                <a:gd name="T57" fmla="*/ 53 h 90"/>
                <a:gd name="T58" fmla="*/ 35 w 114"/>
                <a:gd name="T59" fmla="*/ 63 h 90"/>
                <a:gd name="T60" fmla="*/ 36 w 114"/>
                <a:gd name="T61" fmla="*/ 65 h 90"/>
                <a:gd name="T62" fmla="*/ 37 w 114"/>
                <a:gd name="T63" fmla="*/ 66 h 90"/>
                <a:gd name="T64" fmla="*/ 45 w 114"/>
                <a:gd name="T65" fmla="*/ 83 h 90"/>
                <a:gd name="T66" fmla="*/ 47 w 114"/>
                <a:gd name="T67" fmla="*/ 90 h 90"/>
                <a:gd name="T68" fmla="*/ 107 w 114"/>
                <a:gd name="T6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90">
                  <a:moveTo>
                    <a:pt x="107" y="53"/>
                  </a:moveTo>
                  <a:cubicBezTo>
                    <a:pt x="101" y="55"/>
                    <a:pt x="96" y="57"/>
                    <a:pt x="92" y="58"/>
                  </a:cubicBezTo>
                  <a:cubicBezTo>
                    <a:pt x="84" y="64"/>
                    <a:pt x="74" y="64"/>
                    <a:pt x="66" y="69"/>
                  </a:cubicBezTo>
                  <a:cubicBezTo>
                    <a:pt x="64" y="70"/>
                    <a:pt x="63" y="70"/>
                    <a:pt x="62" y="70"/>
                  </a:cubicBezTo>
                  <a:cubicBezTo>
                    <a:pt x="61" y="71"/>
                    <a:pt x="59" y="71"/>
                    <a:pt x="57" y="71"/>
                  </a:cubicBezTo>
                  <a:cubicBezTo>
                    <a:pt x="56" y="70"/>
                    <a:pt x="56" y="70"/>
                    <a:pt x="56" y="70"/>
                  </a:cubicBezTo>
                  <a:cubicBezTo>
                    <a:pt x="53" y="70"/>
                    <a:pt x="51" y="69"/>
                    <a:pt x="49" y="67"/>
                  </a:cubicBezTo>
                  <a:cubicBezTo>
                    <a:pt x="45" y="64"/>
                    <a:pt x="47" y="59"/>
                    <a:pt x="50" y="57"/>
                  </a:cubicBezTo>
                  <a:cubicBezTo>
                    <a:pt x="49" y="56"/>
                    <a:pt x="49" y="56"/>
                    <a:pt x="49" y="56"/>
                  </a:cubicBezTo>
                  <a:cubicBezTo>
                    <a:pt x="104" y="20"/>
                    <a:pt x="114" y="0"/>
                    <a:pt x="114" y="0"/>
                  </a:cubicBezTo>
                  <a:cubicBezTo>
                    <a:pt x="114" y="0"/>
                    <a:pt x="89" y="21"/>
                    <a:pt x="71" y="32"/>
                  </a:cubicBezTo>
                  <a:cubicBezTo>
                    <a:pt x="62" y="37"/>
                    <a:pt x="55" y="44"/>
                    <a:pt x="46" y="48"/>
                  </a:cubicBezTo>
                  <a:cubicBezTo>
                    <a:pt x="39" y="52"/>
                    <a:pt x="35" y="41"/>
                    <a:pt x="41" y="38"/>
                  </a:cubicBezTo>
                  <a:cubicBezTo>
                    <a:pt x="41" y="38"/>
                    <a:pt x="42" y="38"/>
                    <a:pt x="42" y="38"/>
                  </a:cubicBezTo>
                  <a:cubicBezTo>
                    <a:pt x="42" y="38"/>
                    <a:pt x="42" y="37"/>
                    <a:pt x="42" y="37"/>
                  </a:cubicBezTo>
                  <a:cubicBezTo>
                    <a:pt x="44" y="35"/>
                    <a:pt x="46" y="32"/>
                    <a:pt x="48" y="30"/>
                  </a:cubicBezTo>
                  <a:cubicBezTo>
                    <a:pt x="48" y="30"/>
                    <a:pt x="48" y="30"/>
                    <a:pt x="49" y="30"/>
                  </a:cubicBezTo>
                  <a:cubicBezTo>
                    <a:pt x="49" y="30"/>
                    <a:pt x="49" y="29"/>
                    <a:pt x="49" y="29"/>
                  </a:cubicBezTo>
                  <a:cubicBezTo>
                    <a:pt x="48" y="29"/>
                    <a:pt x="48" y="29"/>
                    <a:pt x="48" y="29"/>
                  </a:cubicBezTo>
                  <a:cubicBezTo>
                    <a:pt x="31" y="43"/>
                    <a:pt x="31" y="43"/>
                    <a:pt x="31" y="43"/>
                  </a:cubicBezTo>
                  <a:cubicBezTo>
                    <a:pt x="42" y="26"/>
                    <a:pt x="42" y="26"/>
                    <a:pt x="42" y="26"/>
                  </a:cubicBezTo>
                  <a:cubicBezTo>
                    <a:pt x="40" y="28"/>
                    <a:pt x="38" y="30"/>
                    <a:pt x="36" y="31"/>
                  </a:cubicBezTo>
                  <a:cubicBezTo>
                    <a:pt x="34" y="35"/>
                    <a:pt x="30" y="39"/>
                    <a:pt x="24" y="39"/>
                  </a:cubicBezTo>
                  <a:cubicBezTo>
                    <a:pt x="21" y="41"/>
                    <a:pt x="17" y="41"/>
                    <a:pt x="13" y="40"/>
                  </a:cubicBezTo>
                  <a:cubicBezTo>
                    <a:pt x="10" y="38"/>
                    <a:pt x="7" y="36"/>
                    <a:pt x="6" y="34"/>
                  </a:cubicBezTo>
                  <a:cubicBezTo>
                    <a:pt x="0" y="42"/>
                    <a:pt x="0" y="42"/>
                    <a:pt x="0" y="42"/>
                  </a:cubicBezTo>
                  <a:cubicBezTo>
                    <a:pt x="8" y="44"/>
                    <a:pt x="14" y="47"/>
                    <a:pt x="19" y="50"/>
                  </a:cubicBezTo>
                  <a:cubicBezTo>
                    <a:pt x="19" y="50"/>
                    <a:pt x="19" y="50"/>
                    <a:pt x="19" y="50"/>
                  </a:cubicBezTo>
                  <a:cubicBezTo>
                    <a:pt x="24" y="49"/>
                    <a:pt x="29" y="49"/>
                    <a:pt x="32" y="53"/>
                  </a:cubicBezTo>
                  <a:cubicBezTo>
                    <a:pt x="34" y="56"/>
                    <a:pt x="35" y="60"/>
                    <a:pt x="35" y="63"/>
                  </a:cubicBezTo>
                  <a:cubicBezTo>
                    <a:pt x="35" y="64"/>
                    <a:pt x="36" y="65"/>
                    <a:pt x="36" y="65"/>
                  </a:cubicBezTo>
                  <a:cubicBezTo>
                    <a:pt x="37" y="65"/>
                    <a:pt x="37" y="65"/>
                    <a:pt x="37" y="66"/>
                  </a:cubicBezTo>
                  <a:cubicBezTo>
                    <a:pt x="45" y="68"/>
                    <a:pt x="47" y="76"/>
                    <a:pt x="45" y="83"/>
                  </a:cubicBezTo>
                  <a:cubicBezTo>
                    <a:pt x="47" y="87"/>
                    <a:pt x="47" y="90"/>
                    <a:pt x="47" y="90"/>
                  </a:cubicBezTo>
                  <a:cubicBezTo>
                    <a:pt x="43" y="82"/>
                    <a:pt x="107" y="53"/>
                    <a:pt x="107"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199" name="Freeform 317"/>
            <p:cNvSpPr>
              <a:spLocks/>
            </p:cNvSpPr>
            <p:nvPr/>
          </p:nvSpPr>
          <p:spPr bwMode="auto">
            <a:xfrm>
              <a:off x="10581434" y="4933079"/>
              <a:ext cx="230382" cy="206549"/>
            </a:xfrm>
            <a:custGeom>
              <a:avLst/>
              <a:gdLst>
                <a:gd name="T0" fmla="*/ 1 w 86"/>
                <a:gd name="T1" fmla="*/ 75 h 77"/>
                <a:gd name="T2" fmla="*/ 37 w 86"/>
                <a:gd name="T3" fmla="*/ 47 h 77"/>
                <a:gd name="T4" fmla="*/ 48 w 86"/>
                <a:gd name="T5" fmla="*/ 54 h 77"/>
                <a:gd name="T6" fmla="*/ 73 w 86"/>
                <a:gd name="T7" fmla="*/ 39 h 77"/>
                <a:gd name="T8" fmla="*/ 82 w 86"/>
                <a:gd name="T9" fmla="*/ 10 h 77"/>
                <a:gd name="T10" fmla="*/ 28 w 86"/>
                <a:gd name="T11" fmla="*/ 33 h 77"/>
                <a:gd name="T12" fmla="*/ 0 w 86"/>
                <a:gd name="T13" fmla="*/ 77 h 77"/>
                <a:gd name="T14" fmla="*/ 1 w 86"/>
                <a:gd name="T15" fmla="*/ 75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77">
                  <a:moveTo>
                    <a:pt x="1" y="75"/>
                  </a:moveTo>
                  <a:cubicBezTo>
                    <a:pt x="9" y="63"/>
                    <a:pt x="23" y="51"/>
                    <a:pt x="37" y="47"/>
                  </a:cubicBezTo>
                  <a:cubicBezTo>
                    <a:pt x="43" y="45"/>
                    <a:pt x="43" y="51"/>
                    <a:pt x="48" y="54"/>
                  </a:cubicBezTo>
                  <a:cubicBezTo>
                    <a:pt x="55" y="50"/>
                    <a:pt x="67" y="42"/>
                    <a:pt x="73" y="39"/>
                  </a:cubicBezTo>
                  <a:cubicBezTo>
                    <a:pt x="85" y="33"/>
                    <a:pt x="86" y="20"/>
                    <a:pt x="82" y="10"/>
                  </a:cubicBezTo>
                  <a:cubicBezTo>
                    <a:pt x="78" y="0"/>
                    <a:pt x="53" y="20"/>
                    <a:pt x="28" y="33"/>
                  </a:cubicBezTo>
                  <a:cubicBezTo>
                    <a:pt x="7" y="44"/>
                    <a:pt x="2" y="69"/>
                    <a:pt x="0" y="77"/>
                  </a:cubicBezTo>
                  <a:cubicBezTo>
                    <a:pt x="0" y="77"/>
                    <a:pt x="1" y="76"/>
                    <a:pt x="1" y="7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0" name="Freeform 318"/>
            <p:cNvSpPr>
              <a:spLocks/>
            </p:cNvSpPr>
            <p:nvPr/>
          </p:nvSpPr>
          <p:spPr bwMode="auto">
            <a:xfrm>
              <a:off x="10581434" y="4933079"/>
              <a:ext cx="230382" cy="282587"/>
            </a:xfrm>
            <a:custGeom>
              <a:avLst/>
              <a:gdLst>
                <a:gd name="T0" fmla="*/ 0 w 86"/>
                <a:gd name="T1" fmla="*/ 80 h 105"/>
                <a:gd name="T2" fmla="*/ 26 w 86"/>
                <a:gd name="T3" fmla="*/ 38 h 105"/>
                <a:gd name="T4" fmla="*/ 82 w 86"/>
                <a:gd name="T5" fmla="*/ 10 h 105"/>
                <a:gd name="T6" fmla="*/ 71 w 86"/>
                <a:gd name="T7" fmla="*/ 38 h 105"/>
                <a:gd name="T8" fmla="*/ 36 w 86"/>
                <a:gd name="T9" fmla="*/ 62 h 105"/>
                <a:gd name="T10" fmla="*/ 0 w 86"/>
                <a:gd name="T11" fmla="*/ 80 h 105"/>
              </a:gdLst>
              <a:ahLst/>
              <a:cxnLst>
                <a:cxn ang="0">
                  <a:pos x="T0" y="T1"/>
                </a:cxn>
                <a:cxn ang="0">
                  <a:pos x="T2" y="T3"/>
                </a:cxn>
                <a:cxn ang="0">
                  <a:pos x="T4" y="T5"/>
                </a:cxn>
                <a:cxn ang="0">
                  <a:pos x="T6" y="T7"/>
                </a:cxn>
                <a:cxn ang="0">
                  <a:pos x="T8" y="T9"/>
                </a:cxn>
                <a:cxn ang="0">
                  <a:pos x="T10" y="T11"/>
                </a:cxn>
              </a:cxnLst>
              <a:rect l="0" t="0" r="r" b="b"/>
              <a:pathLst>
                <a:path w="86" h="105">
                  <a:moveTo>
                    <a:pt x="0" y="80"/>
                  </a:moveTo>
                  <a:cubicBezTo>
                    <a:pt x="0" y="80"/>
                    <a:pt x="2" y="51"/>
                    <a:pt x="26" y="38"/>
                  </a:cubicBezTo>
                  <a:cubicBezTo>
                    <a:pt x="50" y="25"/>
                    <a:pt x="78" y="0"/>
                    <a:pt x="82" y="10"/>
                  </a:cubicBezTo>
                  <a:cubicBezTo>
                    <a:pt x="86" y="20"/>
                    <a:pt x="82" y="31"/>
                    <a:pt x="71" y="38"/>
                  </a:cubicBezTo>
                  <a:cubicBezTo>
                    <a:pt x="59" y="44"/>
                    <a:pt x="44" y="47"/>
                    <a:pt x="36" y="62"/>
                  </a:cubicBezTo>
                  <a:cubicBezTo>
                    <a:pt x="36" y="62"/>
                    <a:pt x="27" y="105"/>
                    <a:pt x="0" y="8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1" name="Freeform 319"/>
            <p:cNvSpPr>
              <a:spLocks/>
            </p:cNvSpPr>
            <p:nvPr/>
          </p:nvSpPr>
          <p:spPr bwMode="auto">
            <a:xfrm>
              <a:off x="9321710" y="5190699"/>
              <a:ext cx="1318739" cy="1172339"/>
            </a:xfrm>
            <a:custGeom>
              <a:avLst/>
              <a:gdLst>
                <a:gd name="T0" fmla="*/ 88 w 491"/>
                <a:gd name="T1" fmla="*/ 178 h 437"/>
                <a:gd name="T2" fmla="*/ 71 w 491"/>
                <a:gd name="T3" fmla="*/ 187 h 437"/>
                <a:gd name="T4" fmla="*/ 62 w 491"/>
                <a:gd name="T5" fmla="*/ 225 h 437"/>
                <a:gd name="T6" fmla="*/ 56 w 491"/>
                <a:gd name="T7" fmla="*/ 250 h 437"/>
                <a:gd name="T8" fmla="*/ 0 w 491"/>
                <a:gd name="T9" fmla="*/ 390 h 437"/>
                <a:gd name="T10" fmla="*/ 97 w 491"/>
                <a:gd name="T11" fmla="*/ 431 h 437"/>
                <a:gd name="T12" fmla="*/ 183 w 491"/>
                <a:gd name="T13" fmla="*/ 434 h 437"/>
                <a:gd name="T14" fmla="*/ 208 w 491"/>
                <a:gd name="T15" fmla="*/ 289 h 437"/>
                <a:gd name="T16" fmla="*/ 248 w 491"/>
                <a:gd name="T17" fmla="*/ 233 h 437"/>
                <a:gd name="T18" fmla="*/ 485 w 491"/>
                <a:gd name="T19" fmla="*/ 45 h 437"/>
                <a:gd name="T20" fmla="*/ 458 w 491"/>
                <a:gd name="T21" fmla="*/ 0 h 437"/>
                <a:gd name="T22" fmla="*/ 203 w 491"/>
                <a:gd name="T23" fmla="*/ 198 h 437"/>
                <a:gd name="T24" fmla="*/ 88 w 491"/>
                <a:gd name="T25" fmla="*/ 178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1" h="437">
                  <a:moveTo>
                    <a:pt x="88" y="178"/>
                  </a:moveTo>
                  <a:cubicBezTo>
                    <a:pt x="71" y="187"/>
                    <a:pt x="71" y="187"/>
                    <a:pt x="71" y="187"/>
                  </a:cubicBezTo>
                  <a:cubicBezTo>
                    <a:pt x="62" y="225"/>
                    <a:pt x="62" y="225"/>
                    <a:pt x="62" y="225"/>
                  </a:cubicBezTo>
                  <a:cubicBezTo>
                    <a:pt x="62" y="225"/>
                    <a:pt x="68" y="228"/>
                    <a:pt x="56" y="250"/>
                  </a:cubicBezTo>
                  <a:cubicBezTo>
                    <a:pt x="45" y="273"/>
                    <a:pt x="11" y="350"/>
                    <a:pt x="0" y="390"/>
                  </a:cubicBezTo>
                  <a:cubicBezTo>
                    <a:pt x="0" y="390"/>
                    <a:pt x="43" y="425"/>
                    <a:pt x="97" y="431"/>
                  </a:cubicBezTo>
                  <a:cubicBezTo>
                    <a:pt x="152" y="437"/>
                    <a:pt x="183" y="434"/>
                    <a:pt x="183" y="434"/>
                  </a:cubicBezTo>
                  <a:cubicBezTo>
                    <a:pt x="183" y="434"/>
                    <a:pt x="205" y="314"/>
                    <a:pt x="208" y="289"/>
                  </a:cubicBezTo>
                  <a:cubicBezTo>
                    <a:pt x="212" y="265"/>
                    <a:pt x="235" y="244"/>
                    <a:pt x="248" y="233"/>
                  </a:cubicBezTo>
                  <a:cubicBezTo>
                    <a:pt x="261" y="223"/>
                    <a:pt x="425" y="125"/>
                    <a:pt x="485" y="45"/>
                  </a:cubicBezTo>
                  <a:cubicBezTo>
                    <a:pt x="485" y="45"/>
                    <a:pt x="491" y="38"/>
                    <a:pt x="458" y="0"/>
                  </a:cubicBezTo>
                  <a:cubicBezTo>
                    <a:pt x="203" y="198"/>
                    <a:pt x="203" y="198"/>
                    <a:pt x="203" y="198"/>
                  </a:cubicBezTo>
                  <a:cubicBezTo>
                    <a:pt x="203" y="198"/>
                    <a:pt x="160" y="233"/>
                    <a:pt x="88" y="17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2" name="Freeform 320"/>
            <p:cNvSpPr>
              <a:spLocks/>
            </p:cNvSpPr>
            <p:nvPr/>
          </p:nvSpPr>
          <p:spPr bwMode="auto">
            <a:xfrm>
              <a:off x="9319440" y="5276950"/>
              <a:ext cx="1310795" cy="1081548"/>
            </a:xfrm>
            <a:custGeom>
              <a:avLst/>
              <a:gdLst>
                <a:gd name="T0" fmla="*/ 486 w 488"/>
                <a:gd name="T1" fmla="*/ 13 h 403"/>
                <a:gd name="T2" fmla="*/ 483 w 488"/>
                <a:gd name="T3" fmla="*/ 0 h 403"/>
                <a:gd name="T4" fmla="*/ 353 w 488"/>
                <a:gd name="T5" fmla="*/ 119 h 403"/>
                <a:gd name="T6" fmla="*/ 303 w 488"/>
                <a:gd name="T7" fmla="*/ 148 h 403"/>
                <a:gd name="T8" fmla="*/ 277 w 488"/>
                <a:gd name="T9" fmla="*/ 162 h 403"/>
                <a:gd name="T10" fmla="*/ 256 w 488"/>
                <a:gd name="T11" fmla="*/ 176 h 403"/>
                <a:gd name="T12" fmla="*/ 232 w 488"/>
                <a:gd name="T13" fmla="*/ 162 h 403"/>
                <a:gd name="T14" fmla="*/ 201 w 488"/>
                <a:gd name="T15" fmla="*/ 161 h 403"/>
                <a:gd name="T16" fmla="*/ 169 w 488"/>
                <a:gd name="T17" fmla="*/ 176 h 403"/>
                <a:gd name="T18" fmla="*/ 170 w 488"/>
                <a:gd name="T19" fmla="*/ 177 h 403"/>
                <a:gd name="T20" fmla="*/ 136 w 488"/>
                <a:gd name="T21" fmla="*/ 172 h 403"/>
                <a:gd name="T22" fmla="*/ 122 w 488"/>
                <a:gd name="T23" fmla="*/ 167 h 403"/>
                <a:gd name="T24" fmla="*/ 107 w 488"/>
                <a:gd name="T25" fmla="*/ 158 h 403"/>
                <a:gd name="T26" fmla="*/ 89 w 488"/>
                <a:gd name="T27" fmla="*/ 146 h 403"/>
                <a:gd name="T28" fmla="*/ 68 w 488"/>
                <a:gd name="T29" fmla="*/ 147 h 403"/>
                <a:gd name="T30" fmla="*/ 56 w 488"/>
                <a:gd name="T31" fmla="*/ 196 h 403"/>
                <a:gd name="T32" fmla="*/ 57 w 488"/>
                <a:gd name="T33" fmla="*/ 218 h 403"/>
                <a:gd name="T34" fmla="*/ 12 w 488"/>
                <a:gd name="T35" fmla="*/ 323 h 403"/>
                <a:gd name="T36" fmla="*/ 3 w 488"/>
                <a:gd name="T37" fmla="*/ 350 h 403"/>
                <a:gd name="T38" fmla="*/ 5 w 488"/>
                <a:gd name="T39" fmla="*/ 360 h 403"/>
                <a:gd name="T40" fmla="*/ 12 w 488"/>
                <a:gd name="T41" fmla="*/ 361 h 403"/>
                <a:gd name="T42" fmla="*/ 16 w 488"/>
                <a:gd name="T43" fmla="*/ 348 h 403"/>
                <a:gd name="T44" fmla="*/ 21 w 488"/>
                <a:gd name="T45" fmla="*/ 334 h 403"/>
                <a:gd name="T46" fmla="*/ 37 w 488"/>
                <a:gd name="T47" fmla="*/ 302 h 403"/>
                <a:gd name="T48" fmla="*/ 53 w 488"/>
                <a:gd name="T49" fmla="*/ 268 h 403"/>
                <a:gd name="T50" fmla="*/ 64 w 488"/>
                <a:gd name="T51" fmla="*/ 235 h 403"/>
                <a:gd name="T52" fmla="*/ 73 w 488"/>
                <a:gd name="T53" fmla="*/ 207 h 403"/>
                <a:gd name="T54" fmla="*/ 73 w 488"/>
                <a:gd name="T55" fmla="*/ 183 h 403"/>
                <a:gd name="T56" fmla="*/ 98 w 488"/>
                <a:gd name="T57" fmla="*/ 169 h 403"/>
                <a:gd name="T58" fmla="*/ 121 w 488"/>
                <a:gd name="T59" fmla="*/ 175 h 403"/>
                <a:gd name="T60" fmla="*/ 138 w 488"/>
                <a:gd name="T61" fmla="*/ 179 h 403"/>
                <a:gd name="T62" fmla="*/ 150 w 488"/>
                <a:gd name="T63" fmla="*/ 185 h 403"/>
                <a:gd name="T64" fmla="*/ 155 w 488"/>
                <a:gd name="T65" fmla="*/ 186 h 403"/>
                <a:gd name="T66" fmla="*/ 158 w 488"/>
                <a:gd name="T67" fmla="*/ 186 h 403"/>
                <a:gd name="T68" fmla="*/ 164 w 488"/>
                <a:gd name="T69" fmla="*/ 187 h 403"/>
                <a:gd name="T70" fmla="*/ 178 w 488"/>
                <a:gd name="T71" fmla="*/ 189 h 403"/>
                <a:gd name="T72" fmla="*/ 207 w 488"/>
                <a:gd name="T73" fmla="*/ 207 h 403"/>
                <a:gd name="T74" fmla="*/ 200 w 488"/>
                <a:gd name="T75" fmla="*/ 242 h 403"/>
                <a:gd name="T76" fmla="*/ 187 w 488"/>
                <a:gd name="T77" fmla="*/ 277 h 403"/>
                <a:gd name="T78" fmla="*/ 186 w 488"/>
                <a:gd name="T79" fmla="*/ 280 h 403"/>
                <a:gd name="T80" fmla="*/ 158 w 488"/>
                <a:gd name="T81" fmla="*/ 403 h 403"/>
                <a:gd name="T82" fmla="*/ 184 w 488"/>
                <a:gd name="T83" fmla="*/ 402 h 403"/>
                <a:gd name="T84" fmla="*/ 209 w 488"/>
                <a:gd name="T85" fmla="*/ 257 h 403"/>
                <a:gd name="T86" fmla="*/ 249 w 488"/>
                <a:gd name="T87" fmla="*/ 201 h 403"/>
                <a:gd name="T88" fmla="*/ 486 w 488"/>
                <a:gd name="T89" fmla="*/ 1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8" h="403">
                  <a:moveTo>
                    <a:pt x="486" y="13"/>
                  </a:moveTo>
                  <a:cubicBezTo>
                    <a:pt x="486" y="13"/>
                    <a:pt x="488" y="10"/>
                    <a:pt x="483" y="0"/>
                  </a:cubicBezTo>
                  <a:cubicBezTo>
                    <a:pt x="442" y="41"/>
                    <a:pt x="402" y="88"/>
                    <a:pt x="353" y="119"/>
                  </a:cubicBezTo>
                  <a:cubicBezTo>
                    <a:pt x="337" y="129"/>
                    <a:pt x="320" y="138"/>
                    <a:pt x="303" y="148"/>
                  </a:cubicBezTo>
                  <a:cubicBezTo>
                    <a:pt x="294" y="152"/>
                    <a:pt x="286" y="157"/>
                    <a:pt x="277" y="162"/>
                  </a:cubicBezTo>
                  <a:cubicBezTo>
                    <a:pt x="270" y="167"/>
                    <a:pt x="264" y="173"/>
                    <a:pt x="256" y="176"/>
                  </a:cubicBezTo>
                  <a:cubicBezTo>
                    <a:pt x="248" y="180"/>
                    <a:pt x="241" y="162"/>
                    <a:pt x="232" y="162"/>
                  </a:cubicBezTo>
                  <a:cubicBezTo>
                    <a:pt x="221" y="162"/>
                    <a:pt x="211" y="162"/>
                    <a:pt x="201" y="161"/>
                  </a:cubicBezTo>
                  <a:cubicBezTo>
                    <a:pt x="192" y="160"/>
                    <a:pt x="178" y="174"/>
                    <a:pt x="169" y="176"/>
                  </a:cubicBezTo>
                  <a:cubicBezTo>
                    <a:pt x="170" y="176"/>
                    <a:pt x="170" y="177"/>
                    <a:pt x="170" y="177"/>
                  </a:cubicBezTo>
                  <a:cubicBezTo>
                    <a:pt x="158" y="176"/>
                    <a:pt x="147" y="174"/>
                    <a:pt x="136" y="172"/>
                  </a:cubicBezTo>
                  <a:cubicBezTo>
                    <a:pt x="131" y="171"/>
                    <a:pt x="126" y="169"/>
                    <a:pt x="122" y="167"/>
                  </a:cubicBezTo>
                  <a:cubicBezTo>
                    <a:pt x="117" y="165"/>
                    <a:pt x="112" y="161"/>
                    <a:pt x="107" y="158"/>
                  </a:cubicBezTo>
                  <a:cubicBezTo>
                    <a:pt x="101" y="155"/>
                    <a:pt x="95" y="150"/>
                    <a:pt x="89" y="146"/>
                  </a:cubicBezTo>
                  <a:cubicBezTo>
                    <a:pt x="68" y="147"/>
                    <a:pt x="68" y="147"/>
                    <a:pt x="68" y="147"/>
                  </a:cubicBezTo>
                  <a:cubicBezTo>
                    <a:pt x="56" y="196"/>
                    <a:pt x="56" y="196"/>
                    <a:pt x="56" y="196"/>
                  </a:cubicBezTo>
                  <a:cubicBezTo>
                    <a:pt x="56" y="196"/>
                    <a:pt x="68" y="197"/>
                    <a:pt x="57" y="218"/>
                  </a:cubicBezTo>
                  <a:cubicBezTo>
                    <a:pt x="40" y="252"/>
                    <a:pt x="26" y="288"/>
                    <a:pt x="12" y="323"/>
                  </a:cubicBezTo>
                  <a:cubicBezTo>
                    <a:pt x="9" y="332"/>
                    <a:pt x="5" y="341"/>
                    <a:pt x="3" y="350"/>
                  </a:cubicBezTo>
                  <a:cubicBezTo>
                    <a:pt x="2" y="356"/>
                    <a:pt x="0" y="357"/>
                    <a:pt x="5" y="360"/>
                  </a:cubicBezTo>
                  <a:cubicBezTo>
                    <a:pt x="8" y="363"/>
                    <a:pt x="9" y="363"/>
                    <a:pt x="12" y="361"/>
                  </a:cubicBezTo>
                  <a:cubicBezTo>
                    <a:pt x="16" y="358"/>
                    <a:pt x="15" y="352"/>
                    <a:pt x="16" y="348"/>
                  </a:cubicBezTo>
                  <a:cubicBezTo>
                    <a:pt x="18" y="343"/>
                    <a:pt x="20" y="338"/>
                    <a:pt x="21" y="334"/>
                  </a:cubicBezTo>
                  <a:cubicBezTo>
                    <a:pt x="26" y="323"/>
                    <a:pt x="31" y="312"/>
                    <a:pt x="37" y="302"/>
                  </a:cubicBezTo>
                  <a:cubicBezTo>
                    <a:pt x="43" y="292"/>
                    <a:pt x="51" y="281"/>
                    <a:pt x="53" y="268"/>
                  </a:cubicBezTo>
                  <a:cubicBezTo>
                    <a:pt x="54" y="256"/>
                    <a:pt x="58" y="246"/>
                    <a:pt x="64" y="235"/>
                  </a:cubicBezTo>
                  <a:cubicBezTo>
                    <a:pt x="69" y="226"/>
                    <a:pt x="69" y="216"/>
                    <a:pt x="73" y="207"/>
                  </a:cubicBezTo>
                  <a:cubicBezTo>
                    <a:pt x="71" y="199"/>
                    <a:pt x="69" y="190"/>
                    <a:pt x="73" y="183"/>
                  </a:cubicBezTo>
                  <a:cubicBezTo>
                    <a:pt x="78" y="173"/>
                    <a:pt x="87" y="169"/>
                    <a:pt x="98" y="169"/>
                  </a:cubicBezTo>
                  <a:cubicBezTo>
                    <a:pt x="105" y="169"/>
                    <a:pt x="114" y="171"/>
                    <a:pt x="121" y="175"/>
                  </a:cubicBezTo>
                  <a:cubicBezTo>
                    <a:pt x="126" y="176"/>
                    <a:pt x="132" y="177"/>
                    <a:pt x="138" y="179"/>
                  </a:cubicBezTo>
                  <a:cubicBezTo>
                    <a:pt x="142" y="181"/>
                    <a:pt x="146" y="183"/>
                    <a:pt x="150" y="185"/>
                  </a:cubicBezTo>
                  <a:cubicBezTo>
                    <a:pt x="151" y="186"/>
                    <a:pt x="153" y="186"/>
                    <a:pt x="155" y="186"/>
                  </a:cubicBezTo>
                  <a:cubicBezTo>
                    <a:pt x="149" y="185"/>
                    <a:pt x="157" y="186"/>
                    <a:pt x="158" y="186"/>
                  </a:cubicBezTo>
                  <a:cubicBezTo>
                    <a:pt x="160" y="187"/>
                    <a:pt x="162" y="187"/>
                    <a:pt x="164" y="187"/>
                  </a:cubicBezTo>
                  <a:cubicBezTo>
                    <a:pt x="169" y="187"/>
                    <a:pt x="174" y="188"/>
                    <a:pt x="178" y="189"/>
                  </a:cubicBezTo>
                  <a:cubicBezTo>
                    <a:pt x="189" y="191"/>
                    <a:pt x="203" y="195"/>
                    <a:pt x="207" y="207"/>
                  </a:cubicBezTo>
                  <a:cubicBezTo>
                    <a:pt x="211" y="220"/>
                    <a:pt x="207" y="232"/>
                    <a:pt x="200" y="242"/>
                  </a:cubicBezTo>
                  <a:cubicBezTo>
                    <a:pt x="198" y="254"/>
                    <a:pt x="191" y="266"/>
                    <a:pt x="187" y="277"/>
                  </a:cubicBezTo>
                  <a:cubicBezTo>
                    <a:pt x="186" y="278"/>
                    <a:pt x="186" y="279"/>
                    <a:pt x="186" y="280"/>
                  </a:cubicBezTo>
                  <a:cubicBezTo>
                    <a:pt x="178" y="322"/>
                    <a:pt x="166" y="362"/>
                    <a:pt x="158" y="403"/>
                  </a:cubicBezTo>
                  <a:cubicBezTo>
                    <a:pt x="175" y="403"/>
                    <a:pt x="184" y="402"/>
                    <a:pt x="184" y="402"/>
                  </a:cubicBezTo>
                  <a:cubicBezTo>
                    <a:pt x="184" y="402"/>
                    <a:pt x="206" y="282"/>
                    <a:pt x="209" y="257"/>
                  </a:cubicBezTo>
                  <a:cubicBezTo>
                    <a:pt x="213" y="233"/>
                    <a:pt x="236" y="212"/>
                    <a:pt x="249" y="201"/>
                  </a:cubicBezTo>
                  <a:cubicBezTo>
                    <a:pt x="262" y="191"/>
                    <a:pt x="426" y="93"/>
                    <a:pt x="486"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3" name="Freeform 321"/>
            <p:cNvSpPr>
              <a:spLocks/>
            </p:cNvSpPr>
            <p:nvPr/>
          </p:nvSpPr>
          <p:spPr bwMode="auto">
            <a:xfrm>
              <a:off x="10522420" y="5169136"/>
              <a:ext cx="137321" cy="161154"/>
            </a:xfrm>
            <a:custGeom>
              <a:avLst/>
              <a:gdLst>
                <a:gd name="T0" fmla="*/ 49 w 51"/>
                <a:gd name="T1" fmla="*/ 43 h 60"/>
                <a:gd name="T2" fmla="*/ 43 w 51"/>
                <a:gd name="T3" fmla="*/ 32 h 60"/>
                <a:gd name="T4" fmla="*/ 18 w 51"/>
                <a:gd name="T5" fmla="*/ 0 h 60"/>
                <a:gd name="T6" fmla="*/ 17 w 51"/>
                <a:gd name="T7" fmla="*/ 1 h 60"/>
                <a:gd name="T8" fmla="*/ 4 w 51"/>
                <a:gd name="T9" fmla="*/ 17 h 60"/>
                <a:gd name="T10" fmla="*/ 0 w 51"/>
                <a:gd name="T11" fmla="*/ 20 h 60"/>
                <a:gd name="T12" fmla="*/ 26 w 51"/>
                <a:gd name="T13" fmla="*/ 60 h 60"/>
                <a:gd name="T14" fmla="*/ 38 w 51"/>
                <a:gd name="T15" fmla="*/ 50 h 60"/>
                <a:gd name="T16" fmla="*/ 45 w 51"/>
                <a:gd name="T17" fmla="*/ 46 h 60"/>
                <a:gd name="T18" fmla="*/ 48 w 51"/>
                <a:gd name="T19" fmla="*/ 43 h 60"/>
                <a:gd name="T20" fmla="*/ 49 w 51"/>
                <a:gd name="T21"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0">
                  <a:moveTo>
                    <a:pt x="49" y="43"/>
                  </a:moveTo>
                  <a:cubicBezTo>
                    <a:pt x="48" y="40"/>
                    <a:pt x="47" y="36"/>
                    <a:pt x="43" y="32"/>
                  </a:cubicBezTo>
                  <a:cubicBezTo>
                    <a:pt x="34" y="20"/>
                    <a:pt x="26" y="4"/>
                    <a:pt x="18" y="0"/>
                  </a:cubicBezTo>
                  <a:cubicBezTo>
                    <a:pt x="18" y="0"/>
                    <a:pt x="18" y="1"/>
                    <a:pt x="17" y="1"/>
                  </a:cubicBezTo>
                  <a:cubicBezTo>
                    <a:pt x="13" y="7"/>
                    <a:pt x="9" y="12"/>
                    <a:pt x="4" y="17"/>
                  </a:cubicBezTo>
                  <a:cubicBezTo>
                    <a:pt x="3" y="18"/>
                    <a:pt x="1" y="19"/>
                    <a:pt x="0" y="20"/>
                  </a:cubicBezTo>
                  <a:cubicBezTo>
                    <a:pt x="7" y="27"/>
                    <a:pt x="24" y="45"/>
                    <a:pt x="26" y="60"/>
                  </a:cubicBezTo>
                  <a:cubicBezTo>
                    <a:pt x="28" y="58"/>
                    <a:pt x="35" y="52"/>
                    <a:pt x="38" y="50"/>
                  </a:cubicBezTo>
                  <a:cubicBezTo>
                    <a:pt x="40" y="49"/>
                    <a:pt x="43" y="47"/>
                    <a:pt x="45" y="46"/>
                  </a:cubicBezTo>
                  <a:cubicBezTo>
                    <a:pt x="46" y="45"/>
                    <a:pt x="51" y="40"/>
                    <a:pt x="48" y="43"/>
                  </a:cubicBezTo>
                  <a:cubicBezTo>
                    <a:pt x="48" y="43"/>
                    <a:pt x="49" y="43"/>
                    <a:pt x="49" y="4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4" name="Freeform 322"/>
            <p:cNvSpPr>
              <a:spLocks/>
            </p:cNvSpPr>
            <p:nvPr/>
          </p:nvSpPr>
          <p:spPr bwMode="auto">
            <a:xfrm>
              <a:off x="10520151" y="5129415"/>
              <a:ext cx="147535" cy="195201"/>
            </a:xfrm>
            <a:custGeom>
              <a:avLst/>
              <a:gdLst>
                <a:gd name="T0" fmla="*/ 37 w 55"/>
                <a:gd name="T1" fmla="*/ 72 h 73"/>
                <a:gd name="T2" fmla="*/ 45 w 55"/>
                <a:gd name="T3" fmla="*/ 69 h 73"/>
                <a:gd name="T4" fmla="*/ 54 w 55"/>
                <a:gd name="T5" fmla="*/ 55 h 73"/>
                <a:gd name="T6" fmla="*/ 47 w 55"/>
                <a:gd name="T7" fmla="*/ 41 h 73"/>
                <a:gd name="T8" fmla="*/ 13 w 55"/>
                <a:gd name="T9" fmla="*/ 10 h 73"/>
                <a:gd name="T10" fmla="*/ 0 w 55"/>
                <a:gd name="T11" fmla="*/ 26 h 73"/>
                <a:gd name="T12" fmla="*/ 37 w 55"/>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55" h="73">
                  <a:moveTo>
                    <a:pt x="37" y="72"/>
                  </a:moveTo>
                  <a:cubicBezTo>
                    <a:pt x="37" y="72"/>
                    <a:pt x="40" y="73"/>
                    <a:pt x="45" y="69"/>
                  </a:cubicBezTo>
                  <a:cubicBezTo>
                    <a:pt x="49" y="66"/>
                    <a:pt x="55" y="58"/>
                    <a:pt x="54" y="55"/>
                  </a:cubicBezTo>
                  <a:cubicBezTo>
                    <a:pt x="53" y="52"/>
                    <a:pt x="52" y="47"/>
                    <a:pt x="47" y="41"/>
                  </a:cubicBezTo>
                  <a:cubicBezTo>
                    <a:pt x="34" y="24"/>
                    <a:pt x="23" y="0"/>
                    <a:pt x="13" y="10"/>
                  </a:cubicBezTo>
                  <a:cubicBezTo>
                    <a:pt x="3" y="20"/>
                    <a:pt x="0" y="26"/>
                    <a:pt x="0" y="26"/>
                  </a:cubicBezTo>
                  <a:cubicBezTo>
                    <a:pt x="0" y="26"/>
                    <a:pt x="31" y="52"/>
                    <a:pt x="37" y="7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5" name="Freeform 323"/>
            <p:cNvSpPr>
              <a:spLocks/>
            </p:cNvSpPr>
            <p:nvPr/>
          </p:nvSpPr>
          <p:spPr bwMode="auto">
            <a:xfrm>
              <a:off x="9520315" y="5544784"/>
              <a:ext cx="174773" cy="184987"/>
            </a:xfrm>
            <a:custGeom>
              <a:avLst/>
              <a:gdLst>
                <a:gd name="T0" fmla="*/ 15 w 65"/>
                <a:gd name="T1" fmla="*/ 0 h 69"/>
                <a:gd name="T2" fmla="*/ 7 w 65"/>
                <a:gd name="T3" fmla="*/ 32 h 69"/>
                <a:gd name="T4" fmla="*/ 51 w 65"/>
                <a:gd name="T5" fmla="*/ 69 h 69"/>
                <a:gd name="T6" fmla="*/ 65 w 65"/>
                <a:gd name="T7" fmla="*/ 46 h 69"/>
                <a:gd name="T8" fmla="*/ 15 w 65"/>
                <a:gd name="T9" fmla="*/ 0 h 69"/>
              </a:gdLst>
              <a:ahLst/>
              <a:cxnLst>
                <a:cxn ang="0">
                  <a:pos x="T0" y="T1"/>
                </a:cxn>
                <a:cxn ang="0">
                  <a:pos x="T2" y="T3"/>
                </a:cxn>
                <a:cxn ang="0">
                  <a:pos x="T4" y="T5"/>
                </a:cxn>
                <a:cxn ang="0">
                  <a:pos x="T6" y="T7"/>
                </a:cxn>
                <a:cxn ang="0">
                  <a:pos x="T8" y="T9"/>
                </a:cxn>
              </a:cxnLst>
              <a:rect l="0" t="0" r="r" b="b"/>
              <a:pathLst>
                <a:path w="65" h="69">
                  <a:moveTo>
                    <a:pt x="15" y="0"/>
                  </a:moveTo>
                  <a:cubicBezTo>
                    <a:pt x="7" y="32"/>
                    <a:pt x="7" y="32"/>
                    <a:pt x="7" y="32"/>
                  </a:cubicBezTo>
                  <a:cubicBezTo>
                    <a:pt x="7" y="32"/>
                    <a:pt x="0" y="56"/>
                    <a:pt x="51" y="69"/>
                  </a:cubicBezTo>
                  <a:cubicBezTo>
                    <a:pt x="65" y="46"/>
                    <a:pt x="65" y="46"/>
                    <a:pt x="65" y="46"/>
                  </a:cubicBezTo>
                  <a:lnTo>
                    <a:pt x="15"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6" name="Freeform 324"/>
            <p:cNvSpPr>
              <a:spLocks/>
            </p:cNvSpPr>
            <p:nvPr/>
          </p:nvSpPr>
          <p:spPr bwMode="auto">
            <a:xfrm>
              <a:off x="9726864" y="5662812"/>
              <a:ext cx="188391" cy="123703"/>
            </a:xfrm>
            <a:custGeom>
              <a:avLst/>
              <a:gdLst>
                <a:gd name="T0" fmla="*/ 70 w 70"/>
                <a:gd name="T1" fmla="*/ 0 h 46"/>
                <a:gd name="T2" fmla="*/ 43 w 70"/>
                <a:gd name="T3" fmla="*/ 42 h 46"/>
                <a:gd name="T4" fmla="*/ 0 w 70"/>
                <a:gd name="T5" fmla="*/ 35 h 46"/>
                <a:gd name="T6" fmla="*/ 1 w 70"/>
                <a:gd name="T7" fmla="*/ 14 h 46"/>
                <a:gd name="T8" fmla="*/ 70 w 70"/>
                <a:gd name="T9" fmla="*/ 0 h 46"/>
              </a:gdLst>
              <a:ahLst/>
              <a:cxnLst>
                <a:cxn ang="0">
                  <a:pos x="T0" y="T1"/>
                </a:cxn>
                <a:cxn ang="0">
                  <a:pos x="T2" y="T3"/>
                </a:cxn>
                <a:cxn ang="0">
                  <a:pos x="T4" y="T5"/>
                </a:cxn>
                <a:cxn ang="0">
                  <a:pos x="T6" y="T7"/>
                </a:cxn>
                <a:cxn ang="0">
                  <a:pos x="T8" y="T9"/>
                </a:cxn>
              </a:cxnLst>
              <a:rect l="0" t="0" r="r" b="b"/>
              <a:pathLst>
                <a:path w="70" h="46">
                  <a:moveTo>
                    <a:pt x="70" y="0"/>
                  </a:moveTo>
                  <a:cubicBezTo>
                    <a:pt x="70" y="0"/>
                    <a:pt x="58" y="46"/>
                    <a:pt x="43" y="42"/>
                  </a:cubicBezTo>
                  <a:cubicBezTo>
                    <a:pt x="29" y="38"/>
                    <a:pt x="0" y="35"/>
                    <a:pt x="0" y="35"/>
                  </a:cubicBezTo>
                  <a:cubicBezTo>
                    <a:pt x="1" y="14"/>
                    <a:pt x="1" y="14"/>
                    <a:pt x="1" y="14"/>
                  </a:cubicBezTo>
                  <a:lnTo>
                    <a:pt x="7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7" name="Freeform 325"/>
            <p:cNvSpPr>
              <a:spLocks/>
            </p:cNvSpPr>
            <p:nvPr/>
          </p:nvSpPr>
          <p:spPr bwMode="auto">
            <a:xfrm>
              <a:off x="9547552" y="5544784"/>
              <a:ext cx="147535" cy="184987"/>
            </a:xfrm>
            <a:custGeom>
              <a:avLst/>
              <a:gdLst>
                <a:gd name="T0" fmla="*/ 5 w 55"/>
                <a:gd name="T1" fmla="*/ 0 h 69"/>
                <a:gd name="T2" fmla="*/ 0 w 55"/>
                <a:gd name="T3" fmla="*/ 20 h 69"/>
                <a:gd name="T4" fmla="*/ 1 w 55"/>
                <a:gd name="T5" fmla="*/ 22 h 69"/>
                <a:gd name="T6" fmla="*/ 1 w 55"/>
                <a:gd name="T7" fmla="*/ 23 h 69"/>
                <a:gd name="T8" fmla="*/ 1 w 55"/>
                <a:gd name="T9" fmla="*/ 23 h 69"/>
                <a:gd name="T10" fmla="*/ 14 w 55"/>
                <a:gd name="T11" fmla="*/ 34 h 69"/>
                <a:gd name="T12" fmla="*/ 20 w 55"/>
                <a:gd name="T13" fmla="*/ 41 h 69"/>
                <a:gd name="T14" fmla="*/ 37 w 55"/>
                <a:gd name="T15" fmla="*/ 63 h 69"/>
                <a:gd name="T16" fmla="*/ 47 w 55"/>
                <a:gd name="T17" fmla="*/ 60 h 69"/>
                <a:gd name="T18" fmla="*/ 55 w 55"/>
                <a:gd name="T19" fmla="*/ 46 h 69"/>
                <a:gd name="T20" fmla="*/ 5 w 5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9">
                  <a:moveTo>
                    <a:pt x="5" y="0"/>
                  </a:moveTo>
                  <a:cubicBezTo>
                    <a:pt x="0" y="20"/>
                    <a:pt x="0" y="20"/>
                    <a:pt x="0" y="20"/>
                  </a:cubicBezTo>
                  <a:cubicBezTo>
                    <a:pt x="0" y="21"/>
                    <a:pt x="0" y="22"/>
                    <a:pt x="1" y="22"/>
                  </a:cubicBezTo>
                  <a:cubicBezTo>
                    <a:pt x="1" y="23"/>
                    <a:pt x="1" y="23"/>
                    <a:pt x="1" y="23"/>
                  </a:cubicBezTo>
                  <a:cubicBezTo>
                    <a:pt x="1" y="23"/>
                    <a:pt x="1" y="23"/>
                    <a:pt x="1" y="23"/>
                  </a:cubicBezTo>
                  <a:cubicBezTo>
                    <a:pt x="6" y="26"/>
                    <a:pt x="10" y="29"/>
                    <a:pt x="14" y="34"/>
                  </a:cubicBezTo>
                  <a:cubicBezTo>
                    <a:pt x="16" y="36"/>
                    <a:pt x="18" y="39"/>
                    <a:pt x="20" y="41"/>
                  </a:cubicBezTo>
                  <a:cubicBezTo>
                    <a:pt x="20" y="42"/>
                    <a:pt x="36" y="62"/>
                    <a:pt x="37" y="63"/>
                  </a:cubicBezTo>
                  <a:cubicBezTo>
                    <a:pt x="45" y="69"/>
                    <a:pt x="38" y="55"/>
                    <a:pt x="47" y="60"/>
                  </a:cubicBezTo>
                  <a:cubicBezTo>
                    <a:pt x="55" y="46"/>
                    <a:pt x="55" y="46"/>
                    <a:pt x="55" y="46"/>
                  </a:cubicBezTo>
                  <a:lnTo>
                    <a:pt x="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8" name="Freeform 326"/>
            <p:cNvSpPr>
              <a:spLocks/>
            </p:cNvSpPr>
            <p:nvPr/>
          </p:nvSpPr>
          <p:spPr bwMode="auto">
            <a:xfrm>
              <a:off x="9726864" y="5662812"/>
              <a:ext cx="188391" cy="91926"/>
            </a:xfrm>
            <a:custGeom>
              <a:avLst/>
              <a:gdLst>
                <a:gd name="T0" fmla="*/ 70 w 70"/>
                <a:gd name="T1" fmla="*/ 0 h 34"/>
                <a:gd name="T2" fmla="*/ 1 w 70"/>
                <a:gd name="T3" fmla="*/ 14 h 34"/>
                <a:gd name="T4" fmla="*/ 0 w 70"/>
                <a:gd name="T5" fmla="*/ 34 h 34"/>
                <a:gd name="T6" fmla="*/ 16 w 70"/>
                <a:gd name="T7" fmla="*/ 32 h 34"/>
                <a:gd name="T8" fmla="*/ 30 w 70"/>
                <a:gd name="T9" fmla="*/ 22 h 34"/>
                <a:gd name="T10" fmla="*/ 56 w 70"/>
                <a:gd name="T11" fmla="*/ 24 h 34"/>
                <a:gd name="T12" fmla="*/ 70 w 7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0" h="34">
                  <a:moveTo>
                    <a:pt x="70" y="0"/>
                  </a:moveTo>
                  <a:cubicBezTo>
                    <a:pt x="1" y="14"/>
                    <a:pt x="1" y="14"/>
                    <a:pt x="1" y="14"/>
                  </a:cubicBezTo>
                  <a:cubicBezTo>
                    <a:pt x="1" y="20"/>
                    <a:pt x="0" y="27"/>
                    <a:pt x="0" y="34"/>
                  </a:cubicBezTo>
                  <a:cubicBezTo>
                    <a:pt x="5" y="34"/>
                    <a:pt x="12" y="34"/>
                    <a:pt x="16" y="32"/>
                  </a:cubicBezTo>
                  <a:cubicBezTo>
                    <a:pt x="21" y="30"/>
                    <a:pt x="25" y="24"/>
                    <a:pt x="30" y="22"/>
                  </a:cubicBezTo>
                  <a:cubicBezTo>
                    <a:pt x="38" y="19"/>
                    <a:pt x="48" y="26"/>
                    <a:pt x="56" y="24"/>
                  </a:cubicBezTo>
                  <a:cubicBezTo>
                    <a:pt x="66" y="21"/>
                    <a:pt x="68" y="8"/>
                    <a:pt x="70"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09" name="Freeform 327"/>
            <p:cNvSpPr>
              <a:spLocks/>
            </p:cNvSpPr>
            <p:nvPr/>
          </p:nvSpPr>
          <p:spPr bwMode="auto">
            <a:xfrm>
              <a:off x="9665580" y="5617416"/>
              <a:ext cx="102140" cy="56744"/>
            </a:xfrm>
            <a:custGeom>
              <a:avLst/>
              <a:gdLst>
                <a:gd name="T0" fmla="*/ 37 w 38"/>
                <a:gd name="T1" fmla="*/ 18 h 21"/>
                <a:gd name="T2" fmla="*/ 17 w 38"/>
                <a:gd name="T3" fmla="*/ 16 h 21"/>
                <a:gd name="T4" fmla="*/ 1 w 38"/>
                <a:gd name="T5" fmla="*/ 3 h 21"/>
                <a:gd name="T6" fmla="*/ 21 w 38"/>
                <a:gd name="T7" fmla="*/ 5 h 21"/>
                <a:gd name="T8" fmla="*/ 37 w 38"/>
                <a:gd name="T9" fmla="*/ 18 h 21"/>
              </a:gdLst>
              <a:ahLst/>
              <a:cxnLst>
                <a:cxn ang="0">
                  <a:pos x="T0" y="T1"/>
                </a:cxn>
                <a:cxn ang="0">
                  <a:pos x="T2" y="T3"/>
                </a:cxn>
                <a:cxn ang="0">
                  <a:pos x="T4" y="T5"/>
                </a:cxn>
                <a:cxn ang="0">
                  <a:pos x="T6" y="T7"/>
                </a:cxn>
                <a:cxn ang="0">
                  <a:pos x="T8" y="T9"/>
                </a:cxn>
              </a:cxnLst>
              <a:rect l="0" t="0" r="r" b="b"/>
              <a:pathLst>
                <a:path w="38" h="21">
                  <a:moveTo>
                    <a:pt x="37" y="18"/>
                  </a:moveTo>
                  <a:cubicBezTo>
                    <a:pt x="35" y="21"/>
                    <a:pt x="26" y="20"/>
                    <a:pt x="17" y="16"/>
                  </a:cubicBezTo>
                  <a:cubicBezTo>
                    <a:pt x="7" y="12"/>
                    <a:pt x="0" y="6"/>
                    <a:pt x="1" y="3"/>
                  </a:cubicBezTo>
                  <a:cubicBezTo>
                    <a:pt x="2" y="0"/>
                    <a:pt x="11" y="1"/>
                    <a:pt x="21" y="5"/>
                  </a:cubicBezTo>
                  <a:cubicBezTo>
                    <a:pt x="31" y="9"/>
                    <a:pt x="38" y="14"/>
                    <a:pt x="37" y="18"/>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0" name="Freeform 328"/>
            <p:cNvSpPr>
              <a:spLocks/>
            </p:cNvSpPr>
            <p:nvPr/>
          </p:nvSpPr>
          <p:spPr bwMode="auto">
            <a:xfrm>
              <a:off x="9638343" y="5733175"/>
              <a:ext cx="215629" cy="413099"/>
            </a:xfrm>
            <a:custGeom>
              <a:avLst/>
              <a:gdLst>
                <a:gd name="T0" fmla="*/ 10 w 80"/>
                <a:gd name="T1" fmla="*/ 100 h 154"/>
                <a:gd name="T2" fmla="*/ 31 w 80"/>
                <a:gd name="T3" fmla="*/ 127 h 154"/>
                <a:gd name="T4" fmla="*/ 77 w 80"/>
                <a:gd name="T5" fmla="*/ 154 h 154"/>
                <a:gd name="T6" fmla="*/ 80 w 80"/>
                <a:gd name="T7" fmla="*/ 141 h 154"/>
                <a:gd name="T8" fmla="*/ 77 w 80"/>
                <a:gd name="T9" fmla="*/ 138 h 154"/>
                <a:gd name="T10" fmla="*/ 59 w 80"/>
                <a:gd name="T11" fmla="*/ 121 h 154"/>
                <a:gd name="T12" fmla="*/ 29 w 80"/>
                <a:gd name="T13" fmla="*/ 86 h 154"/>
                <a:gd name="T14" fmla="*/ 12 w 80"/>
                <a:gd name="T15" fmla="*/ 39 h 154"/>
                <a:gd name="T16" fmla="*/ 12 w 80"/>
                <a:gd name="T17" fmla="*/ 15 h 154"/>
                <a:gd name="T18" fmla="*/ 8 w 80"/>
                <a:gd name="T19" fmla="*/ 1 h 154"/>
                <a:gd name="T20" fmla="*/ 2 w 80"/>
                <a:gd name="T21" fmla="*/ 0 h 154"/>
                <a:gd name="T22" fmla="*/ 0 w 80"/>
                <a:gd name="T23" fmla="*/ 11 h 154"/>
                <a:gd name="T24" fmla="*/ 2 w 80"/>
                <a:gd name="T25" fmla="*/ 11 h 154"/>
                <a:gd name="T26" fmla="*/ 5 w 80"/>
                <a:gd name="T27" fmla="*/ 17 h 154"/>
                <a:gd name="T28" fmla="*/ 5 w 80"/>
                <a:gd name="T29" fmla="*/ 18 h 154"/>
                <a:gd name="T30" fmla="*/ 6 w 80"/>
                <a:gd name="T31" fmla="*/ 22 h 154"/>
                <a:gd name="T32" fmla="*/ 4 w 80"/>
                <a:gd name="T33" fmla="*/ 28 h 154"/>
                <a:gd name="T34" fmla="*/ 2 w 80"/>
                <a:gd name="T35" fmla="*/ 49 h 154"/>
                <a:gd name="T36" fmla="*/ 2 w 80"/>
                <a:gd name="T37" fmla="*/ 49 h 154"/>
                <a:gd name="T38" fmla="*/ 10 w 80"/>
                <a:gd name="T39" fmla="*/ 10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54">
                  <a:moveTo>
                    <a:pt x="10" y="100"/>
                  </a:moveTo>
                  <a:cubicBezTo>
                    <a:pt x="16" y="110"/>
                    <a:pt x="23" y="120"/>
                    <a:pt x="31" y="127"/>
                  </a:cubicBezTo>
                  <a:cubicBezTo>
                    <a:pt x="45" y="138"/>
                    <a:pt x="61" y="147"/>
                    <a:pt x="77" y="154"/>
                  </a:cubicBezTo>
                  <a:cubicBezTo>
                    <a:pt x="78" y="149"/>
                    <a:pt x="79" y="145"/>
                    <a:pt x="80" y="141"/>
                  </a:cubicBezTo>
                  <a:cubicBezTo>
                    <a:pt x="79" y="140"/>
                    <a:pt x="78" y="139"/>
                    <a:pt x="77" y="138"/>
                  </a:cubicBezTo>
                  <a:cubicBezTo>
                    <a:pt x="71" y="133"/>
                    <a:pt x="65" y="127"/>
                    <a:pt x="59" y="121"/>
                  </a:cubicBezTo>
                  <a:cubicBezTo>
                    <a:pt x="49" y="110"/>
                    <a:pt x="38" y="99"/>
                    <a:pt x="29" y="86"/>
                  </a:cubicBezTo>
                  <a:cubicBezTo>
                    <a:pt x="20" y="72"/>
                    <a:pt x="13" y="56"/>
                    <a:pt x="12" y="39"/>
                  </a:cubicBezTo>
                  <a:cubicBezTo>
                    <a:pt x="11" y="31"/>
                    <a:pt x="11" y="23"/>
                    <a:pt x="12" y="15"/>
                  </a:cubicBezTo>
                  <a:cubicBezTo>
                    <a:pt x="13" y="9"/>
                    <a:pt x="16" y="5"/>
                    <a:pt x="8" y="1"/>
                  </a:cubicBezTo>
                  <a:cubicBezTo>
                    <a:pt x="7" y="1"/>
                    <a:pt x="4" y="0"/>
                    <a:pt x="2" y="0"/>
                  </a:cubicBezTo>
                  <a:cubicBezTo>
                    <a:pt x="1" y="3"/>
                    <a:pt x="0" y="7"/>
                    <a:pt x="0" y="11"/>
                  </a:cubicBezTo>
                  <a:cubicBezTo>
                    <a:pt x="0" y="11"/>
                    <a:pt x="1" y="11"/>
                    <a:pt x="2" y="11"/>
                  </a:cubicBezTo>
                  <a:cubicBezTo>
                    <a:pt x="5" y="12"/>
                    <a:pt x="6" y="15"/>
                    <a:pt x="5" y="17"/>
                  </a:cubicBezTo>
                  <a:cubicBezTo>
                    <a:pt x="5" y="17"/>
                    <a:pt x="5" y="17"/>
                    <a:pt x="5" y="18"/>
                  </a:cubicBezTo>
                  <a:cubicBezTo>
                    <a:pt x="6" y="19"/>
                    <a:pt x="6" y="20"/>
                    <a:pt x="6" y="22"/>
                  </a:cubicBezTo>
                  <a:cubicBezTo>
                    <a:pt x="5" y="24"/>
                    <a:pt x="4" y="26"/>
                    <a:pt x="4" y="28"/>
                  </a:cubicBezTo>
                  <a:cubicBezTo>
                    <a:pt x="4" y="36"/>
                    <a:pt x="2" y="44"/>
                    <a:pt x="2" y="49"/>
                  </a:cubicBezTo>
                  <a:cubicBezTo>
                    <a:pt x="2" y="49"/>
                    <a:pt x="2" y="49"/>
                    <a:pt x="2" y="49"/>
                  </a:cubicBezTo>
                  <a:cubicBezTo>
                    <a:pt x="0" y="69"/>
                    <a:pt x="3" y="86"/>
                    <a:pt x="10" y="10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1" name="Freeform 329"/>
            <p:cNvSpPr>
              <a:spLocks/>
            </p:cNvSpPr>
            <p:nvPr/>
          </p:nvSpPr>
          <p:spPr bwMode="auto">
            <a:xfrm>
              <a:off x="9612241" y="5749063"/>
              <a:ext cx="662774" cy="453955"/>
            </a:xfrm>
            <a:custGeom>
              <a:avLst/>
              <a:gdLst>
                <a:gd name="T0" fmla="*/ 20 w 247"/>
                <a:gd name="T1" fmla="*/ 7 h 169"/>
                <a:gd name="T2" fmla="*/ 67 w 247"/>
                <a:gd name="T3" fmla="*/ 132 h 169"/>
                <a:gd name="T4" fmla="*/ 185 w 247"/>
                <a:gd name="T5" fmla="*/ 167 h 169"/>
                <a:gd name="T6" fmla="*/ 247 w 247"/>
                <a:gd name="T7" fmla="*/ 93 h 169"/>
                <a:gd name="T8" fmla="*/ 181 w 247"/>
                <a:gd name="T9" fmla="*/ 37 h 169"/>
                <a:gd name="T10" fmla="*/ 75 w 247"/>
                <a:gd name="T11" fmla="*/ 66 h 169"/>
                <a:gd name="T12" fmla="*/ 40 w 247"/>
                <a:gd name="T13" fmla="*/ 10 h 169"/>
                <a:gd name="T14" fmla="*/ 31 w 247"/>
                <a:gd name="T15" fmla="*/ 0 h 169"/>
                <a:gd name="T16" fmla="*/ 20 w 247"/>
                <a:gd name="T17" fmla="*/ 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69">
                  <a:moveTo>
                    <a:pt x="20" y="7"/>
                  </a:moveTo>
                  <a:cubicBezTo>
                    <a:pt x="20" y="7"/>
                    <a:pt x="0" y="96"/>
                    <a:pt x="67" y="132"/>
                  </a:cubicBezTo>
                  <a:cubicBezTo>
                    <a:pt x="133" y="169"/>
                    <a:pt x="185" y="167"/>
                    <a:pt x="185" y="167"/>
                  </a:cubicBezTo>
                  <a:cubicBezTo>
                    <a:pt x="247" y="93"/>
                    <a:pt x="247" y="93"/>
                    <a:pt x="247" y="93"/>
                  </a:cubicBezTo>
                  <a:cubicBezTo>
                    <a:pt x="181" y="37"/>
                    <a:pt x="181" y="37"/>
                    <a:pt x="181" y="37"/>
                  </a:cubicBezTo>
                  <a:cubicBezTo>
                    <a:pt x="181" y="37"/>
                    <a:pt x="120" y="89"/>
                    <a:pt x="75" y="66"/>
                  </a:cubicBezTo>
                  <a:cubicBezTo>
                    <a:pt x="30" y="43"/>
                    <a:pt x="40" y="10"/>
                    <a:pt x="40" y="10"/>
                  </a:cubicBezTo>
                  <a:cubicBezTo>
                    <a:pt x="31" y="0"/>
                    <a:pt x="31" y="0"/>
                    <a:pt x="31" y="0"/>
                  </a:cubicBezTo>
                  <a:lnTo>
                    <a:pt x="20" y="7"/>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2" name="Freeform 330"/>
            <p:cNvSpPr>
              <a:spLocks/>
            </p:cNvSpPr>
            <p:nvPr/>
          </p:nvSpPr>
          <p:spPr bwMode="auto">
            <a:xfrm>
              <a:off x="9646287" y="5705938"/>
              <a:ext cx="94196" cy="80577"/>
            </a:xfrm>
            <a:custGeom>
              <a:avLst/>
              <a:gdLst>
                <a:gd name="T0" fmla="*/ 4 w 35"/>
                <a:gd name="T1" fmla="*/ 0 h 30"/>
                <a:gd name="T2" fmla="*/ 35 w 35"/>
                <a:gd name="T3" fmla="*/ 12 h 30"/>
                <a:gd name="T4" fmla="*/ 30 w 35"/>
                <a:gd name="T5" fmla="*/ 26 h 30"/>
                <a:gd name="T6" fmla="*/ 0 w 35"/>
                <a:gd name="T7" fmla="*/ 17 h 30"/>
                <a:gd name="T8" fmla="*/ 4 w 35"/>
                <a:gd name="T9" fmla="*/ 0 h 30"/>
              </a:gdLst>
              <a:ahLst/>
              <a:cxnLst>
                <a:cxn ang="0">
                  <a:pos x="T0" y="T1"/>
                </a:cxn>
                <a:cxn ang="0">
                  <a:pos x="T2" y="T3"/>
                </a:cxn>
                <a:cxn ang="0">
                  <a:pos x="T4" y="T5"/>
                </a:cxn>
                <a:cxn ang="0">
                  <a:pos x="T6" y="T7"/>
                </a:cxn>
                <a:cxn ang="0">
                  <a:pos x="T8" y="T9"/>
                </a:cxn>
              </a:cxnLst>
              <a:rect l="0" t="0" r="r" b="b"/>
              <a:pathLst>
                <a:path w="35" h="30">
                  <a:moveTo>
                    <a:pt x="4" y="0"/>
                  </a:moveTo>
                  <a:cubicBezTo>
                    <a:pt x="4" y="0"/>
                    <a:pt x="17" y="10"/>
                    <a:pt x="35" y="12"/>
                  </a:cubicBezTo>
                  <a:cubicBezTo>
                    <a:pt x="30" y="26"/>
                    <a:pt x="30" y="26"/>
                    <a:pt x="30" y="26"/>
                  </a:cubicBezTo>
                  <a:cubicBezTo>
                    <a:pt x="30" y="26"/>
                    <a:pt x="14" y="30"/>
                    <a:pt x="0" y="17"/>
                  </a:cubicBez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3" name="Freeform 331"/>
            <p:cNvSpPr>
              <a:spLocks/>
            </p:cNvSpPr>
            <p:nvPr/>
          </p:nvSpPr>
          <p:spPr bwMode="auto">
            <a:xfrm>
              <a:off x="9684874" y="5770626"/>
              <a:ext cx="590141" cy="295071"/>
            </a:xfrm>
            <a:custGeom>
              <a:avLst/>
              <a:gdLst>
                <a:gd name="T0" fmla="*/ 1 w 220"/>
                <a:gd name="T1" fmla="*/ 4 h 110"/>
                <a:gd name="T2" fmla="*/ 3 w 220"/>
                <a:gd name="T3" fmla="*/ 28 h 110"/>
                <a:gd name="T4" fmla="*/ 20 w 220"/>
                <a:gd name="T5" fmla="*/ 54 h 110"/>
                <a:gd name="T6" fmla="*/ 69 w 220"/>
                <a:gd name="T7" fmla="*/ 96 h 110"/>
                <a:gd name="T8" fmla="*/ 98 w 220"/>
                <a:gd name="T9" fmla="*/ 106 h 110"/>
                <a:gd name="T10" fmla="*/ 220 w 220"/>
                <a:gd name="T11" fmla="*/ 85 h 110"/>
                <a:gd name="T12" fmla="*/ 154 w 220"/>
                <a:gd name="T13" fmla="*/ 29 h 110"/>
                <a:gd name="T14" fmla="*/ 48 w 220"/>
                <a:gd name="T15" fmla="*/ 58 h 110"/>
                <a:gd name="T16" fmla="*/ 13 w 220"/>
                <a:gd name="T17" fmla="*/ 2 h 110"/>
                <a:gd name="T18" fmla="*/ 3 w 220"/>
                <a:gd name="T19" fmla="*/ 0 h 110"/>
                <a:gd name="T20" fmla="*/ 1 w 220"/>
                <a:gd name="T2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110">
                  <a:moveTo>
                    <a:pt x="1" y="4"/>
                  </a:moveTo>
                  <a:cubicBezTo>
                    <a:pt x="0" y="12"/>
                    <a:pt x="1" y="23"/>
                    <a:pt x="3" y="28"/>
                  </a:cubicBezTo>
                  <a:cubicBezTo>
                    <a:pt x="7" y="38"/>
                    <a:pt x="13" y="46"/>
                    <a:pt x="20" y="54"/>
                  </a:cubicBezTo>
                  <a:cubicBezTo>
                    <a:pt x="34" y="71"/>
                    <a:pt x="49" y="86"/>
                    <a:pt x="69" y="96"/>
                  </a:cubicBezTo>
                  <a:cubicBezTo>
                    <a:pt x="77" y="100"/>
                    <a:pt x="88" y="105"/>
                    <a:pt x="98" y="106"/>
                  </a:cubicBezTo>
                  <a:cubicBezTo>
                    <a:pt x="139" y="110"/>
                    <a:pt x="181" y="96"/>
                    <a:pt x="220" y="85"/>
                  </a:cubicBezTo>
                  <a:cubicBezTo>
                    <a:pt x="154" y="29"/>
                    <a:pt x="154" y="29"/>
                    <a:pt x="154" y="29"/>
                  </a:cubicBezTo>
                  <a:cubicBezTo>
                    <a:pt x="154" y="29"/>
                    <a:pt x="93" y="81"/>
                    <a:pt x="48" y="58"/>
                  </a:cubicBezTo>
                  <a:cubicBezTo>
                    <a:pt x="3" y="35"/>
                    <a:pt x="13" y="2"/>
                    <a:pt x="13" y="2"/>
                  </a:cubicBezTo>
                  <a:cubicBezTo>
                    <a:pt x="10" y="2"/>
                    <a:pt x="6" y="1"/>
                    <a:pt x="3" y="0"/>
                  </a:cubicBezTo>
                  <a:cubicBezTo>
                    <a:pt x="2" y="2"/>
                    <a:pt x="2" y="3"/>
                    <a:pt x="1" y="4"/>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4" name="Freeform 332"/>
            <p:cNvSpPr>
              <a:spLocks/>
            </p:cNvSpPr>
            <p:nvPr/>
          </p:nvSpPr>
          <p:spPr bwMode="auto">
            <a:xfrm>
              <a:off x="9657636" y="5864822"/>
              <a:ext cx="163424" cy="85117"/>
            </a:xfrm>
            <a:custGeom>
              <a:avLst/>
              <a:gdLst>
                <a:gd name="T0" fmla="*/ 1 w 61"/>
                <a:gd name="T1" fmla="*/ 0 h 32"/>
                <a:gd name="T2" fmla="*/ 34 w 61"/>
                <a:gd name="T3" fmla="*/ 5 h 32"/>
                <a:gd name="T4" fmla="*/ 61 w 61"/>
                <a:gd name="T5" fmla="*/ 24 h 32"/>
                <a:gd name="T6" fmla="*/ 3 w 61"/>
                <a:gd name="T7" fmla="*/ 23 h 32"/>
                <a:gd name="T8" fmla="*/ 1 w 61"/>
                <a:gd name="T9" fmla="*/ 0 h 32"/>
              </a:gdLst>
              <a:ahLst/>
              <a:cxnLst>
                <a:cxn ang="0">
                  <a:pos x="T0" y="T1"/>
                </a:cxn>
                <a:cxn ang="0">
                  <a:pos x="T2" y="T3"/>
                </a:cxn>
                <a:cxn ang="0">
                  <a:pos x="T4" y="T5"/>
                </a:cxn>
                <a:cxn ang="0">
                  <a:pos x="T6" y="T7"/>
                </a:cxn>
                <a:cxn ang="0">
                  <a:pos x="T8" y="T9"/>
                </a:cxn>
              </a:cxnLst>
              <a:rect l="0" t="0" r="r" b="b"/>
              <a:pathLst>
                <a:path w="61" h="32">
                  <a:moveTo>
                    <a:pt x="1" y="0"/>
                  </a:moveTo>
                  <a:cubicBezTo>
                    <a:pt x="34" y="5"/>
                    <a:pt x="34" y="5"/>
                    <a:pt x="34" y="5"/>
                  </a:cubicBezTo>
                  <a:cubicBezTo>
                    <a:pt x="34" y="5"/>
                    <a:pt x="45" y="17"/>
                    <a:pt x="61" y="24"/>
                  </a:cubicBezTo>
                  <a:cubicBezTo>
                    <a:pt x="61" y="24"/>
                    <a:pt x="40" y="32"/>
                    <a:pt x="3" y="23"/>
                  </a:cubicBezTo>
                  <a:cubicBezTo>
                    <a:pt x="3" y="23"/>
                    <a:pt x="0" y="12"/>
                    <a:pt x="1"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5" name="Freeform 333"/>
            <p:cNvSpPr>
              <a:spLocks/>
            </p:cNvSpPr>
            <p:nvPr/>
          </p:nvSpPr>
          <p:spPr bwMode="auto">
            <a:xfrm>
              <a:off x="9730269" y="5848933"/>
              <a:ext cx="428987" cy="283722"/>
            </a:xfrm>
            <a:custGeom>
              <a:avLst/>
              <a:gdLst>
                <a:gd name="T0" fmla="*/ 82 w 160"/>
                <a:gd name="T1" fmla="*/ 30 h 106"/>
                <a:gd name="T2" fmla="*/ 0 w 160"/>
                <a:gd name="T3" fmla="*/ 78 h 106"/>
                <a:gd name="T4" fmla="*/ 43 w 160"/>
                <a:gd name="T5" fmla="*/ 106 h 106"/>
                <a:gd name="T6" fmla="*/ 160 w 160"/>
                <a:gd name="T7" fmla="*/ 19 h 106"/>
                <a:gd name="T8" fmla="*/ 137 w 160"/>
                <a:gd name="T9" fmla="*/ 0 h 106"/>
                <a:gd name="T10" fmla="*/ 82 w 160"/>
                <a:gd name="T11" fmla="*/ 30 h 106"/>
              </a:gdLst>
              <a:ahLst/>
              <a:cxnLst>
                <a:cxn ang="0">
                  <a:pos x="T0" y="T1"/>
                </a:cxn>
                <a:cxn ang="0">
                  <a:pos x="T2" y="T3"/>
                </a:cxn>
                <a:cxn ang="0">
                  <a:pos x="T4" y="T5"/>
                </a:cxn>
                <a:cxn ang="0">
                  <a:pos x="T6" y="T7"/>
                </a:cxn>
                <a:cxn ang="0">
                  <a:pos x="T8" y="T9"/>
                </a:cxn>
                <a:cxn ang="0">
                  <a:pos x="T10" y="T11"/>
                </a:cxn>
              </a:cxnLst>
              <a:rect l="0" t="0" r="r" b="b"/>
              <a:pathLst>
                <a:path w="160" h="106">
                  <a:moveTo>
                    <a:pt x="82" y="30"/>
                  </a:moveTo>
                  <a:cubicBezTo>
                    <a:pt x="0" y="78"/>
                    <a:pt x="0" y="78"/>
                    <a:pt x="0" y="78"/>
                  </a:cubicBezTo>
                  <a:cubicBezTo>
                    <a:pt x="0" y="78"/>
                    <a:pt x="13" y="94"/>
                    <a:pt x="43" y="106"/>
                  </a:cubicBezTo>
                  <a:cubicBezTo>
                    <a:pt x="160" y="19"/>
                    <a:pt x="160" y="19"/>
                    <a:pt x="160" y="19"/>
                  </a:cubicBezTo>
                  <a:cubicBezTo>
                    <a:pt x="137" y="0"/>
                    <a:pt x="137" y="0"/>
                    <a:pt x="137" y="0"/>
                  </a:cubicBezTo>
                  <a:cubicBezTo>
                    <a:pt x="137" y="0"/>
                    <a:pt x="108" y="23"/>
                    <a:pt x="82" y="3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6" name="Freeform 334"/>
            <p:cNvSpPr>
              <a:spLocks/>
            </p:cNvSpPr>
            <p:nvPr/>
          </p:nvSpPr>
          <p:spPr bwMode="auto">
            <a:xfrm>
              <a:off x="9979944" y="5955613"/>
              <a:ext cx="276912" cy="236057"/>
            </a:xfrm>
            <a:custGeom>
              <a:avLst/>
              <a:gdLst>
                <a:gd name="T0" fmla="*/ 0 w 103"/>
                <a:gd name="T1" fmla="*/ 83 h 88"/>
                <a:gd name="T2" fmla="*/ 91 w 103"/>
                <a:gd name="T3" fmla="*/ 0 h 88"/>
                <a:gd name="T4" fmla="*/ 103 w 103"/>
                <a:gd name="T5" fmla="*/ 10 h 88"/>
                <a:gd name="T6" fmla="*/ 25 w 103"/>
                <a:gd name="T7" fmla="*/ 88 h 88"/>
                <a:gd name="T8" fmla="*/ 0 w 103"/>
                <a:gd name="T9" fmla="*/ 83 h 88"/>
              </a:gdLst>
              <a:ahLst/>
              <a:cxnLst>
                <a:cxn ang="0">
                  <a:pos x="T0" y="T1"/>
                </a:cxn>
                <a:cxn ang="0">
                  <a:pos x="T2" y="T3"/>
                </a:cxn>
                <a:cxn ang="0">
                  <a:pos x="T4" y="T5"/>
                </a:cxn>
                <a:cxn ang="0">
                  <a:pos x="T6" y="T7"/>
                </a:cxn>
                <a:cxn ang="0">
                  <a:pos x="T8" y="T9"/>
                </a:cxn>
              </a:cxnLst>
              <a:rect l="0" t="0" r="r" b="b"/>
              <a:pathLst>
                <a:path w="103" h="88">
                  <a:moveTo>
                    <a:pt x="0" y="83"/>
                  </a:moveTo>
                  <a:cubicBezTo>
                    <a:pt x="91" y="0"/>
                    <a:pt x="91" y="0"/>
                    <a:pt x="91" y="0"/>
                  </a:cubicBezTo>
                  <a:cubicBezTo>
                    <a:pt x="103" y="10"/>
                    <a:pt x="103" y="10"/>
                    <a:pt x="103" y="10"/>
                  </a:cubicBezTo>
                  <a:cubicBezTo>
                    <a:pt x="25" y="88"/>
                    <a:pt x="25" y="88"/>
                    <a:pt x="25" y="88"/>
                  </a:cubicBezTo>
                  <a:cubicBezTo>
                    <a:pt x="25" y="88"/>
                    <a:pt x="14" y="88"/>
                    <a:pt x="0" y="8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7" name="Freeform 335"/>
            <p:cNvSpPr>
              <a:spLocks/>
            </p:cNvSpPr>
            <p:nvPr/>
          </p:nvSpPr>
          <p:spPr bwMode="auto">
            <a:xfrm>
              <a:off x="9246807" y="4059216"/>
              <a:ext cx="1248376" cy="1692117"/>
            </a:xfrm>
            <a:custGeom>
              <a:avLst/>
              <a:gdLst>
                <a:gd name="T0" fmla="*/ 66 w 465"/>
                <a:gd name="T1" fmla="*/ 262 h 631"/>
                <a:gd name="T2" fmla="*/ 8 w 465"/>
                <a:gd name="T3" fmla="*/ 453 h 631"/>
                <a:gd name="T4" fmla="*/ 30 w 465"/>
                <a:gd name="T5" fmla="*/ 523 h 631"/>
                <a:gd name="T6" fmla="*/ 124 w 465"/>
                <a:gd name="T7" fmla="*/ 575 h 631"/>
                <a:gd name="T8" fmla="*/ 153 w 465"/>
                <a:gd name="T9" fmla="*/ 614 h 631"/>
                <a:gd name="T10" fmla="*/ 168 w 465"/>
                <a:gd name="T11" fmla="*/ 627 h 631"/>
                <a:gd name="T12" fmla="*/ 184 w 465"/>
                <a:gd name="T13" fmla="*/ 628 h 631"/>
                <a:gd name="T14" fmla="*/ 212 w 465"/>
                <a:gd name="T15" fmla="*/ 614 h 631"/>
                <a:gd name="T16" fmla="*/ 326 w 465"/>
                <a:gd name="T17" fmla="*/ 631 h 631"/>
                <a:gd name="T18" fmla="*/ 367 w 465"/>
                <a:gd name="T19" fmla="*/ 591 h 631"/>
                <a:gd name="T20" fmla="*/ 446 w 465"/>
                <a:gd name="T21" fmla="*/ 367 h 631"/>
                <a:gd name="T22" fmla="*/ 434 w 465"/>
                <a:gd name="T23" fmla="*/ 208 h 631"/>
                <a:gd name="T24" fmla="*/ 66 w 465"/>
                <a:gd name="T25" fmla="*/ 26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631">
                  <a:moveTo>
                    <a:pt x="66" y="262"/>
                  </a:moveTo>
                  <a:cubicBezTo>
                    <a:pt x="66" y="262"/>
                    <a:pt x="15" y="405"/>
                    <a:pt x="8" y="453"/>
                  </a:cubicBezTo>
                  <a:cubicBezTo>
                    <a:pt x="0" y="501"/>
                    <a:pt x="7" y="508"/>
                    <a:pt x="30" y="523"/>
                  </a:cubicBezTo>
                  <a:cubicBezTo>
                    <a:pt x="53" y="538"/>
                    <a:pt x="113" y="565"/>
                    <a:pt x="124" y="575"/>
                  </a:cubicBezTo>
                  <a:cubicBezTo>
                    <a:pt x="147" y="594"/>
                    <a:pt x="143" y="603"/>
                    <a:pt x="153" y="614"/>
                  </a:cubicBezTo>
                  <a:cubicBezTo>
                    <a:pt x="159" y="621"/>
                    <a:pt x="161" y="625"/>
                    <a:pt x="168" y="627"/>
                  </a:cubicBezTo>
                  <a:cubicBezTo>
                    <a:pt x="174" y="628"/>
                    <a:pt x="179" y="630"/>
                    <a:pt x="184" y="628"/>
                  </a:cubicBezTo>
                  <a:cubicBezTo>
                    <a:pt x="195" y="625"/>
                    <a:pt x="205" y="613"/>
                    <a:pt x="212" y="614"/>
                  </a:cubicBezTo>
                  <a:cubicBezTo>
                    <a:pt x="224" y="615"/>
                    <a:pt x="310" y="631"/>
                    <a:pt x="326" y="631"/>
                  </a:cubicBezTo>
                  <a:cubicBezTo>
                    <a:pt x="341" y="631"/>
                    <a:pt x="355" y="623"/>
                    <a:pt x="367" y="591"/>
                  </a:cubicBezTo>
                  <a:cubicBezTo>
                    <a:pt x="380" y="560"/>
                    <a:pt x="436" y="434"/>
                    <a:pt x="446" y="367"/>
                  </a:cubicBezTo>
                  <a:cubicBezTo>
                    <a:pt x="455" y="301"/>
                    <a:pt x="465" y="246"/>
                    <a:pt x="434" y="208"/>
                  </a:cubicBezTo>
                  <a:cubicBezTo>
                    <a:pt x="427" y="192"/>
                    <a:pt x="161" y="0"/>
                    <a:pt x="66" y="26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8" name="Freeform 336"/>
            <p:cNvSpPr>
              <a:spLocks/>
            </p:cNvSpPr>
            <p:nvPr/>
          </p:nvSpPr>
          <p:spPr bwMode="auto">
            <a:xfrm>
              <a:off x="9260426" y="4018360"/>
              <a:ext cx="1232487" cy="1681903"/>
            </a:xfrm>
            <a:custGeom>
              <a:avLst/>
              <a:gdLst>
                <a:gd name="T0" fmla="*/ 77 w 459"/>
                <a:gd name="T1" fmla="*/ 262 h 627"/>
                <a:gd name="T2" fmla="*/ 22 w 459"/>
                <a:gd name="T3" fmla="*/ 405 h 627"/>
                <a:gd name="T4" fmla="*/ 8 w 459"/>
                <a:gd name="T5" fmla="*/ 461 h 627"/>
                <a:gd name="T6" fmla="*/ 37 w 459"/>
                <a:gd name="T7" fmla="*/ 536 h 627"/>
                <a:gd name="T8" fmla="*/ 107 w 459"/>
                <a:gd name="T9" fmla="*/ 573 h 627"/>
                <a:gd name="T10" fmla="*/ 167 w 459"/>
                <a:gd name="T11" fmla="*/ 620 h 627"/>
                <a:gd name="T12" fmla="*/ 227 w 459"/>
                <a:gd name="T13" fmla="*/ 621 h 627"/>
                <a:gd name="T14" fmla="*/ 308 w 459"/>
                <a:gd name="T15" fmla="*/ 621 h 627"/>
                <a:gd name="T16" fmla="*/ 349 w 459"/>
                <a:gd name="T17" fmla="*/ 581 h 627"/>
                <a:gd name="T18" fmla="*/ 432 w 459"/>
                <a:gd name="T19" fmla="*/ 358 h 627"/>
                <a:gd name="T20" fmla="*/ 430 w 459"/>
                <a:gd name="T21" fmla="*/ 202 h 627"/>
                <a:gd name="T22" fmla="*/ 77 w 459"/>
                <a:gd name="T23" fmla="*/ 262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9" h="627">
                  <a:moveTo>
                    <a:pt x="77" y="262"/>
                  </a:moveTo>
                  <a:cubicBezTo>
                    <a:pt x="77" y="262"/>
                    <a:pt x="40" y="344"/>
                    <a:pt x="22" y="405"/>
                  </a:cubicBezTo>
                  <a:cubicBezTo>
                    <a:pt x="17" y="423"/>
                    <a:pt x="10" y="450"/>
                    <a:pt x="8" y="461"/>
                  </a:cubicBezTo>
                  <a:cubicBezTo>
                    <a:pt x="0" y="509"/>
                    <a:pt x="15" y="522"/>
                    <a:pt x="37" y="536"/>
                  </a:cubicBezTo>
                  <a:cubicBezTo>
                    <a:pt x="44" y="541"/>
                    <a:pt x="76" y="553"/>
                    <a:pt x="107" y="573"/>
                  </a:cubicBezTo>
                  <a:cubicBezTo>
                    <a:pt x="129" y="588"/>
                    <a:pt x="142" y="611"/>
                    <a:pt x="167" y="620"/>
                  </a:cubicBezTo>
                  <a:cubicBezTo>
                    <a:pt x="186" y="627"/>
                    <a:pt x="208" y="620"/>
                    <a:pt x="227" y="621"/>
                  </a:cubicBezTo>
                  <a:cubicBezTo>
                    <a:pt x="275" y="625"/>
                    <a:pt x="303" y="621"/>
                    <a:pt x="308" y="621"/>
                  </a:cubicBezTo>
                  <a:cubicBezTo>
                    <a:pt x="323" y="621"/>
                    <a:pt x="336" y="613"/>
                    <a:pt x="349" y="581"/>
                  </a:cubicBezTo>
                  <a:cubicBezTo>
                    <a:pt x="362" y="550"/>
                    <a:pt x="423" y="425"/>
                    <a:pt x="432" y="358"/>
                  </a:cubicBezTo>
                  <a:cubicBezTo>
                    <a:pt x="442" y="291"/>
                    <a:pt x="459" y="239"/>
                    <a:pt x="430" y="202"/>
                  </a:cubicBezTo>
                  <a:cubicBezTo>
                    <a:pt x="423" y="186"/>
                    <a:pt x="172" y="0"/>
                    <a:pt x="77" y="26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19" name="Freeform 337"/>
            <p:cNvSpPr>
              <a:spLocks/>
            </p:cNvSpPr>
            <p:nvPr/>
          </p:nvSpPr>
          <p:spPr bwMode="auto">
            <a:xfrm>
              <a:off x="9451087" y="4002472"/>
              <a:ext cx="1025938" cy="934012"/>
            </a:xfrm>
            <a:custGeom>
              <a:avLst/>
              <a:gdLst>
                <a:gd name="T0" fmla="*/ 362 w 382"/>
                <a:gd name="T1" fmla="*/ 202 h 348"/>
                <a:gd name="T2" fmla="*/ 8 w 382"/>
                <a:gd name="T3" fmla="*/ 262 h 348"/>
                <a:gd name="T4" fmla="*/ 0 w 382"/>
                <a:gd name="T5" fmla="*/ 280 h 348"/>
                <a:gd name="T6" fmla="*/ 26 w 382"/>
                <a:gd name="T7" fmla="*/ 304 h 348"/>
                <a:gd name="T8" fmla="*/ 39 w 382"/>
                <a:gd name="T9" fmla="*/ 309 h 348"/>
                <a:gd name="T10" fmla="*/ 81 w 382"/>
                <a:gd name="T11" fmla="*/ 322 h 348"/>
                <a:gd name="T12" fmla="*/ 99 w 382"/>
                <a:gd name="T13" fmla="*/ 327 h 348"/>
                <a:gd name="T14" fmla="*/ 133 w 382"/>
                <a:gd name="T15" fmla="*/ 334 h 348"/>
                <a:gd name="T16" fmla="*/ 182 w 382"/>
                <a:gd name="T17" fmla="*/ 344 h 348"/>
                <a:gd name="T18" fmla="*/ 237 w 382"/>
                <a:gd name="T19" fmla="*/ 347 h 348"/>
                <a:gd name="T20" fmla="*/ 265 w 382"/>
                <a:gd name="T21" fmla="*/ 348 h 348"/>
                <a:gd name="T22" fmla="*/ 279 w 382"/>
                <a:gd name="T23" fmla="*/ 347 h 348"/>
                <a:gd name="T24" fmla="*/ 314 w 382"/>
                <a:gd name="T25" fmla="*/ 341 h 348"/>
                <a:gd name="T26" fmla="*/ 322 w 382"/>
                <a:gd name="T27" fmla="*/ 334 h 348"/>
                <a:gd name="T28" fmla="*/ 373 w 382"/>
                <a:gd name="T29" fmla="*/ 304 h 348"/>
                <a:gd name="T30" fmla="*/ 362 w 382"/>
                <a:gd name="T31" fmla="*/ 20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2" h="348">
                  <a:moveTo>
                    <a:pt x="362" y="202"/>
                  </a:moveTo>
                  <a:cubicBezTo>
                    <a:pt x="355" y="186"/>
                    <a:pt x="103" y="0"/>
                    <a:pt x="8" y="262"/>
                  </a:cubicBezTo>
                  <a:cubicBezTo>
                    <a:pt x="8" y="262"/>
                    <a:pt x="5" y="269"/>
                    <a:pt x="0" y="280"/>
                  </a:cubicBezTo>
                  <a:cubicBezTo>
                    <a:pt x="10" y="287"/>
                    <a:pt x="18" y="295"/>
                    <a:pt x="26" y="304"/>
                  </a:cubicBezTo>
                  <a:cubicBezTo>
                    <a:pt x="30" y="306"/>
                    <a:pt x="34" y="307"/>
                    <a:pt x="39" y="309"/>
                  </a:cubicBezTo>
                  <a:cubicBezTo>
                    <a:pt x="53" y="314"/>
                    <a:pt x="67" y="318"/>
                    <a:pt x="81" y="322"/>
                  </a:cubicBezTo>
                  <a:cubicBezTo>
                    <a:pt x="87" y="324"/>
                    <a:pt x="95" y="326"/>
                    <a:pt x="99" y="327"/>
                  </a:cubicBezTo>
                  <a:cubicBezTo>
                    <a:pt x="110" y="329"/>
                    <a:pt x="121" y="332"/>
                    <a:pt x="133" y="334"/>
                  </a:cubicBezTo>
                  <a:cubicBezTo>
                    <a:pt x="149" y="338"/>
                    <a:pt x="165" y="342"/>
                    <a:pt x="182" y="344"/>
                  </a:cubicBezTo>
                  <a:cubicBezTo>
                    <a:pt x="200" y="345"/>
                    <a:pt x="219" y="346"/>
                    <a:pt x="237" y="347"/>
                  </a:cubicBezTo>
                  <a:cubicBezTo>
                    <a:pt x="246" y="347"/>
                    <a:pt x="255" y="348"/>
                    <a:pt x="265" y="348"/>
                  </a:cubicBezTo>
                  <a:cubicBezTo>
                    <a:pt x="267" y="348"/>
                    <a:pt x="273" y="347"/>
                    <a:pt x="279" y="347"/>
                  </a:cubicBezTo>
                  <a:cubicBezTo>
                    <a:pt x="291" y="345"/>
                    <a:pt x="302" y="343"/>
                    <a:pt x="314" y="341"/>
                  </a:cubicBezTo>
                  <a:cubicBezTo>
                    <a:pt x="317" y="339"/>
                    <a:pt x="319" y="337"/>
                    <a:pt x="322" y="334"/>
                  </a:cubicBezTo>
                  <a:cubicBezTo>
                    <a:pt x="336" y="319"/>
                    <a:pt x="354" y="309"/>
                    <a:pt x="373" y="304"/>
                  </a:cubicBezTo>
                  <a:cubicBezTo>
                    <a:pt x="380" y="262"/>
                    <a:pt x="382" y="228"/>
                    <a:pt x="362" y="20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0" name="Freeform 338"/>
            <p:cNvSpPr>
              <a:spLocks/>
            </p:cNvSpPr>
            <p:nvPr/>
          </p:nvSpPr>
          <p:spPr bwMode="auto">
            <a:xfrm>
              <a:off x="9316035" y="4346343"/>
              <a:ext cx="349545" cy="814849"/>
            </a:xfrm>
            <a:custGeom>
              <a:avLst/>
              <a:gdLst>
                <a:gd name="T0" fmla="*/ 62 w 130"/>
                <a:gd name="T1" fmla="*/ 0 h 304"/>
                <a:gd name="T2" fmla="*/ 0 w 130"/>
                <a:gd name="T3" fmla="*/ 171 h 304"/>
                <a:gd name="T4" fmla="*/ 33 w 130"/>
                <a:gd name="T5" fmla="*/ 221 h 304"/>
                <a:gd name="T6" fmla="*/ 18 w 130"/>
                <a:gd name="T7" fmla="*/ 289 h 304"/>
                <a:gd name="T8" fmla="*/ 30 w 130"/>
                <a:gd name="T9" fmla="*/ 299 h 304"/>
                <a:gd name="T10" fmla="*/ 45 w 130"/>
                <a:gd name="T11" fmla="*/ 298 h 304"/>
                <a:gd name="T12" fmla="*/ 130 w 130"/>
                <a:gd name="T13" fmla="*/ 53 h 304"/>
                <a:gd name="T14" fmla="*/ 62 w 13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304">
                  <a:moveTo>
                    <a:pt x="62" y="0"/>
                  </a:moveTo>
                  <a:cubicBezTo>
                    <a:pt x="62" y="0"/>
                    <a:pt x="10" y="123"/>
                    <a:pt x="0" y="171"/>
                  </a:cubicBezTo>
                  <a:cubicBezTo>
                    <a:pt x="2" y="166"/>
                    <a:pt x="46" y="160"/>
                    <a:pt x="33" y="221"/>
                  </a:cubicBezTo>
                  <a:cubicBezTo>
                    <a:pt x="20" y="272"/>
                    <a:pt x="18" y="289"/>
                    <a:pt x="18" y="289"/>
                  </a:cubicBezTo>
                  <a:cubicBezTo>
                    <a:pt x="18" y="289"/>
                    <a:pt x="18" y="295"/>
                    <a:pt x="30" y="299"/>
                  </a:cubicBezTo>
                  <a:cubicBezTo>
                    <a:pt x="43" y="304"/>
                    <a:pt x="45" y="298"/>
                    <a:pt x="45" y="298"/>
                  </a:cubicBezTo>
                  <a:cubicBezTo>
                    <a:pt x="130" y="53"/>
                    <a:pt x="130" y="53"/>
                    <a:pt x="130" y="53"/>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1" name="Freeform 339"/>
            <p:cNvSpPr>
              <a:spLocks/>
            </p:cNvSpPr>
            <p:nvPr/>
          </p:nvSpPr>
          <p:spPr bwMode="auto">
            <a:xfrm>
              <a:off x="9316035" y="4657302"/>
              <a:ext cx="105545" cy="192931"/>
            </a:xfrm>
            <a:custGeom>
              <a:avLst/>
              <a:gdLst>
                <a:gd name="T0" fmla="*/ 36 w 39"/>
                <a:gd name="T1" fmla="*/ 53 h 72"/>
                <a:gd name="T2" fmla="*/ 20 w 39"/>
                <a:gd name="T3" fmla="*/ 8 h 72"/>
                <a:gd name="T4" fmla="*/ 17 w 39"/>
                <a:gd name="T5" fmla="*/ 0 h 72"/>
                <a:gd name="T6" fmla="*/ 0 w 39"/>
                <a:gd name="T7" fmla="*/ 55 h 72"/>
                <a:gd name="T8" fmla="*/ 32 w 39"/>
                <a:gd name="T9" fmla="*/ 72 h 72"/>
                <a:gd name="T10" fmla="*/ 35 w 39"/>
                <a:gd name="T11" fmla="*/ 55 h 72"/>
                <a:gd name="T12" fmla="*/ 36 w 39"/>
                <a:gd name="T13" fmla="*/ 53 h 72"/>
              </a:gdLst>
              <a:ahLst/>
              <a:cxnLst>
                <a:cxn ang="0">
                  <a:pos x="T0" y="T1"/>
                </a:cxn>
                <a:cxn ang="0">
                  <a:pos x="T2" y="T3"/>
                </a:cxn>
                <a:cxn ang="0">
                  <a:pos x="T4" y="T5"/>
                </a:cxn>
                <a:cxn ang="0">
                  <a:pos x="T6" y="T7"/>
                </a:cxn>
                <a:cxn ang="0">
                  <a:pos x="T8" y="T9"/>
                </a:cxn>
                <a:cxn ang="0">
                  <a:pos x="T10" y="T11"/>
                </a:cxn>
                <a:cxn ang="0">
                  <a:pos x="T12" y="T13"/>
                </a:cxn>
              </a:cxnLst>
              <a:rect l="0" t="0" r="r" b="b"/>
              <a:pathLst>
                <a:path w="39" h="72">
                  <a:moveTo>
                    <a:pt x="36" y="53"/>
                  </a:moveTo>
                  <a:cubicBezTo>
                    <a:pt x="39" y="37"/>
                    <a:pt x="27" y="21"/>
                    <a:pt x="20" y="8"/>
                  </a:cubicBezTo>
                  <a:cubicBezTo>
                    <a:pt x="18" y="5"/>
                    <a:pt x="17" y="3"/>
                    <a:pt x="17" y="0"/>
                  </a:cubicBezTo>
                  <a:cubicBezTo>
                    <a:pt x="9" y="22"/>
                    <a:pt x="3" y="41"/>
                    <a:pt x="0" y="55"/>
                  </a:cubicBezTo>
                  <a:cubicBezTo>
                    <a:pt x="0" y="55"/>
                    <a:pt x="23" y="54"/>
                    <a:pt x="32" y="72"/>
                  </a:cubicBezTo>
                  <a:cubicBezTo>
                    <a:pt x="33" y="67"/>
                    <a:pt x="34" y="61"/>
                    <a:pt x="35" y="55"/>
                  </a:cubicBezTo>
                  <a:cubicBezTo>
                    <a:pt x="35" y="55"/>
                    <a:pt x="35" y="54"/>
                    <a:pt x="36" y="53"/>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2" name="Freeform 340"/>
            <p:cNvSpPr>
              <a:spLocks/>
            </p:cNvSpPr>
            <p:nvPr/>
          </p:nvSpPr>
          <p:spPr bwMode="auto">
            <a:xfrm>
              <a:off x="9392073" y="4474585"/>
              <a:ext cx="216763" cy="255350"/>
            </a:xfrm>
            <a:custGeom>
              <a:avLst/>
              <a:gdLst>
                <a:gd name="T0" fmla="*/ 0 w 81"/>
                <a:gd name="T1" fmla="*/ 37 h 95"/>
                <a:gd name="T2" fmla="*/ 69 w 81"/>
                <a:gd name="T3" fmla="*/ 95 h 95"/>
                <a:gd name="T4" fmla="*/ 81 w 81"/>
                <a:gd name="T5" fmla="*/ 64 h 95"/>
                <a:gd name="T6" fmla="*/ 14 w 81"/>
                <a:gd name="T7" fmla="*/ 0 h 95"/>
                <a:gd name="T8" fmla="*/ 0 w 81"/>
                <a:gd name="T9" fmla="*/ 37 h 95"/>
              </a:gdLst>
              <a:ahLst/>
              <a:cxnLst>
                <a:cxn ang="0">
                  <a:pos x="T0" y="T1"/>
                </a:cxn>
                <a:cxn ang="0">
                  <a:pos x="T2" y="T3"/>
                </a:cxn>
                <a:cxn ang="0">
                  <a:pos x="T4" y="T5"/>
                </a:cxn>
                <a:cxn ang="0">
                  <a:pos x="T6" y="T7"/>
                </a:cxn>
                <a:cxn ang="0">
                  <a:pos x="T8" y="T9"/>
                </a:cxn>
              </a:cxnLst>
              <a:rect l="0" t="0" r="r" b="b"/>
              <a:pathLst>
                <a:path w="81" h="95">
                  <a:moveTo>
                    <a:pt x="0" y="37"/>
                  </a:moveTo>
                  <a:cubicBezTo>
                    <a:pt x="2" y="40"/>
                    <a:pt x="30" y="82"/>
                    <a:pt x="69" y="95"/>
                  </a:cubicBezTo>
                  <a:cubicBezTo>
                    <a:pt x="81" y="64"/>
                    <a:pt x="81" y="64"/>
                    <a:pt x="81" y="64"/>
                  </a:cubicBezTo>
                  <a:cubicBezTo>
                    <a:pt x="14" y="0"/>
                    <a:pt x="14" y="0"/>
                    <a:pt x="14" y="0"/>
                  </a:cubicBezTo>
                  <a:cubicBezTo>
                    <a:pt x="10" y="12"/>
                    <a:pt x="5" y="24"/>
                    <a:pt x="0" y="37"/>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3" name="Freeform 341"/>
            <p:cNvSpPr>
              <a:spLocks/>
            </p:cNvSpPr>
            <p:nvPr/>
          </p:nvSpPr>
          <p:spPr bwMode="auto">
            <a:xfrm>
              <a:off x="9341003" y="4152277"/>
              <a:ext cx="1431093" cy="1299446"/>
            </a:xfrm>
            <a:custGeom>
              <a:avLst/>
              <a:gdLst>
                <a:gd name="T0" fmla="*/ 133 w 533"/>
                <a:gd name="T1" fmla="*/ 1 h 484"/>
                <a:gd name="T2" fmla="*/ 195 w 533"/>
                <a:gd name="T3" fmla="*/ 54 h 484"/>
                <a:gd name="T4" fmla="*/ 345 w 533"/>
                <a:gd name="T5" fmla="*/ 59 h 484"/>
                <a:gd name="T6" fmla="*/ 458 w 533"/>
                <a:gd name="T7" fmla="*/ 193 h 484"/>
                <a:gd name="T8" fmla="*/ 520 w 533"/>
                <a:gd name="T9" fmla="*/ 236 h 484"/>
                <a:gd name="T10" fmla="*/ 437 w 533"/>
                <a:gd name="T11" fmla="*/ 409 h 484"/>
                <a:gd name="T12" fmla="*/ 378 w 533"/>
                <a:gd name="T13" fmla="*/ 401 h 484"/>
                <a:gd name="T14" fmla="*/ 349 w 533"/>
                <a:gd name="T15" fmla="*/ 479 h 484"/>
                <a:gd name="T16" fmla="*/ 328 w 533"/>
                <a:gd name="T17" fmla="*/ 479 h 484"/>
                <a:gd name="T18" fmla="*/ 315 w 533"/>
                <a:gd name="T19" fmla="*/ 467 h 484"/>
                <a:gd name="T20" fmla="*/ 373 w 533"/>
                <a:gd name="T21" fmla="*/ 296 h 484"/>
                <a:gd name="T22" fmla="*/ 392 w 533"/>
                <a:gd name="T23" fmla="*/ 256 h 484"/>
                <a:gd name="T24" fmla="*/ 137 w 533"/>
                <a:gd name="T25" fmla="*/ 243 h 484"/>
                <a:gd name="T26" fmla="*/ 74 w 533"/>
                <a:gd name="T27" fmla="*/ 16 h 484"/>
                <a:gd name="T28" fmla="*/ 77 w 533"/>
                <a:gd name="T29" fmla="*/ 67 h 484"/>
                <a:gd name="T30" fmla="*/ 104 w 533"/>
                <a:gd name="T31" fmla="*/ 0 h 484"/>
                <a:gd name="T32" fmla="*/ 119 w 533"/>
                <a:gd name="T33" fmla="*/ 57 h 484"/>
                <a:gd name="T34" fmla="*/ 133 w 533"/>
                <a:gd name="T35" fmla="*/ 1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3" h="484">
                  <a:moveTo>
                    <a:pt x="133" y="1"/>
                  </a:moveTo>
                  <a:cubicBezTo>
                    <a:pt x="133" y="1"/>
                    <a:pt x="145" y="50"/>
                    <a:pt x="195" y="54"/>
                  </a:cubicBezTo>
                  <a:cubicBezTo>
                    <a:pt x="239" y="58"/>
                    <a:pt x="289" y="43"/>
                    <a:pt x="345" y="59"/>
                  </a:cubicBezTo>
                  <a:cubicBezTo>
                    <a:pt x="417" y="80"/>
                    <a:pt x="470" y="158"/>
                    <a:pt x="458" y="193"/>
                  </a:cubicBezTo>
                  <a:cubicBezTo>
                    <a:pt x="458" y="193"/>
                    <a:pt x="503" y="188"/>
                    <a:pt x="520" y="236"/>
                  </a:cubicBezTo>
                  <a:cubicBezTo>
                    <a:pt x="533" y="273"/>
                    <a:pt x="495" y="318"/>
                    <a:pt x="437" y="409"/>
                  </a:cubicBezTo>
                  <a:cubicBezTo>
                    <a:pt x="437" y="409"/>
                    <a:pt x="417" y="369"/>
                    <a:pt x="378" y="401"/>
                  </a:cubicBezTo>
                  <a:cubicBezTo>
                    <a:pt x="369" y="409"/>
                    <a:pt x="349" y="479"/>
                    <a:pt x="349" y="479"/>
                  </a:cubicBezTo>
                  <a:cubicBezTo>
                    <a:pt x="349" y="479"/>
                    <a:pt x="344" y="484"/>
                    <a:pt x="328" y="479"/>
                  </a:cubicBezTo>
                  <a:cubicBezTo>
                    <a:pt x="313" y="474"/>
                    <a:pt x="315" y="467"/>
                    <a:pt x="315" y="467"/>
                  </a:cubicBezTo>
                  <a:cubicBezTo>
                    <a:pt x="315" y="467"/>
                    <a:pt x="342" y="381"/>
                    <a:pt x="373" y="296"/>
                  </a:cubicBezTo>
                  <a:cubicBezTo>
                    <a:pt x="386" y="261"/>
                    <a:pt x="394" y="268"/>
                    <a:pt x="392" y="256"/>
                  </a:cubicBezTo>
                  <a:cubicBezTo>
                    <a:pt x="392" y="256"/>
                    <a:pt x="257" y="316"/>
                    <a:pt x="137" y="243"/>
                  </a:cubicBezTo>
                  <a:cubicBezTo>
                    <a:pt x="17" y="170"/>
                    <a:pt x="0" y="53"/>
                    <a:pt x="74" y="16"/>
                  </a:cubicBezTo>
                  <a:cubicBezTo>
                    <a:pt x="74" y="16"/>
                    <a:pt x="65" y="33"/>
                    <a:pt x="77" y="67"/>
                  </a:cubicBezTo>
                  <a:cubicBezTo>
                    <a:pt x="77" y="67"/>
                    <a:pt x="75" y="11"/>
                    <a:pt x="104" y="0"/>
                  </a:cubicBezTo>
                  <a:cubicBezTo>
                    <a:pt x="104" y="0"/>
                    <a:pt x="105" y="40"/>
                    <a:pt x="119" y="57"/>
                  </a:cubicBezTo>
                  <a:cubicBezTo>
                    <a:pt x="119" y="57"/>
                    <a:pt x="111" y="40"/>
                    <a:pt x="133" y="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4" name="Freeform 342"/>
            <p:cNvSpPr>
              <a:spLocks/>
            </p:cNvSpPr>
            <p:nvPr/>
          </p:nvSpPr>
          <p:spPr bwMode="auto">
            <a:xfrm>
              <a:off x="10345378" y="5129415"/>
              <a:ext cx="224708" cy="120298"/>
            </a:xfrm>
            <a:custGeom>
              <a:avLst/>
              <a:gdLst>
                <a:gd name="T0" fmla="*/ 22 w 84"/>
                <a:gd name="T1" fmla="*/ 10 h 45"/>
                <a:gd name="T2" fmla="*/ 11 w 84"/>
                <a:gd name="T3" fmla="*/ 19 h 45"/>
                <a:gd name="T4" fmla="*/ 0 w 84"/>
                <a:gd name="T5" fmla="*/ 42 h 45"/>
                <a:gd name="T6" fmla="*/ 0 w 84"/>
                <a:gd name="T7" fmla="*/ 42 h 45"/>
                <a:gd name="T8" fmla="*/ 4 w 84"/>
                <a:gd name="T9" fmla="*/ 37 h 45"/>
                <a:gd name="T10" fmla="*/ 63 w 84"/>
                <a:gd name="T11" fmla="*/ 45 h 45"/>
                <a:gd name="T12" fmla="*/ 83 w 84"/>
                <a:gd name="T13" fmla="*/ 15 h 45"/>
                <a:gd name="T14" fmla="*/ 84 w 84"/>
                <a:gd name="T15" fmla="*/ 13 h 45"/>
                <a:gd name="T16" fmla="*/ 22 w 84"/>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45">
                  <a:moveTo>
                    <a:pt x="22" y="10"/>
                  </a:moveTo>
                  <a:cubicBezTo>
                    <a:pt x="19" y="12"/>
                    <a:pt x="14" y="15"/>
                    <a:pt x="11" y="19"/>
                  </a:cubicBezTo>
                  <a:cubicBezTo>
                    <a:pt x="9" y="22"/>
                    <a:pt x="1" y="36"/>
                    <a:pt x="0" y="42"/>
                  </a:cubicBezTo>
                  <a:cubicBezTo>
                    <a:pt x="0" y="42"/>
                    <a:pt x="0" y="42"/>
                    <a:pt x="0" y="42"/>
                  </a:cubicBezTo>
                  <a:cubicBezTo>
                    <a:pt x="2" y="40"/>
                    <a:pt x="3" y="38"/>
                    <a:pt x="4" y="37"/>
                  </a:cubicBezTo>
                  <a:cubicBezTo>
                    <a:pt x="43" y="5"/>
                    <a:pt x="63" y="45"/>
                    <a:pt x="63" y="45"/>
                  </a:cubicBezTo>
                  <a:cubicBezTo>
                    <a:pt x="70" y="34"/>
                    <a:pt x="77" y="24"/>
                    <a:pt x="83" y="15"/>
                  </a:cubicBezTo>
                  <a:cubicBezTo>
                    <a:pt x="83" y="14"/>
                    <a:pt x="84" y="13"/>
                    <a:pt x="84" y="13"/>
                  </a:cubicBezTo>
                  <a:cubicBezTo>
                    <a:pt x="69" y="7"/>
                    <a:pt x="40" y="0"/>
                    <a:pt x="22" y="1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5" name="Freeform 343"/>
            <p:cNvSpPr>
              <a:spLocks/>
            </p:cNvSpPr>
            <p:nvPr/>
          </p:nvSpPr>
          <p:spPr bwMode="auto">
            <a:xfrm>
              <a:off x="9638343" y="5078345"/>
              <a:ext cx="343871" cy="367703"/>
            </a:xfrm>
            <a:custGeom>
              <a:avLst/>
              <a:gdLst>
                <a:gd name="T0" fmla="*/ 55 w 128"/>
                <a:gd name="T1" fmla="*/ 10 h 137"/>
                <a:gd name="T2" fmla="*/ 22 w 128"/>
                <a:gd name="T3" fmla="*/ 100 h 137"/>
                <a:gd name="T4" fmla="*/ 105 w 128"/>
                <a:gd name="T5" fmla="*/ 122 h 137"/>
                <a:gd name="T6" fmla="*/ 113 w 128"/>
                <a:gd name="T7" fmla="*/ 29 h 137"/>
                <a:gd name="T8" fmla="*/ 90 w 128"/>
                <a:gd name="T9" fmla="*/ 7 h 137"/>
                <a:gd name="T10" fmla="*/ 55 w 128"/>
                <a:gd name="T11" fmla="*/ 10 h 137"/>
              </a:gdLst>
              <a:ahLst/>
              <a:cxnLst>
                <a:cxn ang="0">
                  <a:pos x="T0" y="T1"/>
                </a:cxn>
                <a:cxn ang="0">
                  <a:pos x="T2" y="T3"/>
                </a:cxn>
                <a:cxn ang="0">
                  <a:pos x="T4" y="T5"/>
                </a:cxn>
                <a:cxn ang="0">
                  <a:pos x="T6" y="T7"/>
                </a:cxn>
                <a:cxn ang="0">
                  <a:pos x="T8" y="T9"/>
                </a:cxn>
                <a:cxn ang="0">
                  <a:pos x="T10" y="T11"/>
                </a:cxn>
              </a:cxnLst>
              <a:rect l="0" t="0" r="r" b="b"/>
              <a:pathLst>
                <a:path w="128" h="137">
                  <a:moveTo>
                    <a:pt x="55" y="10"/>
                  </a:moveTo>
                  <a:cubicBezTo>
                    <a:pt x="55" y="10"/>
                    <a:pt x="0" y="64"/>
                    <a:pt x="22" y="100"/>
                  </a:cubicBezTo>
                  <a:cubicBezTo>
                    <a:pt x="45" y="137"/>
                    <a:pt x="91" y="137"/>
                    <a:pt x="105" y="122"/>
                  </a:cubicBezTo>
                  <a:cubicBezTo>
                    <a:pt x="128" y="95"/>
                    <a:pt x="103" y="74"/>
                    <a:pt x="113" y="29"/>
                  </a:cubicBezTo>
                  <a:cubicBezTo>
                    <a:pt x="113" y="29"/>
                    <a:pt x="108" y="14"/>
                    <a:pt x="90" y="7"/>
                  </a:cubicBezTo>
                  <a:cubicBezTo>
                    <a:pt x="72" y="0"/>
                    <a:pt x="55" y="10"/>
                    <a:pt x="55" y="1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6" name="Freeform 344"/>
            <p:cNvSpPr>
              <a:spLocks/>
            </p:cNvSpPr>
            <p:nvPr/>
          </p:nvSpPr>
          <p:spPr bwMode="auto">
            <a:xfrm>
              <a:off x="9655366" y="5084019"/>
              <a:ext cx="305285" cy="324578"/>
            </a:xfrm>
            <a:custGeom>
              <a:avLst/>
              <a:gdLst>
                <a:gd name="T0" fmla="*/ 47 w 114"/>
                <a:gd name="T1" fmla="*/ 9 h 121"/>
                <a:gd name="T2" fmla="*/ 19 w 114"/>
                <a:gd name="T3" fmla="*/ 87 h 121"/>
                <a:gd name="T4" fmla="*/ 93 w 114"/>
                <a:gd name="T5" fmla="*/ 106 h 121"/>
                <a:gd name="T6" fmla="*/ 97 w 114"/>
                <a:gd name="T7" fmla="*/ 23 h 121"/>
                <a:gd name="T8" fmla="*/ 79 w 114"/>
                <a:gd name="T9" fmla="*/ 6 h 121"/>
                <a:gd name="T10" fmla="*/ 47 w 114"/>
                <a:gd name="T11" fmla="*/ 9 h 121"/>
              </a:gdLst>
              <a:ahLst/>
              <a:cxnLst>
                <a:cxn ang="0">
                  <a:pos x="T0" y="T1"/>
                </a:cxn>
                <a:cxn ang="0">
                  <a:pos x="T2" y="T3"/>
                </a:cxn>
                <a:cxn ang="0">
                  <a:pos x="T4" y="T5"/>
                </a:cxn>
                <a:cxn ang="0">
                  <a:pos x="T6" y="T7"/>
                </a:cxn>
                <a:cxn ang="0">
                  <a:pos x="T8" y="T9"/>
                </a:cxn>
                <a:cxn ang="0">
                  <a:pos x="T10" y="T11"/>
                </a:cxn>
              </a:cxnLst>
              <a:rect l="0" t="0" r="r" b="b"/>
              <a:pathLst>
                <a:path w="114" h="121">
                  <a:moveTo>
                    <a:pt x="47" y="9"/>
                  </a:moveTo>
                  <a:cubicBezTo>
                    <a:pt x="47" y="9"/>
                    <a:pt x="0" y="54"/>
                    <a:pt x="19" y="87"/>
                  </a:cubicBezTo>
                  <a:cubicBezTo>
                    <a:pt x="39" y="120"/>
                    <a:pt x="81" y="121"/>
                    <a:pt x="93" y="106"/>
                  </a:cubicBezTo>
                  <a:cubicBezTo>
                    <a:pt x="114" y="81"/>
                    <a:pt x="88" y="65"/>
                    <a:pt x="97" y="23"/>
                  </a:cubicBezTo>
                  <a:cubicBezTo>
                    <a:pt x="97" y="23"/>
                    <a:pt x="95" y="12"/>
                    <a:pt x="79" y="6"/>
                  </a:cubicBezTo>
                  <a:cubicBezTo>
                    <a:pt x="63" y="0"/>
                    <a:pt x="47" y="9"/>
                    <a:pt x="47" y="9"/>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7" name="Freeform 345"/>
            <p:cNvSpPr>
              <a:spLocks/>
            </p:cNvSpPr>
            <p:nvPr/>
          </p:nvSpPr>
          <p:spPr bwMode="auto">
            <a:xfrm>
              <a:off x="9485133" y="5084019"/>
              <a:ext cx="40856" cy="26102"/>
            </a:xfrm>
            <a:custGeom>
              <a:avLst/>
              <a:gdLst>
                <a:gd name="T0" fmla="*/ 15 w 15"/>
                <a:gd name="T1" fmla="*/ 8 h 10"/>
                <a:gd name="T2" fmla="*/ 11 w 15"/>
                <a:gd name="T3" fmla="*/ 10 h 10"/>
                <a:gd name="T4" fmla="*/ 2 w 15"/>
                <a:gd name="T5" fmla="*/ 6 h 10"/>
                <a:gd name="T6" fmla="*/ 0 w 15"/>
                <a:gd name="T7" fmla="*/ 2 h 10"/>
                <a:gd name="T8" fmla="*/ 0 w 15"/>
                <a:gd name="T9" fmla="*/ 2 h 10"/>
                <a:gd name="T10" fmla="*/ 4 w 15"/>
                <a:gd name="T11" fmla="*/ 0 h 10"/>
                <a:gd name="T12" fmla="*/ 13 w 15"/>
                <a:gd name="T13" fmla="*/ 4 h 10"/>
                <a:gd name="T14" fmla="*/ 15 w 15"/>
                <a:gd name="T15" fmla="*/ 8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8"/>
                  </a:moveTo>
                  <a:cubicBezTo>
                    <a:pt x="14" y="10"/>
                    <a:pt x="13" y="10"/>
                    <a:pt x="11" y="10"/>
                  </a:cubicBezTo>
                  <a:cubicBezTo>
                    <a:pt x="2" y="6"/>
                    <a:pt x="2" y="6"/>
                    <a:pt x="2" y="6"/>
                  </a:cubicBezTo>
                  <a:cubicBezTo>
                    <a:pt x="0" y="5"/>
                    <a:pt x="0" y="4"/>
                    <a:pt x="0" y="2"/>
                  </a:cubicBezTo>
                  <a:cubicBezTo>
                    <a:pt x="0" y="2"/>
                    <a:pt x="0" y="2"/>
                    <a:pt x="0" y="2"/>
                  </a:cubicBezTo>
                  <a:cubicBezTo>
                    <a:pt x="1" y="1"/>
                    <a:pt x="2" y="0"/>
                    <a:pt x="4" y="0"/>
                  </a:cubicBezTo>
                  <a:cubicBezTo>
                    <a:pt x="13" y="4"/>
                    <a:pt x="13" y="4"/>
                    <a:pt x="13" y="4"/>
                  </a:cubicBezTo>
                  <a:cubicBezTo>
                    <a:pt x="15" y="5"/>
                    <a:pt x="15" y="7"/>
                    <a:pt x="15" y="8"/>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8" name="Freeform 346"/>
            <p:cNvSpPr>
              <a:spLocks/>
            </p:cNvSpPr>
            <p:nvPr/>
          </p:nvSpPr>
          <p:spPr bwMode="auto">
            <a:xfrm>
              <a:off x="10127480" y="5365471"/>
              <a:ext cx="35182" cy="23833"/>
            </a:xfrm>
            <a:custGeom>
              <a:avLst/>
              <a:gdLst>
                <a:gd name="T0" fmla="*/ 13 w 13"/>
                <a:gd name="T1" fmla="*/ 7 h 9"/>
                <a:gd name="T2" fmla="*/ 10 w 13"/>
                <a:gd name="T3" fmla="*/ 8 h 9"/>
                <a:gd name="T4" fmla="*/ 1 w 13"/>
                <a:gd name="T5" fmla="*/ 5 h 9"/>
                <a:gd name="T6" fmla="*/ 0 w 13"/>
                <a:gd name="T7" fmla="*/ 2 h 9"/>
                <a:gd name="T8" fmla="*/ 0 w 13"/>
                <a:gd name="T9" fmla="*/ 2 h 9"/>
                <a:gd name="T10" fmla="*/ 3 w 13"/>
                <a:gd name="T11" fmla="*/ 0 h 9"/>
                <a:gd name="T12" fmla="*/ 12 w 13"/>
                <a:gd name="T13" fmla="*/ 4 h 9"/>
                <a:gd name="T14" fmla="*/ 13 w 13"/>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3" y="7"/>
                  </a:moveTo>
                  <a:cubicBezTo>
                    <a:pt x="12" y="8"/>
                    <a:pt x="11" y="9"/>
                    <a:pt x="10" y="8"/>
                  </a:cubicBezTo>
                  <a:cubicBezTo>
                    <a:pt x="1" y="5"/>
                    <a:pt x="1" y="5"/>
                    <a:pt x="1" y="5"/>
                  </a:cubicBezTo>
                  <a:cubicBezTo>
                    <a:pt x="0" y="4"/>
                    <a:pt x="0" y="3"/>
                    <a:pt x="0" y="2"/>
                  </a:cubicBezTo>
                  <a:cubicBezTo>
                    <a:pt x="0" y="2"/>
                    <a:pt x="0" y="2"/>
                    <a:pt x="0" y="2"/>
                  </a:cubicBezTo>
                  <a:cubicBezTo>
                    <a:pt x="1" y="0"/>
                    <a:pt x="2" y="0"/>
                    <a:pt x="3" y="0"/>
                  </a:cubicBezTo>
                  <a:cubicBezTo>
                    <a:pt x="12" y="4"/>
                    <a:pt x="12" y="4"/>
                    <a:pt x="12" y="4"/>
                  </a:cubicBezTo>
                  <a:cubicBezTo>
                    <a:pt x="13" y="4"/>
                    <a:pt x="13" y="5"/>
                    <a:pt x="13" y="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29" name="Freeform 347"/>
            <p:cNvSpPr>
              <a:spLocks/>
            </p:cNvSpPr>
            <p:nvPr/>
          </p:nvSpPr>
          <p:spPr bwMode="auto">
            <a:xfrm>
              <a:off x="9598622" y="5453993"/>
              <a:ext cx="505025" cy="179312"/>
            </a:xfrm>
            <a:custGeom>
              <a:avLst/>
              <a:gdLst>
                <a:gd name="T0" fmla="*/ 0 w 188"/>
                <a:gd name="T1" fmla="*/ 0 h 67"/>
                <a:gd name="T2" fmla="*/ 188 w 188"/>
                <a:gd name="T3" fmla="*/ 11 h 67"/>
                <a:gd name="T4" fmla="*/ 107 w 188"/>
                <a:gd name="T5" fmla="*/ 65 h 67"/>
                <a:gd name="T6" fmla="*/ 0 w 188"/>
                <a:gd name="T7" fmla="*/ 0 h 67"/>
              </a:gdLst>
              <a:ahLst/>
              <a:cxnLst>
                <a:cxn ang="0">
                  <a:pos x="T0" y="T1"/>
                </a:cxn>
                <a:cxn ang="0">
                  <a:pos x="T2" y="T3"/>
                </a:cxn>
                <a:cxn ang="0">
                  <a:pos x="T4" y="T5"/>
                </a:cxn>
                <a:cxn ang="0">
                  <a:pos x="T6" y="T7"/>
                </a:cxn>
              </a:cxnLst>
              <a:rect l="0" t="0" r="r" b="b"/>
              <a:pathLst>
                <a:path w="188" h="67">
                  <a:moveTo>
                    <a:pt x="0" y="0"/>
                  </a:moveTo>
                  <a:cubicBezTo>
                    <a:pt x="188" y="11"/>
                    <a:pt x="188" y="11"/>
                    <a:pt x="188" y="11"/>
                  </a:cubicBezTo>
                  <a:cubicBezTo>
                    <a:pt x="188" y="11"/>
                    <a:pt x="145" y="67"/>
                    <a:pt x="107" y="65"/>
                  </a:cubicBezTo>
                  <a:cubicBezTo>
                    <a:pt x="70" y="63"/>
                    <a:pt x="5" y="34"/>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0" name="Freeform 348"/>
            <p:cNvSpPr>
              <a:spLocks/>
            </p:cNvSpPr>
            <p:nvPr/>
          </p:nvSpPr>
          <p:spPr bwMode="auto">
            <a:xfrm>
              <a:off x="9738213" y="5475555"/>
              <a:ext cx="257619" cy="204280"/>
            </a:xfrm>
            <a:custGeom>
              <a:avLst/>
              <a:gdLst>
                <a:gd name="T0" fmla="*/ 0 w 96"/>
                <a:gd name="T1" fmla="*/ 42 h 76"/>
                <a:gd name="T2" fmla="*/ 53 w 96"/>
                <a:gd name="T3" fmla="*/ 9 h 76"/>
                <a:gd name="T4" fmla="*/ 95 w 96"/>
                <a:gd name="T5" fmla="*/ 43 h 76"/>
                <a:gd name="T6" fmla="*/ 0 w 96"/>
                <a:gd name="T7" fmla="*/ 42 h 76"/>
              </a:gdLst>
              <a:ahLst/>
              <a:cxnLst>
                <a:cxn ang="0">
                  <a:pos x="T0" y="T1"/>
                </a:cxn>
                <a:cxn ang="0">
                  <a:pos x="T2" y="T3"/>
                </a:cxn>
                <a:cxn ang="0">
                  <a:pos x="T4" y="T5"/>
                </a:cxn>
                <a:cxn ang="0">
                  <a:pos x="T6" y="T7"/>
                </a:cxn>
              </a:cxnLst>
              <a:rect l="0" t="0" r="r" b="b"/>
              <a:pathLst>
                <a:path w="96" h="76">
                  <a:moveTo>
                    <a:pt x="0" y="42"/>
                  </a:moveTo>
                  <a:cubicBezTo>
                    <a:pt x="0" y="42"/>
                    <a:pt x="9" y="0"/>
                    <a:pt x="53" y="9"/>
                  </a:cubicBezTo>
                  <a:cubicBezTo>
                    <a:pt x="96" y="17"/>
                    <a:pt x="95" y="43"/>
                    <a:pt x="95" y="43"/>
                  </a:cubicBezTo>
                  <a:cubicBezTo>
                    <a:pt x="95" y="43"/>
                    <a:pt x="68" y="76"/>
                    <a:pt x="0" y="42"/>
                  </a:cubicBezTo>
                  <a:close/>
                </a:path>
              </a:pathLst>
            </a:custGeom>
            <a:solidFill>
              <a:srgbClr val="682A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1" name="Freeform 349"/>
            <p:cNvSpPr>
              <a:spLocks/>
            </p:cNvSpPr>
            <p:nvPr/>
          </p:nvSpPr>
          <p:spPr bwMode="auto">
            <a:xfrm>
              <a:off x="9211626" y="4767386"/>
              <a:ext cx="225843" cy="265564"/>
            </a:xfrm>
            <a:custGeom>
              <a:avLst/>
              <a:gdLst>
                <a:gd name="T0" fmla="*/ 48 w 84"/>
                <a:gd name="T1" fmla="*/ 99 h 99"/>
                <a:gd name="T2" fmla="*/ 12 w 84"/>
                <a:gd name="T3" fmla="*/ 70 h 99"/>
                <a:gd name="T4" fmla="*/ 52 w 84"/>
                <a:gd name="T5" fmla="*/ 10 h 99"/>
                <a:gd name="T6" fmla="*/ 70 w 84"/>
                <a:gd name="T7" fmla="*/ 54 h 99"/>
                <a:gd name="T8" fmla="*/ 48 w 84"/>
                <a:gd name="T9" fmla="*/ 99 h 99"/>
              </a:gdLst>
              <a:ahLst/>
              <a:cxnLst>
                <a:cxn ang="0">
                  <a:pos x="T0" y="T1"/>
                </a:cxn>
                <a:cxn ang="0">
                  <a:pos x="T2" y="T3"/>
                </a:cxn>
                <a:cxn ang="0">
                  <a:pos x="T4" y="T5"/>
                </a:cxn>
                <a:cxn ang="0">
                  <a:pos x="T6" y="T7"/>
                </a:cxn>
                <a:cxn ang="0">
                  <a:pos x="T8" y="T9"/>
                </a:cxn>
              </a:cxnLst>
              <a:rect l="0" t="0" r="r" b="b"/>
              <a:pathLst>
                <a:path w="84" h="99">
                  <a:moveTo>
                    <a:pt x="48" y="99"/>
                  </a:moveTo>
                  <a:cubicBezTo>
                    <a:pt x="48" y="99"/>
                    <a:pt x="24" y="94"/>
                    <a:pt x="12" y="70"/>
                  </a:cubicBezTo>
                  <a:cubicBezTo>
                    <a:pt x="0" y="46"/>
                    <a:pt x="20" y="0"/>
                    <a:pt x="52" y="10"/>
                  </a:cubicBezTo>
                  <a:cubicBezTo>
                    <a:pt x="84" y="20"/>
                    <a:pt x="70" y="54"/>
                    <a:pt x="70" y="54"/>
                  </a:cubicBezTo>
                  <a:lnTo>
                    <a:pt x="48" y="99"/>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2" name="Freeform 350"/>
            <p:cNvSpPr>
              <a:spLocks/>
            </p:cNvSpPr>
            <p:nvPr/>
          </p:nvSpPr>
          <p:spPr bwMode="auto">
            <a:xfrm>
              <a:off x="9264965" y="4847963"/>
              <a:ext cx="135052" cy="128242"/>
            </a:xfrm>
            <a:custGeom>
              <a:avLst/>
              <a:gdLst>
                <a:gd name="T0" fmla="*/ 26 w 50"/>
                <a:gd name="T1" fmla="*/ 48 h 48"/>
                <a:gd name="T2" fmla="*/ 21 w 50"/>
                <a:gd name="T3" fmla="*/ 0 h 48"/>
                <a:gd name="T4" fmla="*/ 6 w 50"/>
                <a:gd name="T5" fmla="*/ 31 h 48"/>
                <a:gd name="T6" fmla="*/ 26 w 50"/>
                <a:gd name="T7" fmla="*/ 48 h 48"/>
              </a:gdLst>
              <a:ahLst/>
              <a:cxnLst>
                <a:cxn ang="0">
                  <a:pos x="T0" y="T1"/>
                </a:cxn>
                <a:cxn ang="0">
                  <a:pos x="T2" y="T3"/>
                </a:cxn>
                <a:cxn ang="0">
                  <a:pos x="T4" y="T5"/>
                </a:cxn>
                <a:cxn ang="0">
                  <a:pos x="T6" y="T7"/>
                </a:cxn>
              </a:cxnLst>
              <a:rect l="0" t="0" r="r" b="b"/>
              <a:pathLst>
                <a:path w="50" h="48">
                  <a:moveTo>
                    <a:pt x="26" y="48"/>
                  </a:moveTo>
                  <a:cubicBezTo>
                    <a:pt x="26" y="48"/>
                    <a:pt x="50" y="0"/>
                    <a:pt x="21" y="0"/>
                  </a:cubicBezTo>
                  <a:cubicBezTo>
                    <a:pt x="3" y="0"/>
                    <a:pt x="0" y="18"/>
                    <a:pt x="6" y="31"/>
                  </a:cubicBezTo>
                  <a:cubicBezTo>
                    <a:pt x="10" y="40"/>
                    <a:pt x="19" y="46"/>
                    <a:pt x="26" y="4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3" name="Freeform 351"/>
            <p:cNvSpPr>
              <a:spLocks/>
            </p:cNvSpPr>
            <p:nvPr/>
          </p:nvSpPr>
          <p:spPr bwMode="auto">
            <a:xfrm>
              <a:off x="9270640" y="4840019"/>
              <a:ext cx="78307" cy="133917"/>
            </a:xfrm>
            <a:custGeom>
              <a:avLst/>
              <a:gdLst>
                <a:gd name="T0" fmla="*/ 24 w 29"/>
                <a:gd name="T1" fmla="*/ 50 h 50"/>
                <a:gd name="T2" fmla="*/ 29 w 29"/>
                <a:gd name="T3" fmla="*/ 38 h 50"/>
                <a:gd name="T4" fmla="*/ 1 w 29"/>
                <a:gd name="T5" fmla="*/ 22 h 50"/>
                <a:gd name="T6" fmla="*/ 24 w 29"/>
                <a:gd name="T7" fmla="*/ 50 h 50"/>
              </a:gdLst>
              <a:ahLst/>
              <a:cxnLst>
                <a:cxn ang="0">
                  <a:pos x="T0" y="T1"/>
                </a:cxn>
                <a:cxn ang="0">
                  <a:pos x="T2" y="T3"/>
                </a:cxn>
                <a:cxn ang="0">
                  <a:pos x="T4" y="T5"/>
                </a:cxn>
                <a:cxn ang="0">
                  <a:pos x="T6" y="T7"/>
                </a:cxn>
              </a:cxnLst>
              <a:rect l="0" t="0" r="r" b="b"/>
              <a:pathLst>
                <a:path w="29" h="50">
                  <a:moveTo>
                    <a:pt x="24" y="50"/>
                  </a:moveTo>
                  <a:cubicBezTo>
                    <a:pt x="29" y="38"/>
                    <a:pt x="29" y="38"/>
                    <a:pt x="29" y="38"/>
                  </a:cubicBezTo>
                  <a:cubicBezTo>
                    <a:pt x="29" y="38"/>
                    <a:pt x="2" y="0"/>
                    <a:pt x="1" y="22"/>
                  </a:cubicBezTo>
                  <a:cubicBezTo>
                    <a:pt x="0" y="44"/>
                    <a:pt x="24" y="50"/>
                    <a:pt x="24" y="50"/>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4" name="Freeform 352"/>
            <p:cNvSpPr>
              <a:spLocks/>
            </p:cNvSpPr>
            <p:nvPr/>
          </p:nvSpPr>
          <p:spPr bwMode="auto">
            <a:xfrm>
              <a:off x="10312466" y="5153247"/>
              <a:ext cx="247405" cy="332522"/>
            </a:xfrm>
            <a:custGeom>
              <a:avLst/>
              <a:gdLst>
                <a:gd name="T0" fmla="*/ 0 w 92"/>
                <a:gd name="T1" fmla="*/ 102 h 124"/>
                <a:gd name="T2" fmla="*/ 70 w 92"/>
                <a:gd name="T3" fmla="*/ 27 h 124"/>
                <a:gd name="T4" fmla="*/ 16 w 92"/>
                <a:gd name="T5" fmla="*/ 28 h 124"/>
                <a:gd name="T6" fmla="*/ 0 w 92"/>
                <a:gd name="T7" fmla="*/ 102 h 124"/>
              </a:gdLst>
              <a:ahLst/>
              <a:cxnLst>
                <a:cxn ang="0">
                  <a:pos x="T0" y="T1"/>
                </a:cxn>
                <a:cxn ang="0">
                  <a:pos x="T2" y="T3"/>
                </a:cxn>
                <a:cxn ang="0">
                  <a:pos x="T4" y="T5"/>
                </a:cxn>
                <a:cxn ang="0">
                  <a:pos x="T6" y="T7"/>
                </a:cxn>
              </a:cxnLst>
              <a:rect l="0" t="0" r="r" b="b"/>
              <a:pathLst>
                <a:path w="92" h="124">
                  <a:moveTo>
                    <a:pt x="0" y="102"/>
                  </a:moveTo>
                  <a:cubicBezTo>
                    <a:pt x="62" y="124"/>
                    <a:pt x="92" y="54"/>
                    <a:pt x="70" y="27"/>
                  </a:cubicBezTo>
                  <a:cubicBezTo>
                    <a:pt x="48" y="0"/>
                    <a:pt x="16" y="28"/>
                    <a:pt x="16" y="28"/>
                  </a:cubicBezTo>
                  <a:lnTo>
                    <a:pt x="0" y="10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5" name="Freeform 353"/>
            <p:cNvSpPr>
              <a:spLocks/>
            </p:cNvSpPr>
            <p:nvPr/>
          </p:nvSpPr>
          <p:spPr bwMode="auto">
            <a:xfrm>
              <a:off x="10320410" y="5328020"/>
              <a:ext cx="182717" cy="110084"/>
            </a:xfrm>
            <a:custGeom>
              <a:avLst/>
              <a:gdLst>
                <a:gd name="T0" fmla="*/ 4 w 68"/>
                <a:gd name="T1" fmla="*/ 40 h 41"/>
                <a:gd name="T2" fmla="*/ 0 w 68"/>
                <a:gd name="T3" fmla="*/ 34 h 41"/>
                <a:gd name="T4" fmla="*/ 68 w 68"/>
                <a:gd name="T5" fmla="*/ 0 h 41"/>
                <a:gd name="T6" fmla="*/ 4 w 68"/>
                <a:gd name="T7" fmla="*/ 40 h 41"/>
              </a:gdLst>
              <a:ahLst/>
              <a:cxnLst>
                <a:cxn ang="0">
                  <a:pos x="T0" y="T1"/>
                </a:cxn>
                <a:cxn ang="0">
                  <a:pos x="T2" y="T3"/>
                </a:cxn>
                <a:cxn ang="0">
                  <a:pos x="T4" y="T5"/>
                </a:cxn>
                <a:cxn ang="0">
                  <a:pos x="T6" y="T7"/>
                </a:cxn>
              </a:cxnLst>
              <a:rect l="0" t="0" r="r" b="b"/>
              <a:pathLst>
                <a:path w="68" h="41">
                  <a:moveTo>
                    <a:pt x="4" y="40"/>
                  </a:moveTo>
                  <a:cubicBezTo>
                    <a:pt x="0" y="34"/>
                    <a:pt x="0" y="34"/>
                    <a:pt x="0" y="34"/>
                  </a:cubicBezTo>
                  <a:cubicBezTo>
                    <a:pt x="0" y="34"/>
                    <a:pt x="55" y="34"/>
                    <a:pt x="68" y="0"/>
                  </a:cubicBezTo>
                  <a:cubicBezTo>
                    <a:pt x="68" y="0"/>
                    <a:pt x="66" y="41"/>
                    <a:pt x="4" y="4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6" name="Freeform 354"/>
            <p:cNvSpPr>
              <a:spLocks/>
            </p:cNvSpPr>
            <p:nvPr/>
          </p:nvSpPr>
          <p:spPr bwMode="auto">
            <a:xfrm>
              <a:off x="10379425" y="5212262"/>
              <a:ext cx="115758" cy="153210"/>
            </a:xfrm>
            <a:custGeom>
              <a:avLst/>
              <a:gdLst>
                <a:gd name="T0" fmla="*/ 0 w 43"/>
                <a:gd name="T1" fmla="*/ 55 h 57"/>
                <a:gd name="T2" fmla="*/ 30 w 43"/>
                <a:gd name="T3" fmla="*/ 16 h 57"/>
                <a:gd name="T4" fmla="*/ 24 w 43"/>
                <a:gd name="T5" fmla="*/ 51 h 57"/>
                <a:gd name="T6" fmla="*/ 0 w 43"/>
                <a:gd name="T7" fmla="*/ 55 h 57"/>
              </a:gdLst>
              <a:ahLst/>
              <a:cxnLst>
                <a:cxn ang="0">
                  <a:pos x="T0" y="T1"/>
                </a:cxn>
                <a:cxn ang="0">
                  <a:pos x="T2" y="T3"/>
                </a:cxn>
                <a:cxn ang="0">
                  <a:pos x="T4" y="T5"/>
                </a:cxn>
                <a:cxn ang="0">
                  <a:pos x="T6" y="T7"/>
                </a:cxn>
              </a:cxnLst>
              <a:rect l="0" t="0" r="r" b="b"/>
              <a:pathLst>
                <a:path w="43" h="57">
                  <a:moveTo>
                    <a:pt x="0" y="55"/>
                  </a:moveTo>
                  <a:cubicBezTo>
                    <a:pt x="0" y="55"/>
                    <a:pt x="8" y="0"/>
                    <a:pt x="30" y="16"/>
                  </a:cubicBezTo>
                  <a:cubicBezTo>
                    <a:pt x="43" y="26"/>
                    <a:pt x="36" y="43"/>
                    <a:pt x="24" y="51"/>
                  </a:cubicBezTo>
                  <a:cubicBezTo>
                    <a:pt x="16" y="56"/>
                    <a:pt x="6" y="57"/>
                    <a:pt x="0" y="5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7" name="Freeform 355"/>
            <p:cNvSpPr>
              <a:spLocks/>
            </p:cNvSpPr>
            <p:nvPr/>
          </p:nvSpPr>
          <p:spPr bwMode="auto">
            <a:xfrm>
              <a:off x="10379425" y="5274680"/>
              <a:ext cx="119163" cy="101005"/>
            </a:xfrm>
            <a:custGeom>
              <a:avLst/>
              <a:gdLst>
                <a:gd name="T0" fmla="*/ 0 w 44"/>
                <a:gd name="T1" fmla="*/ 31 h 38"/>
                <a:gd name="T2" fmla="*/ 3 w 44"/>
                <a:gd name="T3" fmla="*/ 17 h 38"/>
                <a:gd name="T4" fmla="*/ 33 w 44"/>
                <a:gd name="T5" fmla="*/ 19 h 38"/>
                <a:gd name="T6" fmla="*/ 0 w 44"/>
                <a:gd name="T7" fmla="*/ 31 h 38"/>
              </a:gdLst>
              <a:ahLst/>
              <a:cxnLst>
                <a:cxn ang="0">
                  <a:pos x="T0" y="T1"/>
                </a:cxn>
                <a:cxn ang="0">
                  <a:pos x="T2" y="T3"/>
                </a:cxn>
                <a:cxn ang="0">
                  <a:pos x="T4" y="T5"/>
                </a:cxn>
                <a:cxn ang="0">
                  <a:pos x="T6" y="T7"/>
                </a:cxn>
              </a:cxnLst>
              <a:rect l="0" t="0" r="r" b="b"/>
              <a:pathLst>
                <a:path w="44" h="38">
                  <a:moveTo>
                    <a:pt x="0" y="31"/>
                  </a:moveTo>
                  <a:cubicBezTo>
                    <a:pt x="3" y="17"/>
                    <a:pt x="3" y="17"/>
                    <a:pt x="3" y="17"/>
                  </a:cubicBezTo>
                  <a:cubicBezTo>
                    <a:pt x="3" y="17"/>
                    <a:pt x="44" y="0"/>
                    <a:pt x="33" y="19"/>
                  </a:cubicBezTo>
                  <a:cubicBezTo>
                    <a:pt x="21" y="38"/>
                    <a:pt x="0" y="31"/>
                    <a:pt x="0" y="31"/>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8" name="Freeform 356"/>
            <p:cNvSpPr>
              <a:spLocks/>
            </p:cNvSpPr>
            <p:nvPr/>
          </p:nvSpPr>
          <p:spPr bwMode="auto">
            <a:xfrm>
              <a:off x="9520315" y="4236259"/>
              <a:ext cx="107814" cy="187256"/>
            </a:xfrm>
            <a:custGeom>
              <a:avLst/>
              <a:gdLst>
                <a:gd name="T0" fmla="*/ 18 w 40"/>
                <a:gd name="T1" fmla="*/ 0 h 70"/>
                <a:gd name="T2" fmla="*/ 40 w 40"/>
                <a:gd name="T3" fmla="*/ 70 h 70"/>
                <a:gd name="T4" fmla="*/ 18 w 40"/>
                <a:gd name="T5" fmla="*/ 0 h 70"/>
              </a:gdLst>
              <a:ahLst/>
              <a:cxnLst>
                <a:cxn ang="0">
                  <a:pos x="T0" y="T1"/>
                </a:cxn>
                <a:cxn ang="0">
                  <a:pos x="T2" y="T3"/>
                </a:cxn>
                <a:cxn ang="0">
                  <a:pos x="T4" y="T5"/>
                </a:cxn>
              </a:cxnLst>
              <a:rect l="0" t="0" r="r" b="b"/>
              <a:pathLst>
                <a:path w="40" h="70">
                  <a:moveTo>
                    <a:pt x="18" y="0"/>
                  </a:moveTo>
                  <a:cubicBezTo>
                    <a:pt x="18" y="0"/>
                    <a:pt x="0" y="44"/>
                    <a:pt x="40" y="70"/>
                  </a:cubicBezTo>
                  <a:cubicBezTo>
                    <a:pt x="40" y="70"/>
                    <a:pt x="23" y="44"/>
                    <a:pt x="1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39" name="Freeform 357"/>
            <p:cNvSpPr>
              <a:spLocks/>
            </p:cNvSpPr>
            <p:nvPr/>
          </p:nvSpPr>
          <p:spPr bwMode="auto">
            <a:xfrm>
              <a:off x="9625859" y="4216965"/>
              <a:ext cx="120298" cy="163424"/>
            </a:xfrm>
            <a:custGeom>
              <a:avLst/>
              <a:gdLst>
                <a:gd name="T0" fmla="*/ 20 w 45"/>
                <a:gd name="T1" fmla="*/ 0 h 61"/>
                <a:gd name="T2" fmla="*/ 45 w 45"/>
                <a:gd name="T3" fmla="*/ 61 h 61"/>
                <a:gd name="T4" fmla="*/ 20 w 45"/>
                <a:gd name="T5" fmla="*/ 0 h 61"/>
              </a:gdLst>
              <a:ahLst/>
              <a:cxnLst>
                <a:cxn ang="0">
                  <a:pos x="T0" y="T1"/>
                </a:cxn>
                <a:cxn ang="0">
                  <a:pos x="T2" y="T3"/>
                </a:cxn>
                <a:cxn ang="0">
                  <a:pos x="T4" y="T5"/>
                </a:cxn>
              </a:cxnLst>
              <a:rect l="0" t="0" r="r" b="b"/>
              <a:pathLst>
                <a:path w="45" h="61">
                  <a:moveTo>
                    <a:pt x="20" y="0"/>
                  </a:moveTo>
                  <a:cubicBezTo>
                    <a:pt x="20" y="0"/>
                    <a:pt x="0" y="40"/>
                    <a:pt x="45" y="61"/>
                  </a:cubicBezTo>
                  <a:cubicBezTo>
                    <a:pt x="45" y="61"/>
                    <a:pt x="20" y="42"/>
                    <a:pt x="2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0" name="Freeform 358"/>
            <p:cNvSpPr>
              <a:spLocks/>
            </p:cNvSpPr>
            <p:nvPr/>
          </p:nvSpPr>
          <p:spPr bwMode="auto">
            <a:xfrm>
              <a:off x="10410066" y="4692483"/>
              <a:ext cx="160019" cy="130512"/>
            </a:xfrm>
            <a:custGeom>
              <a:avLst/>
              <a:gdLst>
                <a:gd name="T0" fmla="*/ 57 w 60"/>
                <a:gd name="T1" fmla="*/ 0 h 49"/>
                <a:gd name="T2" fmla="*/ 0 w 60"/>
                <a:gd name="T3" fmla="*/ 49 h 49"/>
                <a:gd name="T4" fmla="*/ 57 w 60"/>
                <a:gd name="T5" fmla="*/ 0 h 49"/>
              </a:gdLst>
              <a:ahLst/>
              <a:cxnLst>
                <a:cxn ang="0">
                  <a:pos x="T0" y="T1"/>
                </a:cxn>
                <a:cxn ang="0">
                  <a:pos x="T2" y="T3"/>
                </a:cxn>
                <a:cxn ang="0">
                  <a:pos x="T4" y="T5"/>
                </a:cxn>
              </a:cxnLst>
              <a:rect l="0" t="0" r="r" b="b"/>
              <a:pathLst>
                <a:path w="60" h="49">
                  <a:moveTo>
                    <a:pt x="57" y="0"/>
                  </a:moveTo>
                  <a:cubicBezTo>
                    <a:pt x="57" y="0"/>
                    <a:pt x="60" y="46"/>
                    <a:pt x="0" y="49"/>
                  </a:cubicBezTo>
                  <a:lnTo>
                    <a:pt x="57"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1" name="Freeform 359"/>
            <p:cNvSpPr>
              <a:spLocks/>
            </p:cNvSpPr>
            <p:nvPr/>
          </p:nvSpPr>
          <p:spPr bwMode="auto">
            <a:xfrm>
              <a:off x="10396448" y="4734474"/>
              <a:ext cx="289396" cy="263294"/>
            </a:xfrm>
            <a:custGeom>
              <a:avLst/>
              <a:gdLst>
                <a:gd name="T0" fmla="*/ 66 w 108"/>
                <a:gd name="T1" fmla="*/ 39 h 98"/>
                <a:gd name="T2" fmla="*/ 79 w 108"/>
                <a:gd name="T3" fmla="*/ 19 h 98"/>
                <a:gd name="T4" fmla="*/ 98 w 108"/>
                <a:gd name="T5" fmla="*/ 11 h 98"/>
                <a:gd name="T6" fmla="*/ 103 w 108"/>
                <a:gd name="T7" fmla="*/ 55 h 98"/>
                <a:gd name="T8" fmla="*/ 71 w 108"/>
                <a:gd name="T9" fmla="*/ 81 h 98"/>
                <a:gd name="T10" fmla="*/ 35 w 108"/>
                <a:gd name="T11" fmla="*/ 93 h 98"/>
                <a:gd name="T12" fmla="*/ 0 w 108"/>
                <a:gd name="T13" fmla="*/ 94 h 98"/>
                <a:gd name="T14" fmla="*/ 29 w 108"/>
                <a:gd name="T15" fmla="*/ 55 h 98"/>
                <a:gd name="T16" fmla="*/ 66 w 108"/>
                <a:gd name="T17"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8">
                  <a:moveTo>
                    <a:pt x="66" y="39"/>
                  </a:moveTo>
                  <a:cubicBezTo>
                    <a:pt x="71" y="32"/>
                    <a:pt x="75" y="26"/>
                    <a:pt x="79" y="19"/>
                  </a:cubicBezTo>
                  <a:cubicBezTo>
                    <a:pt x="84" y="10"/>
                    <a:pt x="88" y="0"/>
                    <a:pt x="98" y="11"/>
                  </a:cubicBezTo>
                  <a:cubicBezTo>
                    <a:pt x="106" y="19"/>
                    <a:pt x="108" y="45"/>
                    <a:pt x="103" y="55"/>
                  </a:cubicBezTo>
                  <a:cubicBezTo>
                    <a:pt x="97" y="67"/>
                    <a:pt x="82" y="74"/>
                    <a:pt x="71" y="81"/>
                  </a:cubicBezTo>
                  <a:cubicBezTo>
                    <a:pt x="61" y="87"/>
                    <a:pt x="47" y="91"/>
                    <a:pt x="35" y="93"/>
                  </a:cubicBezTo>
                  <a:cubicBezTo>
                    <a:pt x="24" y="96"/>
                    <a:pt x="11" y="98"/>
                    <a:pt x="0" y="94"/>
                  </a:cubicBezTo>
                  <a:cubicBezTo>
                    <a:pt x="4" y="83"/>
                    <a:pt x="11" y="47"/>
                    <a:pt x="29" y="55"/>
                  </a:cubicBezTo>
                  <a:cubicBezTo>
                    <a:pt x="42" y="53"/>
                    <a:pt x="58" y="48"/>
                    <a:pt x="66" y="39"/>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2" name="Freeform 360"/>
            <p:cNvSpPr>
              <a:spLocks/>
            </p:cNvSpPr>
            <p:nvPr/>
          </p:nvSpPr>
          <p:spPr bwMode="auto">
            <a:xfrm>
              <a:off x="10082084" y="4348612"/>
              <a:ext cx="377917" cy="177042"/>
            </a:xfrm>
            <a:custGeom>
              <a:avLst/>
              <a:gdLst>
                <a:gd name="T0" fmla="*/ 140 w 141"/>
                <a:gd name="T1" fmla="*/ 66 h 66"/>
                <a:gd name="T2" fmla="*/ 127 w 141"/>
                <a:gd name="T3" fmla="*/ 40 h 66"/>
                <a:gd name="T4" fmla="*/ 28 w 141"/>
                <a:gd name="T5" fmla="*/ 2 h 66"/>
                <a:gd name="T6" fmla="*/ 0 w 141"/>
                <a:gd name="T7" fmla="*/ 7 h 66"/>
                <a:gd name="T8" fmla="*/ 19 w 141"/>
                <a:gd name="T9" fmla="*/ 10 h 66"/>
                <a:gd name="T10" fmla="*/ 46 w 141"/>
                <a:gd name="T11" fmla="*/ 16 h 66"/>
                <a:gd name="T12" fmla="*/ 73 w 141"/>
                <a:gd name="T13" fmla="*/ 23 h 66"/>
                <a:gd name="T14" fmla="*/ 111 w 141"/>
                <a:gd name="T15" fmla="*/ 50 h 66"/>
                <a:gd name="T16" fmla="*/ 140 w 141"/>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6">
                  <a:moveTo>
                    <a:pt x="140" y="66"/>
                  </a:moveTo>
                  <a:cubicBezTo>
                    <a:pt x="141" y="58"/>
                    <a:pt x="132" y="47"/>
                    <a:pt x="127" y="40"/>
                  </a:cubicBezTo>
                  <a:cubicBezTo>
                    <a:pt x="106" y="11"/>
                    <a:pt x="62" y="0"/>
                    <a:pt x="28" y="2"/>
                  </a:cubicBezTo>
                  <a:cubicBezTo>
                    <a:pt x="18" y="3"/>
                    <a:pt x="9" y="5"/>
                    <a:pt x="0" y="7"/>
                  </a:cubicBezTo>
                  <a:cubicBezTo>
                    <a:pt x="7" y="7"/>
                    <a:pt x="13" y="10"/>
                    <a:pt x="19" y="10"/>
                  </a:cubicBezTo>
                  <a:cubicBezTo>
                    <a:pt x="29" y="10"/>
                    <a:pt x="37" y="13"/>
                    <a:pt x="46" y="16"/>
                  </a:cubicBezTo>
                  <a:cubicBezTo>
                    <a:pt x="55" y="18"/>
                    <a:pt x="65" y="19"/>
                    <a:pt x="73" y="23"/>
                  </a:cubicBezTo>
                  <a:cubicBezTo>
                    <a:pt x="87" y="31"/>
                    <a:pt x="98" y="42"/>
                    <a:pt x="111" y="50"/>
                  </a:cubicBezTo>
                  <a:cubicBezTo>
                    <a:pt x="113" y="52"/>
                    <a:pt x="140" y="66"/>
                    <a:pt x="140" y="6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3" name="Freeform 361"/>
            <p:cNvSpPr>
              <a:spLocks/>
            </p:cNvSpPr>
            <p:nvPr/>
          </p:nvSpPr>
          <p:spPr bwMode="auto">
            <a:xfrm>
              <a:off x="9834679" y="5308727"/>
              <a:ext cx="72633" cy="35182"/>
            </a:xfrm>
            <a:custGeom>
              <a:avLst/>
              <a:gdLst>
                <a:gd name="T0" fmla="*/ 26 w 27"/>
                <a:gd name="T1" fmla="*/ 5 h 13"/>
                <a:gd name="T2" fmla="*/ 14 w 27"/>
                <a:gd name="T3" fmla="*/ 12 h 13"/>
                <a:gd name="T4" fmla="*/ 1 w 27"/>
                <a:gd name="T5" fmla="*/ 8 h 13"/>
                <a:gd name="T6" fmla="*/ 13 w 27"/>
                <a:gd name="T7" fmla="*/ 1 h 13"/>
                <a:gd name="T8" fmla="*/ 26 w 27"/>
                <a:gd name="T9" fmla="*/ 5 h 13"/>
              </a:gdLst>
              <a:ahLst/>
              <a:cxnLst>
                <a:cxn ang="0">
                  <a:pos x="T0" y="T1"/>
                </a:cxn>
                <a:cxn ang="0">
                  <a:pos x="T2" y="T3"/>
                </a:cxn>
                <a:cxn ang="0">
                  <a:pos x="T4" y="T5"/>
                </a:cxn>
                <a:cxn ang="0">
                  <a:pos x="T6" y="T7"/>
                </a:cxn>
                <a:cxn ang="0">
                  <a:pos x="T8" y="T9"/>
                </a:cxn>
              </a:cxnLst>
              <a:rect l="0" t="0" r="r" b="b"/>
              <a:pathLst>
                <a:path w="27" h="13">
                  <a:moveTo>
                    <a:pt x="26" y="5"/>
                  </a:moveTo>
                  <a:cubicBezTo>
                    <a:pt x="27" y="8"/>
                    <a:pt x="21" y="11"/>
                    <a:pt x="14" y="12"/>
                  </a:cubicBezTo>
                  <a:cubicBezTo>
                    <a:pt x="7" y="13"/>
                    <a:pt x="1" y="11"/>
                    <a:pt x="1" y="8"/>
                  </a:cubicBezTo>
                  <a:cubicBezTo>
                    <a:pt x="0" y="5"/>
                    <a:pt x="6" y="2"/>
                    <a:pt x="13" y="1"/>
                  </a:cubicBezTo>
                  <a:cubicBezTo>
                    <a:pt x="20" y="0"/>
                    <a:pt x="26" y="2"/>
                    <a:pt x="26"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4" name="Freeform 362"/>
            <p:cNvSpPr>
              <a:spLocks/>
            </p:cNvSpPr>
            <p:nvPr/>
          </p:nvSpPr>
          <p:spPr bwMode="auto">
            <a:xfrm>
              <a:off x="9480594" y="4844558"/>
              <a:ext cx="174773" cy="131647"/>
            </a:xfrm>
            <a:custGeom>
              <a:avLst/>
              <a:gdLst>
                <a:gd name="T0" fmla="*/ 65 w 65"/>
                <a:gd name="T1" fmla="*/ 28 h 49"/>
                <a:gd name="T2" fmla="*/ 40 w 65"/>
                <a:gd name="T3" fmla="*/ 2 h 49"/>
                <a:gd name="T4" fmla="*/ 6 w 65"/>
                <a:gd name="T5" fmla="*/ 28 h 49"/>
                <a:gd name="T6" fmla="*/ 0 w 65"/>
                <a:gd name="T7" fmla="*/ 49 h 49"/>
                <a:gd name="T8" fmla="*/ 65 w 65"/>
                <a:gd name="T9" fmla="*/ 28 h 49"/>
              </a:gdLst>
              <a:ahLst/>
              <a:cxnLst>
                <a:cxn ang="0">
                  <a:pos x="T0" y="T1"/>
                </a:cxn>
                <a:cxn ang="0">
                  <a:pos x="T2" y="T3"/>
                </a:cxn>
                <a:cxn ang="0">
                  <a:pos x="T4" y="T5"/>
                </a:cxn>
                <a:cxn ang="0">
                  <a:pos x="T6" y="T7"/>
                </a:cxn>
                <a:cxn ang="0">
                  <a:pos x="T8" y="T9"/>
                </a:cxn>
              </a:cxnLst>
              <a:rect l="0" t="0" r="r" b="b"/>
              <a:pathLst>
                <a:path w="65" h="49">
                  <a:moveTo>
                    <a:pt x="65" y="28"/>
                  </a:moveTo>
                  <a:cubicBezTo>
                    <a:pt x="65" y="28"/>
                    <a:pt x="59" y="3"/>
                    <a:pt x="40" y="2"/>
                  </a:cubicBezTo>
                  <a:cubicBezTo>
                    <a:pt x="21" y="0"/>
                    <a:pt x="6" y="28"/>
                    <a:pt x="6" y="28"/>
                  </a:cubicBezTo>
                  <a:cubicBezTo>
                    <a:pt x="0" y="49"/>
                    <a:pt x="0" y="49"/>
                    <a:pt x="0" y="49"/>
                  </a:cubicBezTo>
                  <a:cubicBezTo>
                    <a:pt x="0" y="49"/>
                    <a:pt x="33" y="19"/>
                    <a:pt x="65" y="28"/>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5" name="Freeform 363"/>
            <p:cNvSpPr>
              <a:spLocks/>
            </p:cNvSpPr>
            <p:nvPr/>
          </p:nvSpPr>
          <p:spPr bwMode="auto">
            <a:xfrm>
              <a:off x="9510101" y="4981879"/>
              <a:ext cx="179312"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6" name="Freeform 364"/>
            <p:cNvSpPr>
              <a:spLocks/>
            </p:cNvSpPr>
            <p:nvPr/>
          </p:nvSpPr>
          <p:spPr bwMode="auto">
            <a:xfrm>
              <a:off x="9574789" y="5000038"/>
              <a:ext cx="85117"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7" name="Freeform 365"/>
            <p:cNvSpPr>
              <a:spLocks/>
            </p:cNvSpPr>
            <p:nvPr/>
          </p:nvSpPr>
          <p:spPr bwMode="auto">
            <a:xfrm>
              <a:off x="10133154" y="4954642"/>
              <a:ext cx="165694" cy="177042"/>
            </a:xfrm>
            <a:custGeom>
              <a:avLst/>
              <a:gdLst>
                <a:gd name="T0" fmla="*/ 0 w 62"/>
                <a:gd name="T1" fmla="*/ 21 h 66"/>
                <a:gd name="T2" fmla="*/ 34 w 62"/>
                <a:gd name="T3" fmla="*/ 6 h 66"/>
                <a:gd name="T4" fmla="*/ 51 w 62"/>
                <a:gd name="T5" fmla="*/ 66 h 66"/>
                <a:gd name="T6" fmla="*/ 0 w 62"/>
                <a:gd name="T7" fmla="*/ 21 h 66"/>
              </a:gdLst>
              <a:ahLst/>
              <a:cxnLst>
                <a:cxn ang="0">
                  <a:pos x="T0" y="T1"/>
                </a:cxn>
                <a:cxn ang="0">
                  <a:pos x="T2" y="T3"/>
                </a:cxn>
                <a:cxn ang="0">
                  <a:pos x="T4" y="T5"/>
                </a:cxn>
                <a:cxn ang="0">
                  <a:pos x="T6" y="T7"/>
                </a:cxn>
              </a:cxnLst>
              <a:rect l="0" t="0" r="r" b="b"/>
              <a:pathLst>
                <a:path w="62" h="66">
                  <a:moveTo>
                    <a:pt x="0" y="21"/>
                  </a:moveTo>
                  <a:cubicBezTo>
                    <a:pt x="0" y="21"/>
                    <a:pt x="15" y="0"/>
                    <a:pt x="34" y="6"/>
                  </a:cubicBezTo>
                  <a:cubicBezTo>
                    <a:pt x="62" y="17"/>
                    <a:pt x="51" y="66"/>
                    <a:pt x="51" y="66"/>
                  </a:cubicBezTo>
                  <a:cubicBezTo>
                    <a:pt x="51" y="66"/>
                    <a:pt x="33" y="25"/>
                    <a:pt x="0"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8" name="Freeform 366"/>
            <p:cNvSpPr>
              <a:spLocks/>
            </p:cNvSpPr>
            <p:nvPr/>
          </p:nvSpPr>
          <p:spPr bwMode="auto">
            <a:xfrm>
              <a:off x="10033284" y="5080615"/>
              <a:ext cx="180447" cy="174773"/>
            </a:xfrm>
            <a:custGeom>
              <a:avLst/>
              <a:gdLst>
                <a:gd name="T0" fmla="*/ 62 w 67"/>
                <a:gd name="T1" fmla="*/ 40 h 65"/>
                <a:gd name="T2" fmla="*/ 26 w 67"/>
                <a:gd name="T3" fmla="*/ 61 h 65"/>
                <a:gd name="T4" fmla="*/ 5 w 67"/>
                <a:gd name="T5" fmla="*/ 25 h 65"/>
                <a:gd name="T6" fmla="*/ 41 w 67"/>
                <a:gd name="T7" fmla="*/ 4 h 65"/>
                <a:gd name="T8" fmla="*/ 62 w 67"/>
                <a:gd name="T9" fmla="*/ 40 h 65"/>
              </a:gdLst>
              <a:ahLst/>
              <a:cxnLst>
                <a:cxn ang="0">
                  <a:pos x="T0" y="T1"/>
                </a:cxn>
                <a:cxn ang="0">
                  <a:pos x="T2" y="T3"/>
                </a:cxn>
                <a:cxn ang="0">
                  <a:pos x="T4" y="T5"/>
                </a:cxn>
                <a:cxn ang="0">
                  <a:pos x="T6" y="T7"/>
                </a:cxn>
                <a:cxn ang="0">
                  <a:pos x="T8" y="T9"/>
                </a:cxn>
              </a:cxnLst>
              <a:rect l="0" t="0" r="r" b="b"/>
              <a:pathLst>
                <a:path w="67" h="65">
                  <a:moveTo>
                    <a:pt x="62" y="40"/>
                  </a:moveTo>
                  <a:cubicBezTo>
                    <a:pt x="58" y="56"/>
                    <a:pt x="42" y="65"/>
                    <a:pt x="26" y="61"/>
                  </a:cubicBezTo>
                  <a:cubicBezTo>
                    <a:pt x="10" y="57"/>
                    <a:pt x="0" y="40"/>
                    <a:pt x="5" y="25"/>
                  </a:cubicBezTo>
                  <a:cubicBezTo>
                    <a:pt x="9" y="9"/>
                    <a:pt x="25" y="0"/>
                    <a:pt x="41" y="4"/>
                  </a:cubicBezTo>
                  <a:cubicBezTo>
                    <a:pt x="57" y="9"/>
                    <a:pt x="67" y="25"/>
                    <a:pt x="62" y="4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sp>
          <p:nvSpPr>
            <p:cNvPr id="249" name="Freeform 367"/>
            <p:cNvSpPr>
              <a:spLocks/>
            </p:cNvSpPr>
            <p:nvPr/>
          </p:nvSpPr>
          <p:spPr bwMode="auto">
            <a:xfrm>
              <a:off x="10097972" y="5099908"/>
              <a:ext cx="86251" cy="72633"/>
            </a:xfrm>
            <a:custGeom>
              <a:avLst/>
              <a:gdLst>
                <a:gd name="T0" fmla="*/ 29 w 32"/>
                <a:gd name="T1" fmla="*/ 22 h 27"/>
                <a:gd name="T2" fmla="*/ 10 w 32"/>
                <a:gd name="T3" fmla="*/ 22 h 27"/>
                <a:gd name="T4" fmla="*/ 4 w 32"/>
                <a:gd name="T5" fmla="*/ 5 h 27"/>
                <a:gd name="T6" fmla="*/ 22 w 32"/>
                <a:gd name="T7" fmla="*/ 5 h 27"/>
                <a:gd name="T8" fmla="*/ 29 w 32"/>
                <a:gd name="T9" fmla="*/ 22 h 27"/>
              </a:gdLst>
              <a:ahLst/>
              <a:cxnLst>
                <a:cxn ang="0">
                  <a:pos x="T0" y="T1"/>
                </a:cxn>
                <a:cxn ang="0">
                  <a:pos x="T2" y="T3"/>
                </a:cxn>
                <a:cxn ang="0">
                  <a:pos x="T4" y="T5"/>
                </a:cxn>
                <a:cxn ang="0">
                  <a:pos x="T6" y="T7"/>
                </a:cxn>
                <a:cxn ang="0">
                  <a:pos x="T8" y="T9"/>
                </a:cxn>
              </a:cxnLst>
              <a:rect l="0" t="0" r="r" b="b"/>
              <a:pathLst>
                <a:path w="32" h="27">
                  <a:moveTo>
                    <a:pt x="29" y="22"/>
                  </a:moveTo>
                  <a:cubicBezTo>
                    <a:pt x="26" y="27"/>
                    <a:pt x="17" y="27"/>
                    <a:pt x="10" y="22"/>
                  </a:cubicBezTo>
                  <a:cubicBezTo>
                    <a:pt x="3" y="18"/>
                    <a:pt x="0" y="10"/>
                    <a:pt x="4" y="5"/>
                  </a:cubicBezTo>
                  <a:cubicBezTo>
                    <a:pt x="7" y="0"/>
                    <a:pt x="15" y="0"/>
                    <a:pt x="22" y="5"/>
                  </a:cubicBezTo>
                  <a:cubicBezTo>
                    <a:pt x="29" y="10"/>
                    <a:pt x="32" y="17"/>
                    <a:pt x="29" y="2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4223" tIns="82111" rIns="164223" bIns="82111" numCol="1" anchor="t" anchorCtr="0" compatLnSpc="1">
              <a:prstTxWarp prst="textNoShape">
                <a:avLst/>
              </a:prstTxWarp>
            </a:bodyPr>
            <a:lstStyle/>
            <a:p>
              <a:endParaRPr lang="zh-CN" altLang="en-US" sz="3233"/>
            </a:p>
          </p:txBody>
        </p:sp>
      </p:grpSp>
      <p:grpSp>
        <p:nvGrpSpPr>
          <p:cNvPr id="172" name="群組 171"/>
          <p:cNvGrpSpPr/>
          <p:nvPr/>
        </p:nvGrpSpPr>
        <p:grpSpPr>
          <a:xfrm>
            <a:off x="6096478" y="1684317"/>
            <a:ext cx="1854021" cy="2616158"/>
            <a:chOff x="8202917" y="1936412"/>
            <a:chExt cx="1788525" cy="2472982"/>
          </a:xfrm>
        </p:grpSpPr>
        <p:sp>
          <p:nvSpPr>
            <p:cNvPr id="7" name="圓角矩形 6"/>
            <p:cNvSpPr/>
            <p:nvPr/>
          </p:nvSpPr>
          <p:spPr>
            <a:xfrm>
              <a:off x="8202917" y="1936412"/>
              <a:ext cx="1788525" cy="247298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grpSp>
          <p:nvGrpSpPr>
            <p:cNvPr id="82" name="群組 81"/>
            <p:cNvGrpSpPr/>
            <p:nvPr/>
          </p:nvGrpSpPr>
          <p:grpSpPr>
            <a:xfrm>
              <a:off x="8445811" y="2169031"/>
              <a:ext cx="1396378" cy="2066406"/>
              <a:chOff x="9293375" y="7506286"/>
              <a:chExt cx="1804384" cy="3143458"/>
            </a:xfrm>
          </p:grpSpPr>
          <p:sp>
            <p:nvSpPr>
              <p:cNvPr id="83" name="Freeform 5"/>
              <p:cNvSpPr>
                <a:spLocks/>
              </p:cNvSpPr>
              <p:nvPr/>
            </p:nvSpPr>
            <p:spPr bwMode="auto">
              <a:xfrm>
                <a:off x="9926940" y="9547387"/>
                <a:ext cx="545377" cy="1042017"/>
              </a:xfrm>
              <a:custGeom>
                <a:avLst/>
                <a:gdLst>
                  <a:gd name="T0" fmla="*/ 176 w 199"/>
                  <a:gd name="T1" fmla="*/ 0 h 380"/>
                  <a:gd name="T2" fmla="*/ 168 w 199"/>
                  <a:gd name="T3" fmla="*/ 85 h 380"/>
                  <a:gd name="T4" fmla="*/ 134 w 199"/>
                  <a:gd name="T5" fmla="*/ 110 h 380"/>
                  <a:gd name="T6" fmla="*/ 120 w 199"/>
                  <a:gd name="T7" fmla="*/ 237 h 380"/>
                  <a:gd name="T8" fmla="*/ 199 w 199"/>
                  <a:gd name="T9" fmla="*/ 356 h 380"/>
                  <a:gd name="T10" fmla="*/ 159 w 199"/>
                  <a:gd name="T11" fmla="*/ 373 h 380"/>
                  <a:gd name="T12" fmla="*/ 94 w 199"/>
                  <a:gd name="T13" fmla="*/ 243 h 380"/>
                  <a:gd name="T14" fmla="*/ 93 w 199"/>
                  <a:gd name="T15" fmla="*/ 114 h 380"/>
                  <a:gd name="T16" fmla="*/ 76 w 199"/>
                  <a:gd name="T17" fmla="*/ 113 h 380"/>
                  <a:gd name="T18" fmla="*/ 80 w 199"/>
                  <a:gd name="T19" fmla="*/ 241 h 380"/>
                  <a:gd name="T20" fmla="*/ 41 w 199"/>
                  <a:gd name="T21" fmla="*/ 380 h 380"/>
                  <a:gd name="T22" fmla="*/ 12 w 199"/>
                  <a:gd name="T23" fmla="*/ 360 h 380"/>
                  <a:gd name="T24" fmla="*/ 0 w 199"/>
                  <a:gd name="T25" fmla="*/ 349 h 380"/>
                  <a:gd name="T26" fmla="*/ 52 w 199"/>
                  <a:gd name="T27" fmla="*/ 238 h 380"/>
                  <a:gd name="T28" fmla="*/ 46 w 199"/>
                  <a:gd name="T29" fmla="*/ 108 h 380"/>
                  <a:gd name="T30" fmla="*/ 14 w 199"/>
                  <a:gd name="T31" fmla="*/ 88 h 380"/>
                  <a:gd name="T32" fmla="*/ 8 w 199"/>
                  <a:gd name="T33" fmla="*/ 4 h 380"/>
                  <a:gd name="T34" fmla="*/ 176 w 199"/>
                  <a:gd name="T35"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9" h="380">
                    <a:moveTo>
                      <a:pt x="176" y="0"/>
                    </a:moveTo>
                    <a:cubicBezTo>
                      <a:pt x="176" y="0"/>
                      <a:pt x="187" y="54"/>
                      <a:pt x="168" y="85"/>
                    </a:cubicBezTo>
                    <a:cubicBezTo>
                      <a:pt x="161" y="97"/>
                      <a:pt x="148" y="107"/>
                      <a:pt x="134" y="110"/>
                    </a:cubicBezTo>
                    <a:cubicBezTo>
                      <a:pt x="134" y="110"/>
                      <a:pt x="114" y="175"/>
                      <a:pt x="120" y="237"/>
                    </a:cubicBezTo>
                    <a:cubicBezTo>
                      <a:pt x="126" y="299"/>
                      <a:pt x="199" y="356"/>
                      <a:pt x="199" y="356"/>
                    </a:cubicBezTo>
                    <a:cubicBezTo>
                      <a:pt x="159" y="373"/>
                      <a:pt x="159" y="373"/>
                      <a:pt x="159" y="373"/>
                    </a:cubicBezTo>
                    <a:cubicBezTo>
                      <a:pt x="159" y="373"/>
                      <a:pt x="93" y="310"/>
                      <a:pt x="94" y="243"/>
                    </a:cubicBezTo>
                    <a:cubicBezTo>
                      <a:pt x="94" y="177"/>
                      <a:pt x="93" y="114"/>
                      <a:pt x="93" y="114"/>
                    </a:cubicBezTo>
                    <a:cubicBezTo>
                      <a:pt x="93" y="114"/>
                      <a:pt x="87" y="115"/>
                      <a:pt x="76" y="113"/>
                    </a:cubicBezTo>
                    <a:cubicBezTo>
                      <a:pt x="76" y="113"/>
                      <a:pt x="82" y="181"/>
                      <a:pt x="80" y="241"/>
                    </a:cubicBezTo>
                    <a:cubicBezTo>
                      <a:pt x="78" y="300"/>
                      <a:pt x="41" y="380"/>
                      <a:pt x="41" y="380"/>
                    </a:cubicBezTo>
                    <a:cubicBezTo>
                      <a:pt x="12" y="360"/>
                      <a:pt x="12" y="360"/>
                      <a:pt x="12" y="360"/>
                    </a:cubicBezTo>
                    <a:cubicBezTo>
                      <a:pt x="0" y="349"/>
                      <a:pt x="0" y="349"/>
                      <a:pt x="0" y="349"/>
                    </a:cubicBezTo>
                    <a:cubicBezTo>
                      <a:pt x="0" y="349"/>
                      <a:pt x="45" y="290"/>
                      <a:pt x="52" y="238"/>
                    </a:cubicBezTo>
                    <a:cubicBezTo>
                      <a:pt x="59" y="186"/>
                      <a:pt x="46" y="108"/>
                      <a:pt x="46" y="108"/>
                    </a:cubicBezTo>
                    <a:cubicBezTo>
                      <a:pt x="46" y="108"/>
                      <a:pt x="26" y="106"/>
                      <a:pt x="14" y="88"/>
                    </a:cubicBezTo>
                    <a:cubicBezTo>
                      <a:pt x="1" y="69"/>
                      <a:pt x="2" y="39"/>
                      <a:pt x="8" y="4"/>
                    </a:cubicBezTo>
                    <a:lnTo>
                      <a:pt x="176"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
              <p:cNvSpPr>
                <a:spLocks/>
              </p:cNvSpPr>
              <p:nvPr/>
            </p:nvSpPr>
            <p:spPr bwMode="auto">
              <a:xfrm>
                <a:off x="9937384" y="9673868"/>
                <a:ext cx="480396" cy="915536"/>
              </a:xfrm>
              <a:custGeom>
                <a:avLst/>
                <a:gdLst>
                  <a:gd name="T0" fmla="*/ 160 w 175"/>
                  <a:gd name="T1" fmla="*/ 308 h 334"/>
                  <a:gd name="T2" fmla="*/ 108 w 175"/>
                  <a:gd name="T3" fmla="*/ 218 h 334"/>
                  <a:gd name="T4" fmla="*/ 100 w 175"/>
                  <a:gd name="T5" fmla="*/ 165 h 334"/>
                  <a:gd name="T6" fmla="*/ 103 w 175"/>
                  <a:gd name="T7" fmla="*/ 108 h 334"/>
                  <a:gd name="T8" fmla="*/ 112 w 175"/>
                  <a:gd name="T9" fmla="*/ 75 h 334"/>
                  <a:gd name="T10" fmla="*/ 128 w 175"/>
                  <a:gd name="T11" fmla="*/ 70 h 334"/>
                  <a:gd name="T12" fmla="*/ 130 w 175"/>
                  <a:gd name="T13" fmla="*/ 64 h 334"/>
                  <a:gd name="T14" fmla="*/ 164 w 175"/>
                  <a:gd name="T15" fmla="*/ 39 h 334"/>
                  <a:gd name="T16" fmla="*/ 175 w 175"/>
                  <a:gd name="T17" fmla="*/ 0 h 334"/>
                  <a:gd name="T18" fmla="*/ 152 w 175"/>
                  <a:gd name="T19" fmla="*/ 22 h 334"/>
                  <a:gd name="T20" fmla="*/ 90 w 175"/>
                  <a:gd name="T21" fmla="*/ 43 h 334"/>
                  <a:gd name="T22" fmla="*/ 28 w 175"/>
                  <a:gd name="T23" fmla="*/ 31 h 334"/>
                  <a:gd name="T24" fmla="*/ 0 w 175"/>
                  <a:gd name="T25" fmla="*/ 1 h 334"/>
                  <a:gd name="T26" fmla="*/ 10 w 175"/>
                  <a:gd name="T27" fmla="*/ 42 h 334"/>
                  <a:gd name="T28" fmla="*/ 42 w 175"/>
                  <a:gd name="T29" fmla="*/ 62 h 334"/>
                  <a:gd name="T30" fmla="*/ 43 w 175"/>
                  <a:gd name="T31" fmla="*/ 65 h 334"/>
                  <a:gd name="T32" fmla="*/ 59 w 175"/>
                  <a:gd name="T33" fmla="*/ 75 h 334"/>
                  <a:gd name="T34" fmla="*/ 62 w 175"/>
                  <a:gd name="T35" fmla="*/ 105 h 334"/>
                  <a:gd name="T36" fmla="*/ 65 w 175"/>
                  <a:gd name="T37" fmla="*/ 161 h 334"/>
                  <a:gd name="T38" fmla="*/ 60 w 175"/>
                  <a:gd name="T39" fmla="*/ 201 h 334"/>
                  <a:gd name="T40" fmla="*/ 8 w 175"/>
                  <a:gd name="T41" fmla="*/ 314 h 334"/>
                  <a:gd name="T42" fmla="*/ 8 w 175"/>
                  <a:gd name="T43" fmla="*/ 314 h 334"/>
                  <a:gd name="T44" fmla="*/ 37 w 175"/>
                  <a:gd name="T45" fmla="*/ 334 h 334"/>
                  <a:gd name="T46" fmla="*/ 76 w 175"/>
                  <a:gd name="T47" fmla="*/ 195 h 334"/>
                  <a:gd name="T48" fmla="*/ 72 w 175"/>
                  <a:gd name="T49" fmla="*/ 67 h 334"/>
                  <a:gd name="T50" fmla="*/ 89 w 175"/>
                  <a:gd name="T51" fmla="*/ 68 h 334"/>
                  <a:gd name="T52" fmla="*/ 90 w 175"/>
                  <a:gd name="T53" fmla="*/ 197 h 334"/>
                  <a:gd name="T54" fmla="*/ 155 w 175"/>
                  <a:gd name="T55" fmla="*/ 327 h 334"/>
                  <a:gd name="T56" fmla="*/ 170 w 175"/>
                  <a:gd name="T57" fmla="*/ 320 h 334"/>
                  <a:gd name="T58" fmla="*/ 160 w 175"/>
                  <a:gd name="T59" fmla="*/ 30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334">
                    <a:moveTo>
                      <a:pt x="160" y="308"/>
                    </a:moveTo>
                    <a:cubicBezTo>
                      <a:pt x="137" y="282"/>
                      <a:pt x="116" y="251"/>
                      <a:pt x="108" y="218"/>
                    </a:cubicBezTo>
                    <a:cubicBezTo>
                      <a:pt x="103" y="201"/>
                      <a:pt x="101" y="183"/>
                      <a:pt x="100" y="165"/>
                    </a:cubicBezTo>
                    <a:cubicBezTo>
                      <a:pt x="100" y="146"/>
                      <a:pt x="102" y="127"/>
                      <a:pt x="103" y="108"/>
                    </a:cubicBezTo>
                    <a:cubicBezTo>
                      <a:pt x="104" y="98"/>
                      <a:pt x="103" y="82"/>
                      <a:pt x="112" y="75"/>
                    </a:cubicBezTo>
                    <a:cubicBezTo>
                      <a:pt x="116" y="72"/>
                      <a:pt x="122" y="71"/>
                      <a:pt x="128" y="70"/>
                    </a:cubicBezTo>
                    <a:cubicBezTo>
                      <a:pt x="129" y="66"/>
                      <a:pt x="130" y="64"/>
                      <a:pt x="130" y="64"/>
                    </a:cubicBezTo>
                    <a:cubicBezTo>
                      <a:pt x="144" y="61"/>
                      <a:pt x="157" y="51"/>
                      <a:pt x="164" y="39"/>
                    </a:cubicBezTo>
                    <a:cubicBezTo>
                      <a:pt x="171" y="28"/>
                      <a:pt x="174" y="13"/>
                      <a:pt x="175" y="0"/>
                    </a:cubicBezTo>
                    <a:cubicBezTo>
                      <a:pt x="168" y="8"/>
                      <a:pt x="161" y="16"/>
                      <a:pt x="152" y="22"/>
                    </a:cubicBezTo>
                    <a:cubicBezTo>
                      <a:pt x="133" y="34"/>
                      <a:pt x="112" y="40"/>
                      <a:pt x="90" y="43"/>
                    </a:cubicBezTo>
                    <a:cubicBezTo>
                      <a:pt x="68" y="46"/>
                      <a:pt x="46" y="44"/>
                      <a:pt x="28" y="31"/>
                    </a:cubicBezTo>
                    <a:cubicBezTo>
                      <a:pt x="17" y="23"/>
                      <a:pt x="8" y="13"/>
                      <a:pt x="0" y="1"/>
                    </a:cubicBezTo>
                    <a:cubicBezTo>
                      <a:pt x="0" y="17"/>
                      <a:pt x="3" y="31"/>
                      <a:pt x="10" y="42"/>
                    </a:cubicBezTo>
                    <a:cubicBezTo>
                      <a:pt x="22" y="60"/>
                      <a:pt x="42" y="62"/>
                      <a:pt x="42" y="62"/>
                    </a:cubicBezTo>
                    <a:cubicBezTo>
                      <a:pt x="42" y="62"/>
                      <a:pt x="42" y="63"/>
                      <a:pt x="43" y="65"/>
                    </a:cubicBezTo>
                    <a:cubicBezTo>
                      <a:pt x="49" y="67"/>
                      <a:pt x="55" y="70"/>
                      <a:pt x="59" y="75"/>
                    </a:cubicBezTo>
                    <a:cubicBezTo>
                      <a:pt x="64" y="84"/>
                      <a:pt x="62" y="96"/>
                      <a:pt x="62" y="105"/>
                    </a:cubicBezTo>
                    <a:cubicBezTo>
                      <a:pt x="61" y="124"/>
                      <a:pt x="66" y="142"/>
                      <a:pt x="65" y="161"/>
                    </a:cubicBezTo>
                    <a:cubicBezTo>
                      <a:pt x="65" y="174"/>
                      <a:pt x="63" y="188"/>
                      <a:pt x="60" y="201"/>
                    </a:cubicBezTo>
                    <a:cubicBezTo>
                      <a:pt x="50" y="240"/>
                      <a:pt x="33" y="281"/>
                      <a:pt x="8" y="314"/>
                    </a:cubicBezTo>
                    <a:cubicBezTo>
                      <a:pt x="8" y="314"/>
                      <a:pt x="8" y="314"/>
                      <a:pt x="8" y="314"/>
                    </a:cubicBezTo>
                    <a:cubicBezTo>
                      <a:pt x="37" y="334"/>
                      <a:pt x="37" y="334"/>
                      <a:pt x="37" y="334"/>
                    </a:cubicBezTo>
                    <a:cubicBezTo>
                      <a:pt x="37" y="334"/>
                      <a:pt x="74" y="254"/>
                      <a:pt x="76" y="195"/>
                    </a:cubicBezTo>
                    <a:cubicBezTo>
                      <a:pt x="78" y="135"/>
                      <a:pt x="72" y="67"/>
                      <a:pt x="72" y="67"/>
                    </a:cubicBezTo>
                    <a:cubicBezTo>
                      <a:pt x="83" y="69"/>
                      <a:pt x="89" y="68"/>
                      <a:pt x="89" y="68"/>
                    </a:cubicBezTo>
                    <a:cubicBezTo>
                      <a:pt x="89" y="68"/>
                      <a:pt x="90" y="131"/>
                      <a:pt x="90" y="197"/>
                    </a:cubicBezTo>
                    <a:cubicBezTo>
                      <a:pt x="89" y="264"/>
                      <a:pt x="155" y="327"/>
                      <a:pt x="155" y="327"/>
                    </a:cubicBezTo>
                    <a:cubicBezTo>
                      <a:pt x="170" y="320"/>
                      <a:pt x="170" y="320"/>
                      <a:pt x="170" y="320"/>
                    </a:cubicBezTo>
                    <a:cubicBezTo>
                      <a:pt x="167" y="316"/>
                      <a:pt x="163" y="312"/>
                      <a:pt x="160" y="308"/>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
              <p:cNvSpPr>
                <a:spLocks/>
              </p:cNvSpPr>
              <p:nvPr/>
            </p:nvSpPr>
            <p:spPr bwMode="auto">
              <a:xfrm>
                <a:off x="9943185" y="9547387"/>
                <a:ext cx="472273" cy="136924"/>
              </a:xfrm>
              <a:custGeom>
                <a:avLst/>
                <a:gdLst>
                  <a:gd name="T0" fmla="*/ 30 w 172"/>
                  <a:gd name="T1" fmla="*/ 15 h 50"/>
                  <a:gd name="T2" fmla="*/ 48 w 172"/>
                  <a:gd name="T3" fmla="*/ 15 h 50"/>
                  <a:gd name="T4" fmla="*/ 55 w 172"/>
                  <a:gd name="T5" fmla="*/ 16 h 50"/>
                  <a:gd name="T6" fmla="*/ 86 w 172"/>
                  <a:gd name="T7" fmla="*/ 32 h 50"/>
                  <a:gd name="T8" fmla="*/ 99 w 172"/>
                  <a:gd name="T9" fmla="*/ 18 h 50"/>
                  <a:gd name="T10" fmla="*/ 109 w 172"/>
                  <a:gd name="T11" fmla="*/ 17 h 50"/>
                  <a:gd name="T12" fmla="*/ 126 w 172"/>
                  <a:gd name="T13" fmla="*/ 17 h 50"/>
                  <a:gd name="T14" fmla="*/ 172 w 172"/>
                  <a:gd name="T15" fmla="*/ 14 h 50"/>
                  <a:gd name="T16" fmla="*/ 170 w 172"/>
                  <a:gd name="T17" fmla="*/ 0 h 50"/>
                  <a:gd name="T18" fmla="*/ 2 w 172"/>
                  <a:gd name="T19" fmla="*/ 4 h 50"/>
                  <a:gd name="T20" fmla="*/ 0 w 172"/>
                  <a:gd name="T21" fmla="*/ 16 h 50"/>
                  <a:gd name="T22" fmla="*/ 30 w 172"/>
                  <a:gd name="T2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50">
                    <a:moveTo>
                      <a:pt x="30" y="15"/>
                    </a:moveTo>
                    <a:cubicBezTo>
                      <a:pt x="36" y="14"/>
                      <a:pt x="42" y="14"/>
                      <a:pt x="48" y="15"/>
                    </a:cubicBezTo>
                    <a:cubicBezTo>
                      <a:pt x="50" y="15"/>
                      <a:pt x="53" y="15"/>
                      <a:pt x="55" y="16"/>
                    </a:cubicBezTo>
                    <a:cubicBezTo>
                      <a:pt x="62" y="21"/>
                      <a:pt x="75" y="50"/>
                      <a:pt x="86" y="32"/>
                    </a:cubicBezTo>
                    <a:cubicBezTo>
                      <a:pt x="90" y="26"/>
                      <a:pt x="91" y="19"/>
                      <a:pt x="99" y="18"/>
                    </a:cubicBezTo>
                    <a:cubicBezTo>
                      <a:pt x="103" y="17"/>
                      <a:pt x="105" y="17"/>
                      <a:pt x="109" y="17"/>
                    </a:cubicBezTo>
                    <a:cubicBezTo>
                      <a:pt x="115" y="17"/>
                      <a:pt x="120" y="17"/>
                      <a:pt x="126" y="17"/>
                    </a:cubicBezTo>
                    <a:cubicBezTo>
                      <a:pt x="141" y="16"/>
                      <a:pt x="157" y="15"/>
                      <a:pt x="172" y="14"/>
                    </a:cubicBezTo>
                    <a:cubicBezTo>
                      <a:pt x="171" y="6"/>
                      <a:pt x="170" y="0"/>
                      <a:pt x="170" y="0"/>
                    </a:cubicBezTo>
                    <a:cubicBezTo>
                      <a:pt x="2" y="4"/>
                      <a:pt x="2" y="4"/>
                      <a:pt x="2" y="4"/>
                    </a:cubicBezTo>
                    <a:cubicBezTo>
                      <a:pt x="2" y="8"/>
                      <a:pt x="1" y="12"/>
                      <a:pt x="0" y="16"/>
                    </a:cubicBezTo>
                    <a:cubicBezTo>
                      <a:pt x="10" y="16"/>
                      <a:pt x="20" y="15"/>
                      <a:pt x="30" y="1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
              <p:cNvSpPr>
                <a:spLocks/>
              </p:cNvSpPr>
              <p:nvPr/>
            </p:nvSpPr>
            <p:spPr bwMode="auto">
              <a:xfrm>
                <a:off x="9832950" y="10444357"/>
                <a:ext cx="387565" cy="205387"/>
              </a:xfrm>
              <a:custGeom>
                <a:avLst/>
                <a:gdLst>
                  <a:gd name="T0" fmla="*/ 128 w 141"/>
                  <a:gd name="T1" fmla="*/ 71 h 75"/>
                  <a:gd name="T2" fmla="*/ 7 w 141"/>
                  <a:gd name="T3" fmla="*/ 66 h 75"/>
                  <a:gd name="T4" fmla="*/ 70 w 141"/>
                  <a:gd name="T5" fmla="*/ 3 h 75"/>
                  <a:gd name="T6" fmla="*/ 128 w 141"/>
                  <a:gd name="T7" fmla="*/ 71 h 75"/>
                </a:gdLst>
                <a:ahLst/>
                <a:cxnLst>
                  <a:cxn ang="0">
                    <a:pos x="T0" y="T1"/>
                  </a:cxn>
                  <a:cxn ang="0">
                    <a:pos x="T2" y="T3"/>
                  </a:cxn>
                  <a:cxn ang="0">
                    <a:pos x="T4" y="T5"/>
                  </a:cxn>
                  <a:cxn ang="0">
                    <a:pos x="T6" y="T7"/>
                  </a:cxn>
                </a:cxnLst>
                <a:rect l="0" t="0" r="r" b="b"/>
                <a:pathLst>
                  <a:path w="141" h="75">
                    <a:moveTo>
                      <a:pt x="128" y="71"/>
                    </a:moveTo>
                    <a:cubicBezTo>
                      <a:pt x="128" y="71"/>
                      <a:pt x="37" y="75"/>
                      <a:pt x="7" y="66"/>
                    </a:cubicBezTo>
                    <a:cubicBezTo>
                      <a:pt x="7" y="66"/>
                      <a:pt x="0" y="7"/>
                      <a:pt x="70" y="3"/>
                    </a:cubicBezTo>
                    <a:cubicBezTo>
                      <a:pt x="141"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9"/>
              <p:cNvSpPr>
                <a:spLocks/>
              </p:cNvSpPr>
              <p:nvPr/>
            </p:nvSpPr>
            <p:spPr bwMode="auto">
              <a:xfrm>
                <a:off x="9885167" y="10446678"/>
                <a:ext cx="307500" cy="170575"/>
              </a:xfrm>
              <a:custGeom>
                <a:avLst/>
                <a:gdLst>
                  <a:gd name="T0" fmla="*/ 0 w 112"/>
                  <a:gd name="T1" fmla="*/ 25 h 62"/>
                  <a:gd name="T2" fmla="*/ 51 w 112"/>
                  <a:gd name="T3" fmla="*/ 2 h 62"/>
                  <a:gd name="T4" fmla="*/ 112 w 112"/>
                  <a:gd name="T5" fmla="*/ 35 h 62"/>
                  <a:gd name="T6" fmla="*/ 0 w 112"/>
                  <a:gd name="T7" fmla="*/ 25 h 62"/>
                </a:gdLst>
                <a:ahLst/>
                <a:cxnLst>
                  <a:cxn ang="0">
                    <a:pos x="T0" y="T1"/>
                  </a:cxn>
                  <a:cxn ang="0">
                    <a:pos x="T2" y="T3"/>
                  </a:cxn>
                  <a:cxn ang="0">
                    <a:pos x="T4" y="T5"/>
                  </a:cxn>
                  <a:cxn ang="0">
                    <a:pos x="T6" y="T7"/>
                  </a:cxn>
                </a:cxnLst>
                <a:rect l="0" t="0" r="r" b="b"/>
                <a:pathLst>
                  <a:path w="112" h="62">
                    <a:moveTo>
                      <a:pt x="0" y="25"/>
                    </a:moveTo>
                    <a:cubicBezTo>
                      <a:pt x="8" y="13"/>
                      <a:pt x="24" y="4"/>
                      <a:pt x="51" y="2"/>
                    </a:cubicBezTo>
                    <a:cubicBezTo>
                      <a:pt x="88" y="0"/>
                      <a:pt x="105" y="17"/>
                      <a:pt x="112" y="35"/>
                    </a:cubicBezTo>
                    <a:cubicBezTo>
                      <a:pt x="93" y="62"/>
                      <a:pt x="10" y="60"/>
                      <a:pt x="0" y="25"/>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p:cNvSpPr>
                <a:spLocks/>
              </p:cNvSpPr>
              <p:nvPr/>
            </p:nvSpPr>
            <p:spPr bwMode="auto">
              <a:xfrm>
                <a:off x="10071987" y="10484971"/>
                <a:ext cx="52217" cy="27849"/>
              </a:xfrm>
              <a:custGeom>
                <a:avLst/>
                <a:gdLst>
                  <a:gd name="T0" fmla="*/ 0 w 19"/>
                  <a:gd name="T1" fmla="*/ 5 h 10"/>
                  <a:gd name="T2" fmla="*/ 10 w 19"/>
                  <a:gd name="T3" fmla="*/ 10 h 10"/>
                  <a:gd name="T4" fmla="*/ 19 w 19"/>
                  <a:gd name="T5" fmla="*/ 5 h 10"/>
                  <a:gd name="T6" fmla="*/ 9 w 19"/>
                  <a:gd name="T7" fmla="*/ 0 h 10"/>
                  <a:gd name="T8" fmla="*/ 0 w 19"/>
                  <a:gd name="T9" fmla="*/ 5 h 10"/>
                </a:gdLst>
                <a:ahLst/>
                <a:cxnLst>
                  <a:cxn ang="0">
                    <a:pos x="T0" y="T1"/>
                  </a:cxn>
                  <a:cxn ang="0">
                    <a:pos x="T2" y="T3"/>
                  </a:cxn>
                  <a:cxn ang="0">
                    <a:pos x="T4" y="T5"/>
                  </a:cxn>
                  <a:cxn ang="0">
                    <a:pos x="T6" y="T7"/>
                  </a:cxn>
                  <a:cxn ang="0">
                    <a:pos x="T8" y="T9"/>
                  </a:cxn>
                </a:cxnLst>
                <a:rect l="0" t="0" r="r" b="b"/>
                <a:pathLst>
                  <a:path w="19" h="10">
                    <a:moveTo>
                      <a:pt x="0" y="5"/>
                    </a:moveTo>
                    <a:cubicBezTo>
                      <a:pt x="0" y="8"/>
                      <a:pt x="4" y="10"/>
                      <a:pt x="10" y="10"/>
                    </a:cubicBezTo>
                    <a:cubicBezTo>
                      <a:pt x="15" y="10"/>
                      <a:pt x="19" y="7"/>
                      <a:pt x="19" y="5"/>
                    </a:cubicBezTo>
                    <a:cubicBezTo>
                      <a:pt x="19" y="2"/>
                      <a:pt x="14" y="0"/>
                      <a:pt x="9" y="0"/>
                    </a:cubicBezTo>
                    <a:cubicBezTo>
                      <a:pt x="4" y="0"/>
                      <a:pt x="0" y="3"/>
                      <a:pt x="0"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
              <p:cNvSpPr>
                <a:spLocks/>
              </p:cNvSpPr>
              <p:nvPr/>
            </p:nvSpPr>
            <p:spPr bwMode="auto">
              <a:xfrm>
                <a:off x="10174100" y="10446678"/>
                <a:ext cx="388726" cy="198424"/>
              </a:xfrm>
              <a:custGeom>
                <a:avLst/>
                <a:gdLst>
                  <a:gd name="T0" fmla="*/ 18 w 142"/>
                  <a:gd name="T1" fmla="*/ 72 h 72"/>
                  <a:gd name="T2" fmla="*/ 138 w 142"/>
                  <a:gd name="T3" fmla="*/ 60 h 72"/>
                  <a:gd name="T4" fmla="*/ 71 w 142"/>
                  <a:gd name="T5" fmla="*/ 1 h 72"/>
                  <a:gd name="T6" fmla="*/ 18 w 142"/>
                  <a:gd name="T7" fmla="*/ 72 h 72"/>
                </a:gdLst>
                <a:ahLst/>
                <a:cxnLst>
                  <a:cxn ang="0">
                    <a:pos x="T0" y="T1"/>
                  </a:cxn>
                  <a:cxn ang="0">
                    <a:pos x="T2" y="T3"/>
                  </a:cxn>
                  <a:cxn ang="0">
                    <a:pos x="T4" y="T5"/>
                  </a:cxn>
                  <a:cxn ang="0">
                    <a:pos x="T6" y="T7"/>
                  </a:cxn>
                </a:cxnLst>
                <a:rect l="0" t="0" r="r" b="b"/>
                <a:pathLst>
                  <a:path w="142" h="72">
                    <a:moveTo>
                      <a:pt x="18" y="72"/>
                    </a:moveTo>
                    <a:cubicBezTo>
                      <a:pt x="18" y="72"/>
                      <a:pt x="109" y="70"/>
                      <a:pt x="138" y="60"/>
                    </a:cubicBezTo>
                    <a:cubicBezTo>
                      <a:pt x="138" y="60"/>
                      <a:pt x="142" y="0"/>
                      <a:pt x="71" y="1"/>
                    </a:cubicBezTo>
                    <a:cubicBezTo>
                      <a:pt x="0" y="2"/>
                      <a:pt x="5" y="68"/>
                      <a:pt x="18" y="72"/>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2"/>
              <p:cNvSpPr>
                <a:spLocks/>
              </p:cNvSpPr>
              <p:nvPr/>
            </p:nvSpPr>
            <p:spPr bwMode="auto">
              <a:xfrm>
                <a:off x="10206591" y="10446678"/>
                <a:ext cx="307500" cy="172896"/>
              </a:xfrm>
              <a:custGeom>
                <a:avLst/>
                <a:gdLst>
                  <a:gd name="T0" fmla="*/ 112 w 112"/>
                  <a:gd name="T1" fmla="*/ 20 h 63"/>
                  <a:gd name="T2" fmla="*/ 59 w 112"/>
                  <a:gd name="T3" fmla="*/ 1 h 63"/>
                  <a:gd name="T4" fmla="*/ 0 w 112"/>
                  <a:gd name="T5" fmla="*/ 37 h 63"/>
                  <a:gd name="T6" fmla="*/ 112 w 112"/>
                  <a:gd name="T7" fmla="*/ 20 h 63"/>
                </a:gdLst>
                <a:ahLst/>
                <a:cxnLst>
                  <a:cxn ang="0">
                    <a:pos x="T0" y="T1"/>
                  </a:cxn>
                  <a:cxn ang="0">
                    <a:pos x="T2" y="T3"/>
                  </a:cxn>
                  <a:cxn ang="0">
                    <a:pos x="T4" y="T5"/>
                  </a:cxn>
                  <a:cxn ang="0">
                    <a:pos x="T6" y="T7"/>
                  </a:cxn>
                </a:cxnLst>
                <a:rect l="0" t="0" r="r" b="b"/>
                <a:pathLst>
                  <a:path w="112" h="63">
                    <a:moveTo>
                      <a:pt x="112" y="20"/>
                    </a:moveTo>
                    <a:cubicBezTo>
                      <a:pt x="102" y="9"/>
                      <a:pt x="86" y="0"/>
                      <a:pt x="59" y="1"/>
                    </a:cubicBezTo>
                    <a:cubicBezTo>
                      <a:pt x="22" y="1"/>
                      <a:pt x="6" y="19"/>
                      <a:pt x="0" y="37"/>
                    </a:cubicBezTo>
                    <a:cubicBezTo>
                      <a:pt x="21" y="63"/>
                      <a:pt x="104" y="56"/>
                      <a:pt x="112" y="2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3"/>
              <p:cNvSpPr>
                <a:spLocks/>
              </p:cNvSpPr>
              <p:nvPr/>
            </p:nvSpPr>
            <p:spPr bwMode="auto">
              <a:xfrm>
                <a:off x="10275053" y="10484971"/>
                <a:ext cx="49896" cy="27849"/>
              </a:xfrm>
              <a:custGeom>
                <a:avLst/>
                <a:gdLst>
                  <a:gd name="T0" fmla="*/ 18 w 18"/>
                  <a:gd name="T1" fmla="*/ 5 h 10"/>
                  <a:gd name="T2" fmla="*/ 9 w 18"/>
                  <a:gd name="T3" fmla="*/ 10 h 10"/>
                  <a:gd name="T4" fmla="*/ 0 w 18"/>
                  <a:gd name="T5" fmla="*/ 5 h 10"/>
                  <a:gd name="T6" fmla="*/ 9 w 18"/>
                  <a:gd name="T7" fmla="*/ 0 h 10"/>
                  <a:gd name="T8" fmla="*/ 18 w 18"/>
                  <a:gd name="T9" fmla="*/ 5 h 10"/>
                </a:gdLst>
                <a:ahLst/>
                <a:cxnLst>
                  <a:cxn ang="0">
                    <a:pos x="T0" y="T1"/>
                  </a:cxn>
                  <a:cxn ang="0">
                    <a:pos x="T2" y="T3"/>
                  </a:cxn>
                  <a:cxn ang="0">
                    <a:pos x="T4" y="T5"/>
                  </a:cxn>
                  <a:cxn ang="0">
                    <a:pos x="T6" y="T7"/>
                  </a:cxn>
                  <a:cxn ang="0">
                    <a:pos x="T8" y="T9"/>
                  </a:cxn>
                </a:cxnLst>
                <a:rect l="0" t="0" r="r" b="b"/>
                <a:pathLst>
                  <a:path w="18" h="10">
                    <a:moveTo>
                      <a:pt x="18" y="5"/>
                    </a:moveTo>
                    <a:cubicBezTo>
                      <a:pt x="18" y="8"/>
                      <a:pt x="14" y="10"/>
                      <a:pt x="9" y="10"/>
                    </a:cubicBezTo>
                    <a:cubicBezTo>
                      <a:pt x="4" y="10"/>
                      <a:pt x="0" y="8"/>
                      <a:pt x="0" y="5"/>
                    </a:cubicBezTo>
                    <a:cubicBezTo>
                      <a:pt x="0" y="3"/>
                      <a:pt x="4" y="1"/>
                      <a:pt x="9" y="0"/>
                    </a:cubicBezTo>
                    <a:cubicBezTo>
                      <a:pt x="14" y="0"/>
                      <a:pt x="18" y="2"/>
                      <a:pt x="18" y="5"/>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4"/>
              <p:cNvSpPr>
                <a:spLocks/>
              </p:cNvSpPr>
              <p:nvPr/>
            </p:nvSpPr>
            <p:spPr bwMode="auto">
              <a:xfrm>
                <a:off x="9893289" y="8850001"/>
                <a:ext cx="546537" cy="721754"/>
              </a:xfrm>
              <a:custGeom>
                <a:avLst/>
                <a:gdLst>
                  <a:gd name="T0" fmla="*/ 168 w 199"/>
                  <a:gd name="T1" fmla="*/ 12 h 263"/>
                  <a:gd name="T2" fmla="*/ 37 w 199"/>
                  <a:gd name="T3" fmla="*/ 6 h 263"/>
                  <a:gd name="T4" fmla="*/ 16 w 199"/>
                  <a:gd name="T5" fmla="*/ 24 h 263"/>
                  <a:gd name="T6" fmla="*/ 6 w 199"/>
                  <a:gd name="T7" fmla="*/ 175 h 263"/>
                  <a:gd name="T8" fmla="*/ 19 w 199"/>
                  <a:gd name="T9" fmla="*/ 263 h 263"/>
                  <a:gd name="T10" fmla="*/ 188 w 199"/>
                  <a:gd name="T11" fmla="*/ 257 h 263"/>
                  <a:gd name="T12" fmla="*/ 195 w 199"/>
                  <a:gd name="T13" fmla="*/ 63 h 263"/>
                  <a:gd name="T14" fmla="*/ 168 w 199"/>
                  <a:gd name="T15" fmla="*/ 12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63">
                    <a:moveTo>
                      <a:pt x="168" y="12"/>
                    </a:moveTo>
                    <a:cubicBezTo>
                      <a:pt x="168" y="12"/>
                      <a:pt x="139" y="0"/>
                      <a:pt x="37" y="6"/>
                    </a:cubicBezTo>
                    <a:cubicBezTo>
                      <a:pt x="37" y="6"/>
                      <a:pt x="19" y="9"/>
                      <a:pt x="16" y="24"/>
                    </a:cubicBezTo>
                    <a:cubicBezTo>
                      <a:pt x="14" y="33"/>
                      <a:pt x="0" y="97"/>
                      <a:pt x="6" y="175"/>
                    </a:cubicBezTo>
                    <a:cubicBezTo>
                      <a:pt x="8" y="209"/>
                      <a:pt x="19" y="263"/>
                      <a:pt x="19" y="263"/>
                    </a:cubicBezTo>
                    <a:cubicBezTo>
                      <a:pt x="188" y="257"/>
                      <a:pt x="188" y="257"/>
                      <a:pt x="188" y="257"/>
                    </a:cubicBezTo>
                    <a:cubicBezTo>
                      <a:pt x="188" y="257"/>
                      <a:pt x="199" y="136"/>
                      <a:pt x="195" y="63"/>
                    </a:cubicBezTo>
                    <a:cubicBezTo>
                      <a:pt x="194" y="34"/>
                      <a:pt x="176" y="12"/>
                      <a:pt x="168"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5"/>
              <p:cNvSpPr>
                <a:spLocks/>
              </p:cNvSpPr>
              <p:nvPr/>
            </p:nvSpPr>
            <p:spPr bwMode="auto">
              <a:xfrm>
                <a:off x="9904893" y="8850001"/>
                <a:ext cx="529131" cy="538414"/>
              </a:xfrm>
              <a:custGeom>
                <a:avLst/>
                <a:gdLst>
                  <a:gd name="T0" fmla="*/ 191 w 193"/>
                  <a:gd name="T1" fmla="*/ 63 h 196"/>
                  <a:gd name="T2" fmla="*/ 164 w 193"/>
                  <a:gd name="T3" fmla="*/ 12 h 196"/>
                  <a:gd name="T4" fmla="*/ 33 w 193"/>
                  <a:gd name="T5" fmla="*/ 6 h 196"/>
                  <a:gd name="T6" fmla="*/ 12 w 193"/>
                  <a:gd name="T7" fmla="*/ 24 h 196"/>
                  <a:gd name="T8" fmla="*/ 0 w 193"/>
                  <a:gd name="T9" fmla="*/ 147 h 196"/>
                  <a:gd name="T10" fmla="*/ 13 w 193"/>
                  <a:gd name="T11" fmla="*/ 113 h 196"/>
                  <a:gd name="T12" fmla="*/ 28 w 193"/>
                  <a:gd name="T13" fmla="*/ 68 h 196"/>
                  <a:gd name="T14" fmla="*/ 45 w 193"/>
                  <a:gd name="T15" fmla="*/ 30 h 196"/>
                  <a:gd name="T16" fmla="*/ 64 w 193"/>
                  <a:gd name="T17" fmla="*/ 22 h 196"/>
                  <a:gd name="T18" fmla="*/ 107 w 193"/>
                  <a:gd name="T19" fmla="*/ 25 h 196"/>
                  <a:gd name="T20" fmla="*/ 122 w 193"/>
                  <a:gd name="T21" fmla="*/ 28 h 196"/>
                  <a:gd name="T22" fmla="*/ 124 w 193"/>
                  <a:gd name="T23" fmla="*/ 29 h 196"/>
                  <a:gd name="T24" fmla="*/ 132 w 193"/>
                  <a:gd name="T25" fmla="*/ 59 h 196"/>
                  <a:gd name="T26" fmla="*/ 140 w 193"/>
                  <a:gd name="T27" fmla="*/ 94 h 196"/>
                  <a:gd name="T28" fmla="*/ 168 w 193"/>
                  <a:gd name="T29" fmla="*/ 169 h 196"/>
                  <a:gd name="T30" fmla="*/ 189 w 193"/>
                  <a:gd name="T31" fmla="*/ 196 h 196"/>
                  <a:gd name="T32" fmla="*/ 191 w 19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3" h="196">
                    <a:moveTo>
                      <a:pt x="191" y="63"/>
                    </a:moveTo>
                    <a:cubicBezTo>
                      <a:pt x="190" y="34"/>
                      <a:pt x="172" y="12"/>
                      <a:pt x="164" y="12"/>
                    </a:cubicBezTo>
                    <a:cubicBezTo>
                      <a:pt x="164" y="12"/>
                      <a:pt x="135" y="0"/>
                      <a:pt x="33" y="6"/>
                    </a:cubicBezTo>
                    <a:cubicBezTo>
                      <a:pt x="33" y="6"/>
                      <a:pt x="15" y="9"/>
                      <a:pt x="12" y="24"/>
                    </a:cubicBezTo>
                    <a:cubicBezTo>
                      <a:pt x="10" y="32"/>
                      <a:pt x="0" y="82"/>
                      <a:pt x="0" y="147"/>
                    </a:cubicBezTo>
                    <a:cubicBezTo>
                      <a:pt x="5" y="136"/>
                      <a:pt x="9" y="124"/>
                      <a:pt x="13" y="113"/>
                    </a:cubicBezTo>
                    <a:cubicBezTo>
                      <a:pt x="18" y="98"/>
                      <a:pt x="23" y="83"/>
                      <a:pt x="28" y="68"/>
                    </a:cubicBezTo>
                    <a:cubicBezTo>
                      <a:pt x="33" y="55"/>
                      <a:pt x="37" y="41"/>
                      <a:pt x="45" y="30"/>
                    </a:cubicBezTo>
                    <a:cubicBezTo>
                      <a:pt x="49" y="25"/>
                      <a:pt x="58" y="20"/>
                      <a:pt x="64" y="22"/>
                    </a:cubicBezTo>
                    <a:cubicBezTo>
                      <a:pt x="79" y="22"/>
                      <a:pt x="93" y="24"/>
                      <a:pt x="107" y="25"/>
                    </a:cubicBezTo>
                    <a:cubicBezTo>
                      <a:pt x="111" y="25"/>
                      <a:pt x="119" y="25"/>
                      <a:pt x="122" y="28"/>
                    </a:cubicBezTo>
                    <a:cubicBezTo>
                      <a:pt x="123" y="28"/>
                      <a:pt x="124" y="28"/>
                      <a:pt x="124" y="29"/>
                    </a:cubicBezTo>
                    <a:cubicBezTo>
                      <a:pt x="129" y="38"/>
                      <a:pt x="131" y="48"/>
                      <a:pt x="132" y="59"/>
                    </a:cubicBezTo>
                    <a:cubicBezTo>
                      <a:pt x="134" y="71"/>
                      <a:pt x="136" y="83"/>
                      <a:pt x="140" y="94"/>
                    </a:cubicBezTo>
                    <a:cubicBezTo>
                      <a:pt x="148" y="120"/>
                      <a:pt x="154" y="147"/>
                      <a:pt x="168" y="169"/>
                    </a:cubicBezTo>
                    <a:cubicBezTo>
                      <a:pt x="174" y="179"/>
                      <a:pt x="181" y="188"/>
                      <a:pt x="189" y="196"/>
                    </a:cubicBezTo>
                    <a:cubicBezTo>
                      <a:pt x="191" y="155"/>
                      <a:pt x="193" y="102"/>
                      <a:pt x="191" y="6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p:cNvSpPr>
                <a:spLocks/>
              </p:cNvSpPr>
              <p:nvPr/>
            </p:nvSpPr>
            <p:spPr bwMode="auto">
              <a:xfrm>
                <a:off x="10192666" y="8745567"/>
                <a:ext cx="181019" cy="203066"/>
              </a:xfrm>
              <a:custGeom>
                <a:avLst/>
                <a:gdLst>
                  <a:gd name="T0" fmla="*/ 59 w 66"/>
                  <a:gd name="T1" fmla="*/ 0 h 74"/>
                  <a:gd name="T2" fmla="*/ 63 w 66"/>
                  <a:gd name="T3" fmla="*/ 51 h 74"/>
                  <a:gd name="T4" fmla="*/ 41 w 66"/>
                  <a:gd name="T5" fmla="*/ 69 h 74"/>
                  <a:gd name="T6" fmla="*/ 2 w 66"/>
                  <a:gd name="T7" fmla="*/ 62 h 74"/>
                  <a:gd name="T8" fmla="*/ 0 w 66"/>
                  <a:gd name="T9" fmla="*/ 47 h 74"/>
                  <a:gd name="T10" fmla="*/ 59 w 66"/>
                  <a:gd name="T11" fmla="*/ 0 h 74"/>
                </a:gdLst>
                <a:ahLst/>
                <a:cxnLst>
                  <a:cxn ang="0">
                    <a:pos x="T0" y="T1"/>
                  </a:cxn>
                  <a:cxn ang="0">
                    <a:pos x="T2" y="T3"/>
                  </a:cxn>
                  <a:cxn ang="0">
                    <a:pos x="T4" y="T5"/>
                  </a:cxn>
                  <a:cxn ang="0">
                    <a:pos x="T6" y="T7"/>
                  </a:cxn>
                  <a:cxn ang="0">
                    <a:pos x="T8" y="T9"/>
                  </a:cxn>
                  <a:cxn ang="0">
                    <a:pos x="T10" y="T11"/>
                  </a:cxn>
                </a:cxnLst>
                <a:rect l="0" t="0" r="r" b="b"/>
                <a:pathLst>
                  <a:path w="66" h="74">
                    <a:moveTo>
                      <a:pt x="59" y="0"/>
                    </a:moveTo>
                    <a:cubicBezTo>
                      <a:pt x="59" y="0"/>
                      <a:pt x="66" y="43"/>
                      <a:pt x="63" y="51"/>
                    </a:cubicBezTo>
                    <a:cubicBezTo>
                      <a:pt x="61" y="59"/>
                      <a:pt x="52" y="68"/>
                      <a:pt x="41" y="69"/>
                    </a:cubicBezTo>
                    <a:cubicBezTo>
                      <a:pt x="13" y="74"/>
                      <a:pt x="2" y="62"/>
                      <a:pt x="2" y="62"/>
                    </a:cubicBezTo>
                    <a:cubicBezTo>
                      <a:pt x="0" y="47"/>
                      <a:pt x="0" y="47"/>
                      <a:pt x="0" y="47"/>
                    </a:cubicBezTo>
                    <a:lnTo>
                      <a:pt x="5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p:cNvSpPr>
                <a:spLocks/>
              </p:cNvSpPr>
              <p:nvPr/>
            </p:nvSpPr>
            <p:spPr bwMode="auto">
              <a:xfrm>
                <a:off x="10194987" y="8715398"/>
                <a:ext cx="186820" cy="206547"/>
              </a:xfrm>
              <a:custGeom>
                <a:avLst/>
                <a:gdLst>
                  <a:gd name="T0" fmla="*/ 61 w 68"/>
                  <a:gd name="T1" fmla="*/ 0 h 75"/>
                  <a:gd name="T2" fmla="*/ 65 w 68"/>
                  <a:gd name="T3" fmla="*/ 52 h 75"/>
                  <a:gd name="T4" fmla="*/ 43 w 68"/>
                  <a:gd name="T5" fmla="*/ 70 h 75"/>
                  <a:gd name="T6" fmla="*/ 6 w 68"/>
                  <a:gd name="T7" fmla="*/ 72 h 75"/>
                  <a:gd name="T8" fmla="*/ 0 w 68"/>
                  <a:gd name="T9" fmla="*/ 43 h 75"/>
                  <a:gd name="T10" fmla="*/ 61 w 68"/>
                  <a:gd name="T11" fmla="*/ 0 h 75"/>
                </a:gdLst>
                <a:ahLst/>
                <a:cxnLst>
                  <a:cxn ang="0">
                    <a:pos x="T0" y="T1"/>
                  </a:cxn>
                  <a:cxn ang="0">
                    <a:pos x="T2" y="T3"/>
                  </a:cxn>
                  <a:cxn ang="0">
                    <a:pos x="T4" y="T5"/>
                  </a:cxn>
                  <a:cxn ang="0">
                    <a:pos x="T6" y="T7"/>
                  </a:cxn>
                  <a:cxn ang="0">
                    <a:pos x="T8" y="T9"/>
                  </a:cxn>
                  <a:cxn ang="0">
                    <a:pos x="T10" y="T11"/>
                  </a:cxn>
                </a:cxnLst>
                <a:rect l="0" t="0" r="r" b="b"/>
                <a:pathLst>
                  <a:path w="68" h="75">
                    <a:moveTo>
                      <a:pt x="61" y="0"/>
                    </a:moveTo>
                    <a:cubicBezTo>
                      <a:pt x="61" y="0"/>
                      <a:pt x="68" y="44"/>
                      <a:pt x="65" y="52"/>
                    </a:cubicBezTo>
                    <a:cubicBezTo>
                      <a:pt x="63" y="60"/>
                      <a:pt x="55" y="68"/>
                      <a:pt x="43" y="70"/>
                    </a:cubicBezTo>
                    <a:cubicBezTo>
                      <a:pt x="15" y="75"/>
                      <a:pt x="6" y="72"/>
                      <a:pt x="6" y="72"/>
                    </a:cubicBezTo>
                    <a:cubicBezTo>
                      <a:pt x="0" y="43"/>
                      <a:pt x="0" y="43"/>
                      <a:pt x="0" y="43"/>
                    </a:cubicBezTo>
                    <a:lnTo>
                      <a:pt x="61"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8"/>
              <p:cNvSpPr>
                <a:spLocks/>
              </p:cNvSpPr>
              <p:nvPr/>
            </p:nvSpPr>
            <p:spPr bwMode="auto">
              <a:xfrm>
                <a:off x="9940865" y="8767615"/>
                <a:ext cx="193783" cy="150849"/>
              </a:xfrm>
              <a:custGeom>
                <a:avLst/>
                <a:gdLst>
                  <a:gd name="T0" fmla="*/ 0 w 71"/>
                  <a:gd name="T1" fmla="*/ 0 h 55"/>
                  <a:gd name="T2" fmla="*/ 7 w 71"/>
                  <a:gd name="T3" fmla="*/ 39 h 55"/>
                  <a:gd name="T4" fmla="*/ 71 w 71"/>
                  <a:gd name="T5" fmla="*/ 55 h 55"/>
                  <a:gd name="T6" fmla="*/ 60 w 71"/>
                  <a:gd name="T7" fmla="*/ 11 h 55"/>
                  <a:gd name="T8" fmla="*/ 0 w 71"/>
                  <a:gd name="T9" fmla="*/ 0 h 55"/>
                </a:gdLst>
                <a:ahLst/>
                <a:cxnLst>
                  <a:cxn ang="0">
                    <a:pos x="T0" y="T1"/>
                  </a:cxn>
                  <a:cxn ang="0">
                    <a:pos x="T2" y="T3"/>
                  </a:cxn>
                  <a:cxn ang="0">
                    <a:pos x="T4" y="T5"/>
                  </a:cxn>
                  <a:cxn ang="0">
                    <a:pos x="T6" y="T7"/>
                  </a:cxn>
                  <a:cxn ang="0">
                    <a:pos x="T8" y="T9"/>
                  </a:cxn>
                </a:cxnLst>
                <a:rect l="0" t="0" r="r" b="b"/>
                <a:pathLst>
                  <a:path w="71" h="55">
                    <a:moveTo>
                      <a:pt x="0" y="0"/>
                    </a:moveTo>
                    <a:cubicBezTo>
                      <a:pt x="0" y="0"/>
                      <a:pt x="4" y="35"/>
                      <a:pt x="7" y="39"/>
                    </a:cubicBezTo>
                    <a:cubicBezTo>
                      <a:pt x="9" y="43"/>
                      <a:pt x="15" y="55"/>
                      <a:pt x="71" y="55"/>
                    </a:cubicBezTo>
                    <a:cubicBezTo>
                      <a:pt x="60" y="11"/>
                      <a:pt x="60" y="11"/>
                      <a:pt x="60" y="11"/>
                    </a:cubicBezTo>
                    <a:lnTo>
                      <a:pt x="0"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
              <p:cNvSpPr>
                <a:spLocks/>
              </p:cNvSpPr>
              <p:nvPr/>
            </p:nvSpPr>
            <p:spPr bwMode="auto">
              <a:xfrm>
                <a:off x="9929261" y="8745567"/>
                <a:ext cx="186820" cy="154330"/>
              </a:xfrm>
              <a:custGeom>
                <a:avLst/>
                <a:gdLst>
                  <a:gd name="T0" fmla="*/ 0 w 68"/>
                  <a:gd name="T1" fmla="*/ 0 h 56"/>
                  <a:gd name="T2" fmla="*/ 6 w 68"/>
                  <a:gd name="T3" fmla="*/ 40 h 56"/>
                  <a:gd name="T4" fmla="*/ 68 w 68"/>
                  <a:gd name="T5" fmla="*/ 56 h 56"/>
                  <a:gd name="T6" fmla="*/ 56 w 68"/>
                  <a:gd name="T7" fmla="*/ 11 h 56"/>
                  <a:gd name="T8" fmla="*/ 0 w 68"/>
                  <a:gd name="T9" fmla="*/ 0 h 56"/>
                </a:gdLst>
                <a:ahLst/>
                <a:cxnLst>
                  <a:cxn ang="0">
                    <a:pos x="T0" y="T1"/>
                  </a:cxn>
                  <a:cxn ang="0">
                    <a:pos x="T2" y="T3"/>
                  </a:cxn>
                  <a:cxn ang="0">
                    <a:pos x="T4" y="T5"/>
                  </a:cxn>
                  <a:cxn ang="0">
                    <a:pos x="T6" y="T7"/>
                  </a:cxn>
                  <a:cxn ang="0">
                    <a:pos x="T8" y="T9"/>
                  </a:cxn>
                </a:cxnLst>
                <a:rect l="0" t="0" r="r" b="b"/>
                <a:pathLst>
                  <a:path w="68" h="56">
                    <a:moveTo>
                      <a:pt x="0" y="0"/>
                    </a:moveTo>
                    <a:cubicBezTo>
                      <a:pt x="0" y="0"/>
                      <a:pt x="4" y="36"/>
                      <a:pt x="6" y="40"/>
                    </a:cubicBezTo>
                    <a:cubicBezTo>
                      <a:pt x="9" y="43"/>
                      <a:pt x="12" y="55"/>
                      <a:pt x="68" y="56"/>
                    </a:cubicBezTo>
                    <a:cubicBezTo>
                      <a:pt x="56" y="11"/>
                      <a:pt x="56" y="11"/>
                      <a:pt x="56" y="11"/>
                    </a:cubicBezTo>
                    <a:lnTo>
                      <a:pt x="0"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0"/>
              <p:cNvSpPr>
                <a:spLocks/>
              </p:cNvSpPr>
              <p:nvPr/>
            </p:nvSpPr>
            <p:spPr bwMode="auto">
              <a:xfrm>
                <a:off x="10194987" y="8715398"/>
                <a:ext cx="176377" cy="186820"/>
              </a:xfrm>
              <a:custGeom>
                <a:avLst/>
                <a:gdLst>
                  <a:gd name="T0" fmla="*/ 25 w 64"/>
                  <a:gd name="T1" fmla="*/ 36 h 68"/>
                  <a:gd name="T2" fmla="*/ 11 w 64"/>
                  <a:gd name="T3" fmla="*/ 61 h 68"/>
                  <a:gd name="T4" fmla="*/ 5 w 64"/>
                  <a:gd name="T5" fmla="*/ 68 h 68"/>
                  <a:gd name="T6" fmla="*/ 0 w 64"/>
                  <a:gd name="T7" fmla="*/ 43 h 68"/>
                  <a:gd name="T8" fmla="*/ 61 w 64"/>
                  <a:gd name="T9" fmla="*/ 0 h 68"/>
                  <a:gd name="T10" fmla="*/ 64 w 64"/>
                  <a:gd name="T11" fmla="*/ 22 h 68"/>
                  <a:gd name="T12" fmla="*/ 25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25" y="36"/>
                    </a:moveTo>
                    <a:cubicBezTo>
                      <a:pt x="18" y="43"/>
                      <a:pt x="16" y="52"/>
                      <a:pt x="11" y="61"/>
                    </a:cubicBezTo>
                    <a:cubicBezTo>
                      <a:pt x="9" y="64"/>
                      <a:pt x="8" y="66"/>
                      <a:pt x="5" y="68"/>
                    </a:cubicBezTo>
                    <a:cubicBezTo>
                      <a:pt x="0" y="43"/>
                      <a:pt x="0" y="43"/>
                      <a:pt x="0" y="43"/>
                    </a:cubicBezTo>
                    <a:cubicBezTo>
                      <a:pt x="61" y="0"/>
                      <a:pt x="61" y="0"/>
                      <a:pt x="61" y="0"/>
                    </a:cubicBezTo>
                    <a:cubicBezTo>
                      <a:pt x="61" y="0"/>
                      <a:pt x="63" y="11"/>
                      <a:pt x="64" y="22"/>
                    </a:cubicBezTo>
                    <a:cubicBezTo>
                      <a:pt x="50" y="22"/>
                      <a:pt x="34" y="26"/>
                      <a:pt x="25"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1"/>
              <p:cNvSpPr>
                <a:spLocks/>
              </p:cNvSpPr>
              <p:nvPr/>
            </p:nvSpPr>
            <p:spPr bwMode="auto">
              <a:xfrm>
                <a:off x="9929261" y="8745567"/>
                <a:ext cx="186820" cy="154330"/>
              </a:xfrm>
              <a:custGeom>
                <a:avLst/>
                <a:gdLst>
                  <a:gd name="T0" fmla="*/ 38 w 68"/>
                  <a:gd name="T1" fmla="*/ 22 h 56"/>
                  <a:gd name="T2" fmla="*/ 2 w 68"/>
                  <a:gd name="T3" fmla="*/ 19 h 56"/>
                  <a:gd name="T4" fmla="*/ 0 w 68"/>
                  <a:gd name="T5" fmla="*/ 0 h 56"/>
                  <a:gd name="T6" fmla="*/ 56 w 68"/>
                  <a:gd name="T7" fmla="*/ 11 h 56"/>
                  <a:gd name="T8" fmla="*/ 68 w 68"/>
                  <a:gd name="T9" fmla="*/ 56 h 56"/>
                  <a:gd name="T10" fmla="*/ 66 w 68"/>
                  <a:gd name="T11" fmla="*/ 56 h 56"/>
                  <a:gd name="T12" fmla="*/ 38 w 68"/>
                  <a:gd name="T13" fmla="*/ 22 h 56"/>
                </a:gdLst>
                <a:ahLst/>
                <a:cxnLst>
                  <a:cxn ang="0">
                    <a:pos x="T0" y="T1"/>
                  </a:cxn>
                  <a:cxn ang="0">
                    <a:pos x="T2" y="T3"/>
                  </a:cxn>
                  <a:cxn ang="0">
                    <a:pos x="T4" y="T5"/>
                  </a:cxn>
                  <a:cxn ang="0">
                    <a:pos x="T6" y="T7"/>
                  </a:cxn>
                  <a:cxn ang="0">
                    <a:pos x="T8" y="T9"/>
                  </a:cxn>
                  <a:cxn ang="0">
                    <a:pos x="T10" y="T11"/>
                  </a:cxn>
                  <a:cxn ang="0">
                    <a:pos x="T12" y="T13"/>
                  </a:cxn>
                </a:cxnLst>
                <a:rect l="0" t="0" r="r" b="b"/>
                <a:pathLst>
                  <a:path w="68" h="56">
                    <a:moveTo>
                      <a:pt x="38" y="22"/>
                    </a:moveTo>
                    <a:cubicBezTo>
                      <a:pt x="27" y="18"/>
                      <a:pt x="15" y="19"/>
                      <a:pt x="2" y="19"/>
                    </a:cubicBezTo>
                    <a:cubicBezTo>
                      <a:pt x="1" y="10"/>
                      <a:pt x="0" y="0"/>
                      <a:pt x="0" y="0"/>
                    </a:cubicBezTo>
                    <a:cubicBezTo>
                      <a:pt x="56" y="11"/>
                      <a:pt x="56" y="11"/>
                      <a:pt x="56" y="11"/>
                    </a:cubicBezTo>
                    <a:cubicBezTo>
                      <a:pt x="68" y="56"/>
                      <a:pt x="68" y="56"/>
                      <a:pt x="68" y="56"/>
                    </a:cubicBezTo>
                    <a:cubicBezTo>
                      <a:pt x="67" y="56"/>
                      <a:pt x="67" y="56"/>
                      <a:pt x="66" y="56"/>
                    </a:cubicBezTo>
                    <a:cubicBezTo>
                      <a:pt x="56" y="45"/>
                      <a:pt x="53" y="29"/>
                      <a:pt x="38"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2"/>
              <p:cNvSpPr>
                <a:spLocks/>
              </p:cNvSpPr>
              <p:nvPr/>
            </p:nvSpPr>
            <p:spPr bwMode="auto">
              <a:xfrm>
                <a:off x="10009327" y="8880171"/>
                <a:ext cx="304018" cy="685782"/>
              </a:xfrm>
              <a:custGeom>
                <a:avLst/>
                <a:gdLst>
                  <a:gd name="T0" fmla="*/ 175 w 262"/>
                  <a:gd name="T1" fmla="*/ 0 h 591"/>
                  <a:gd name="T2" fmla="*/ 262 w 262"/>
                  <a:gd name="T3" fmla="*/ 428 h 591"/>
                  <a:gd name="T4" fmla="*/ 179 w 262"/>
                  <a:gd name="T5" fmla="*/ 587 h 591"/>
                  <a:gd name="T6" fmla="*/ 73 w 262"/>
                  <a:gd name="T7" fmla="*/ 591 h 591"/>
                  <a:gd name="T8" fmla="*/ 0 w 262"/>
                  <a:gd name="T9" fmla="*/ 457 h 591"/>
                  <a:gd name="T10" fmla="*/ 94 w 262"/>
                  <a:gd name="T11" fmla="*/ 3 h 591"/>
                  <a:gd name="T12" fmla="*/ 175 w 262"/>
                  <a:gd name="T13" fmla="*/ 0 h 591"/>
                </a:gdLst>
                <a:ahLst/>
                <a:cxnLst>
                  <a:cxn ang="0">
                    <a:pos x="T0" y="T1"/>
                  </a:cxn>
                  <a:cxn ang="0">
                    <a:pos x="T2" y="T3"/>
                  </a:cxn>
                  <a:cxn ang="0">
                    <a:pos x="T4" y="T5"/>
                  </a:cxn>
                  <a:cxn ang="0">
                    <a:pos x="T6" y="T7"/>
                  </a:cxn>
                  <a:cxn ang="0">
                    <a:pos x="T8" y="T9"/>
                  </a:cxn>
                  <a:cxn ang="0">
                    <a:pos x="T10" y="T11"/>
                  </a:cxn>
                  <a:cxn ang="0">
                    <a:pos x="T12" y="T13"/>
                  </a:cxn>
                </a:cxnLst>
                <a:rect l="0" t="0" r="r" b="b"/>
                <a:pathLst>
                  <a:path w="262" h="591">
                    <a:moveTo>
                      <a:pt x="175" y="0"/>
                    </a:moveTo>
                    <a:lnTo>
                      <a:pt x="262" y="428"/>
                    </a:lnTo>
                    <a:lnTo>
                      <a:pt x="179" y="587"/>
                    </a:lnTo>
                    <a:lnTo>
                      <a:pt x="73" y="591"/>
                    </a:lnTo>
                    <a:lnTo>
                      <a:pt x="0" y="457"/>
                    </a:lnTo>
                    <a:lnTo>
                      <a:pt x="94" y="3"/>
                    </a:lnTo>
                    <a:lnTo>
                      <a:pt x="17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3"/>
              <p:cNvSpPr>
                <a:spLocks/>
              </p:cNvSpPr>
              <p:nvPr/>
            </p:nvSpPr>
            <p:spPr bwMode="auto">
              <a:xfrm>
                <a:off x="10031374" y="8883652"/>
                <a:ext cx="259924" cy="724074"/>
              </a:xfrm>
              <a:custGeom>
                <a:avLst/>
                <a:gdLst>
                  <a:gd name="T0" fmla="*/ 61 w 95"/>
                  <a:gd name="T1" fmla="*/ 0 h 264"/>
                  <a:gd name="T2" fmla="*/ 95 w 95"/>
                  <a:gd name="T3" fmla="*/ 182 h 264"/>
                  <a:gd name="T4" fmla="*/ 44 w 95"/>
                  <a:gd name="T5" fmla="*/ 264 h 264"/>
                  <a:gd name="T6" fmla="*/ 0 w 95"/>
                  <a:gd name="T7" fmla="*/ 193 h 264"/>
                  <a:gd name="T8" fmla="*/ 42 w 95"/>
                  <a:gd name="T9" fmla="*/ 0 h 264"/>
                  <a:gd name="T10" fmla="*/ 61 w 95"/>
                  <a:gd name="T11" fmla="*/ 0 h 264"/>
                </a:gdLst>
                <a:ahLst/>
                <a:cxnLst>
                  <a:cxn ang="0">
                    <a:pos x="T0" y="T1"/>
                  </a:cxn>
                  <a:cxn ang="0">
                    <a:pos x="T2" y="T3"/>
                  </a:cxn>
                  <a:cxn ang="0">
                    <a:pos x="T4" y="T5"/>
                  </a:cxn>
                  <a:cxn ang="0">
                    <a:pos x="T6" y="T7"/>
                  </a:cxn>
                  <a:cxn ang="0">
                    <a:pos x="T8" y="T9"/>
                  </a:cxn>
                  <a:cxn ang="0">
                    <a:pos x="T10" y="T11"/>
                  </a:cxn>
                </a:cxnLst>
                <a:rect l="0" t="0" r="r" b="b"/>
                <a:pathLst>
                  <a:path w="95" h="264">
                    <a:moveTo>
                      <a:pt x="61" y="0"/>
                    </a:moveTo>
                    <a:cubicBezTo>
                      <a:pt x="61" y="0"/>
                      <a:pt x="83" y="94"/>
                      <a:pt x="95" y="182"/>
                    </a:cubicBezTo>
                    <a:cubicBezTo>
                      <a:pt x="44" y="264"/>
                      <a:pt x="44" y="264"/>
                      <a:pt x="44" y="264"/>
                    </a:cubicBezTo>
                    <a:cubicBezTo>
                      <a:pt x="0" y="193"/>
                      <a:pt x="0" y="193"/>
                      <a:pt x="0" y="193"/>
                    </a:cubicBezTo>
                    <a:cubicBezTo>
                      <a:pt x="0" y="193"/>
                      <a:pt x="12" y="90"/>
                      <a:pt x="42" y="0"/>
                    </a:cubicBezTo>
                    <a:lnTo>
                      <a:pt x="61"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4"/>
              <p:cNvSpPr>
                <a:spLocks/>
              </p:cNvSpPr>
              <p:nvPr/>
            </p:nvSpPr>
            <p:spPr bwMode="auto">
              <a:xfrm>
                <a:off x="10031374" y="8883652"/>
                <a:ext cx="131122" cy="724074"/>
              </a:xfrm>
              <a:custGeom>
                <a:avLst/>
                <a:gdLst>
                  <a:gd name="T0" fmla="*/ 42 w 48"/>
                  <a:gd name="T1" fmla="*/ 0 h 264"/>
                  <a:gd name="T2" fmla="*/ 45 w 48"/>
                  <a:gd name="T3" fmla="*/ 0 h 264"/>
                  <a:gd name="T4" fmla="*/ 48 w 48"/>
                  <a:gd name="T5" fmla="*/ 1 h 264"/>
                  <a:gd name="T6" fmla="*/ 44 w 48"/>
                  <a:gd name="T7" fmla="*/ 264 h 264"/>
                  <a:gd name="T8" fmla="*/ 0 w 48"/>
                  <a:gd name="T9" fmla="*/ 193 h 264"/>
                  <a:gd name="T10" fmla="*/ 42 w 48"/>
                  <a:gd name="T11" fmla="*/ 0 h 264"/>
                </a:gdLst>
                <a:ahLst/>
                <a:cxnLst>
                  <a:cxn ang="0">
                    <a:pos x="T0" y="T1"/>
                  </a:cxn>
                  <a:cxn ang="0">
                    <a:pos x="T2" y="T3"/>
                  </a:cxn>
                  <a:cxn ang="0">
                    <a:pos x="T4" y="T5"/>
                  </a:cxn>
                  <a:cxn ang="0">
                    <a:pos x="T6" y="T7"/>
                  </a:cxn>
                  <a:cxn ang="0">
                    <a:pos x="T8" y="T9"/>
                  </a:cxn>
                  <a:cxn ang="0">
                    <a:pos x="T10" y="T11"/>
                  </a:cxn>
                </a:cxnLst>
                <a:rect l="0" t="0" r="r" b="b"/>
                <a:pathLst>
                  <a:path w="48" h="264">
                    <a:moveTo>
                      <a:pt x="42" y="0"/>
                    </a:moveTo>
                    <a:cubicBezTo>
                      <a:pt x="45" y="0"/>
                      <a:pt x="45" y="0"/>
                      <a:pt x="45" y="0"/>
                    </a:cubicBezTo>
                    <a:cubicBezTo>
                      <a:pt x="48" y="1"/>
                      <a:pt x="48" y="1"/>
                      <a:pt x="48" y="1"/>
                    </a:cubicBezTo>
                    <a:cubicBezTo>
                      <a:pt x="44" y="264"/>
                      <a:pt x="44" y="264"/>
                      <a:pt x="44" y="264"/>
                    </a:cubicBezTo>
                    <a:cubicBezTo>
                      <a:pt x="0" y="193"/>
                      <a:pt x="0" y="193"/>
                      <a:pt x="0" y="193"/>
                    </a:cubicBezTo>
                    <a:cubicBezTo>
                      <a:pt x="0" y="193"/>
                      <a:pt x="12" y="90"/>
                      <a:pt x="42"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5"/>
              <p:cNvSpPr>
                <a:spLocks/>
              </p:cNvSpPr>
              <p:nvPr/>
            </p:nvSpPr>
            <p:spPr bwMode="auto">
              <a:xfrm>
                <a:off x="10107959" y="8940511"/>
                <a:ext cx="136924" cy="168254"/>
              </a:xfrm>
              <a:custGeom>
                <a:avLst/>
                <a:gdLst>
                  <a:gd name="T0" fmla="*/ 7 w 50"/>
                  <a:gd name="T1" fmla="*/ 0 h 61"/>
                  <a:gd name="T2" fmla="*/ 7 w 50"/>
                  <a:gd name="T3" fmla="*/ 0 h 61"/>
                  <a:gd name="T4" fmla="*/ 45 w 50"/>
                  <a:gd name="T5" fmla="*/ 33 h 61"/>
                  <a:gd name="T6" fmla="*/ 50 w 50"/>
                  <a:gd name="T7" fmla="*/ 61 h 61"/>
                  <a:gd name="T8" fmla="*/ 50 w 50"/>
                  <a:gd name="T9" fmla="*/ 61 h 61"/>
                  <a:gd name="T10" fmla="*/ 0 w 50"/>
                  <a:gd name="T11" fmla="*/ 25 h 61"/>
                  <a:gd name="T12" fmla="*/ 7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7" y="0"/>
                    </a:moveTo>
                    <a:cubicBezTo>
                      <a:pt x="7" y="0"/>
                      <a:pt x="7" y="0"/>
                      <a:pt x="7" y="0"/>
                    </a:cubicBezTo>
                    <a:cubicBezTo>
                      <a:pt x="7" y="0"/>
                      <a:pt x="16" y="15"/>
                      <a:pt x="45" y="33"/>
                    </a:cubicBezTo>
                    <a:cubicBezTo>
                      <a:pt x="47" y="42"/>
                      <a:pt x="48" y="51"/>
                      <a:pt x="50" y="61"/>
                    </a:cubicBezTo>
                    <a:cubicBezTo>
                      <a:pt x="50" y="61"/>
                      <a:pt x="50" y="61"/>
                      <a:pt x="50" y="61"/>
                    </a:cubicBezTo>
                    <a:cubicBezTo>
                      <a:pt x="50" y="61"/>
                      <a:pt x="16" y="51"/>
                      <a:pt x="0" y="25"/>
                    </a:cubicBezTo>
                    <a:cubicBezTo>
                      <a:pt x="3" y="16"/>
                      <a:pt x="5" y="8"/>
                      <a:pt x="7"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6"/>
              <p:cNvSpPr>
                <a:spLocks/>
              </p:cNvSpPr>
              <p:nvPr/>
            </p:nvSpPr>
            <p:spPr bwMode="auto">
              <a:xfrm>
                <a:off x="10069666" y="9102963"/>
                <a:ext cx="211188" cy="194943"/>
              </a:xfrm>
              <a:custGeom>
                <a:avLst/>
                <a:gdLst>
                  <a:gd name="T0" fmla="*/ 0 w 77"/>
                  <a:gd name="T1" fmla="*/ 27 h 71"/>
                  <a:gd name="T2" fmla="*/ 0 w 77"/>
                  <a:gd name="T3" fmla="*/ 27 h 71"/>
                  <a:gd name="T4" fmla="*/ 6 w 77"/>
                  <a:gd name="T5" fmla="*/ 0 h 71"/>
                  <a:gd name="T6" fmla="*/ 6 w 77"/>
                  <a:gd name="T7" fmla="*/ 0 h 71"/>
                  <a:gd name="T8" fmla="*/ 72 w 77"/>
                  <a:gd name="T9" fmla="*/ 42 h 71"/>
                  <a:gd name="T10" fmla="*/ 72 w 77"/>
                  <a:gd name="T11" fmla="*/ 42 h 71"/>
                  <a:gd name="T12" fmla="*/ 77 w 77"/>
                  <a:gd name="T13" fmla="*/ 71 h 71"/>
                  <a:gd name="T14" fmla="*/ 0 w 77"/>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1">
                    <a:moveTo>
                      <a:pt x="0" y="27"/>
                    </a:moveTo>
                    <a:cubicBezTo>
                      <a:pt x="0" y="27"/>
                      <a:pt x="0" y="27"/>
                      <a:pt x="0" y="27"/>
                    </a:cubicBezTo>
                    <a:cubicBezTo>
                      <a:pt x="2" y="18"/>
                      <a:pt x="4" y="9"/>
                      <a:pt x="6" y="0"/>
                    </a:cubicBezTo>
                    <a:cubicBezTo>
                      <a:pt x="6" y="0"/>
                      <a:pt x="6" y="0"/>
                      <a:pt x="6" y="0"/>
                    </a:cubicBezTo>
                    <a:cubicBezTo>
                      <a:pt x="41" y="29"/>
                      <a:pt x="72" y="42"/>
                      <a:pt x="72" y="42"/>
                    </a:cubicBezTo>
                    <a:cubicBezTo>
                      <a:pt x="72" y="42"/>
                      <a:pt x="72" y="42"/>
                      <a:pt x="72" y="42"/>
                    </a:cubicBezTo>
                    <a:cubicBezTo>
                      <a:pt x="73" y="52"/>
                      <a:pt x="75" y="61"/>
                      <a:pt x="77" y="71"/>
                    </a:cubicBezTo>
                    <a:cubicBezTo>
                      <a:pt x="33" y="68"/>
                      <a:pt x="0" y="27"/>
                      <a:pt x="0"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7"/>
              <p:cNvSpPr>
                <a:spLocks/>
              </p:cNvSpPr>
              <p:nvPr/>
            </p:nvSpPr>
            <p:spPr bwMode="auto">
              <a:xfrm>
                <a:off x="10041817" y="9275859"/>
                <a:ext cx="208868" cy="225113"/>
              </a:xfrm>
              <a:custGeom>
                <a:avLst/>
                <a:gdLst>
                  <a:gd name="T0" fmla="*/ 65 w 76"/>
                  <a:gd name="T1" fmla="*/ 82 h 82"/>
                  <a:gd name="T2" fmla="*/ 0 w 76"/>
                  <a:gd name="T3" fmla="*/ 23 h 82"/>
                  <a:gd name="T4" fmla="*/ 0 w 76"/>
                  <a:gd name="T5" fmla="*/ 23 h 82"/>
                  <a:gd name="T6" fmla="*/ 4 w 76"/>
                  <a:gd name="T7" fmla="*/ 0 h 82"/>
                  <a:gd name="T8" fmla="*/ 4 w 76"/>
                  <a:gd name="T9" fmla="*/ 0 h 82"/>
                  <a:gd name="T10" fmla="*/ 76 w 76"/>
                  <a:gd name="T11" fmla="*/ 64 h 82"/>
                  <a:gd name="T12" fmla="*/ 65 w 7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6" h="82">
                    <a:moveTo>
                      <a:pt x="65" y="82"/>
                    </a:moveTo>
                    <a:cubicBezTo>
                      <a:pt x="31" y="70"/>
                      <a:pt x="0" y="23"/>
                      <a:pt x="0" y="23"/>
                    </a:cubicBezTo>
                    <a:cubicBezTo>
                      <a:pt x="0" y="23"/>
                      <a:pt x="0" y="23"/>
                      <a:pt x="0" y="23"/>
                    </a:cubicBezTo>
                    <a:cubicBezTo>
                      <a:pt x="1" y="17"/>
                      <a:pt x="2" y="9"/>
                      <a:pt x="4" y="0"/>
                    </a:cubicBezTo>
                    <a:cubicBezTo>
                      <a:pt x="4" y="0"/>
                      <a:pt x="4" y="0"/>
                      <a:pt x="4" y="0"/>
                    </a:cubicBezTo>
                    <a:cubicBezTo>
                      <a:pt x="30" y="38"/>
                      <a:pt x="76" y="64"/>
                      <a:pt x="76" y="64"/>
                    </a:cubicBezTo>
                    <a:lnTo>
                      <a:pt x="65"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
              <p:cNvSpPr>
                <a:spLocks/>
              </p:cNvSpPr>
              <p:nvPr/>
            </p:nvSpPr>
            <p:spPr bwMode="auto">
              <a:xfrm>
                <a:off x="10099836" y="8817511"/>
                <a:ext cx="123000" cy="82387"/>
              </a:xfrm>
              <a:custGeom>
                <a:avLst/>
                <a:gdLst>
                  <a:gd name="T0" fmla="*/ 43 w 45"/>
                  <a:gd name="T1" fmla="*/ 2 h 30"/>
                  <a:gd name="T2" fmla="*/ 38 w 45"/>
                  <a:gd name="T3" fmla="*/ 28 h 30"/>
                  <a:gd name="T4" fmla="*/ 17 w 45"/>
                  <a:gd name="T5" fmla="*/ 28 h 30"/>
                  <a:gd name="T6" fmla="*/ 5 w 45"/>
                  <a:gd name="T7" fmla="*/ 0 h 30"/>
                  <a:gd name="T8" fmla="*/ 43 w 45"/>
                  <a:gd name="T9" fmla="*/ 2 h 30"/>
                </a:gdLst>
                <a:ahLst/>
                <a:cxnLst>
                  <a:cxn ang="0">
                    <a:pos x="T0" y="T1"/>
                  </a:cxn>
                  <a:cxn ang="0">
                    <a:pos x="T2" y="T3"/>
                  </a:cxn>
                  <a:cxn ang="0">
                    <a:pos x="T4" y="T5"/>
                  </a:cxn>
                  <a:cxn ang="0">
                    <a:pos x="T6" y="T7"/>
                  </a:cxn>
                  <a:cxn ang="0">
                    <a:pos x="T8" y="T9"/>
                  </a:cxn>
                </a:cxnLst>
                <a:rect l="0" t="0" r="r" b="b"/>
                <a:pathLst>
                  <a:path w="45" h="30">
                    <a:moveTo>
                      <a:pt x="43" y="2"/>
                    </a:moveTo>
                    <a:cubicBezTo>
                      <a:pt x="45" y="6"/>
                      <a:pt x="44" y="24"/>
                      <a:pt x="38" y="28"/>
                    </a:cubicBezTo>
                    <a:cubicBezTo>
                      <a:pt x="34" y="30"/>
                      <a:pt x="26" y="30"/>
                      <a:pt x="17" y="28"/>
                    </a:cubicBezTo>
                    <a:cubicBezTo>
                      <a:pt x="0" y="25"/>
                      <a:pt x="5" y="0"/>
                      <a:pt x="5" y="0"/>
                    </a:cubicBezTo>
                    <a:lnTo>
                      <a:pt x="43" y="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
              <p:cNvSpPr>
                <a:spLocks/>
              </p:cNvSpPr>
              <p:nvPr/>
            </p:nvSpPr>
            <p:spPr bwMode="auto">
              <a:xfrm>
                <a:off x="9718073" y="7546899"/>
                <a:ext cx="905093" cy="1306583"/>
              </a:xfrm>
              <a:custGeom>
                <a:avLst/>
                <a:gdLst>
                  <a:gd name="T0" fmla="*/ 326 w 330"/>
                  <a:gd name="T1" fmla="*/ 224 h 476"/>
                  <a:gd name="T2" fmla="*/ 324 w 330"/>
                  <a:gd name="T3" fmla="*/ 385 h 476"/>
                  <a:gd name="T4" fmla="*/ 289 w 330"/>
                  <a:gd name="T5" fmla="*/ 433 h 476"/>
                  <a:gd name="T6" fmla="*/ 204 w 330"/>
                  <a:gd name="T7" fmla="*/ 450 h 476"/>
                  <a:gd name="T8" fmla="*/ 165 w 330"/>
                  <a:gd name="T9" fmla="*/ 474 h 476"/>
                  <a:gd name="T10" fmla="*/ 148 w 330"/>
                  <a:gd name="T11" fmla="*/ 472 h 476"/>
                  <a:gd name="T12" fmla="*/ 127 w 330"/>
                  <a:gd name="T13" fmla="*/ 458 h 476"/>
                  <a:gd name="T14" fmla="*/ 36 w 330"/>
                  <a:gd name="T15" fmla="*/ 443 h 476"/>
                  <a:gd name="T16" fmla="*/ 14 w 330"/>
                  <a:gd name="T17" fmla="*/ 402 h 476"/>
                  <a:gd name="T18" fmla="*/ 9 w 330"/>
                  <a:gd name="T19" fmla="*/ 211 h 476"/>
                  <a:gd name="T20" fmla="*/ 57 w 330"/>
                  <a:gd name="T21" fmla="*/ 91 h 476"/>
                  <a:gd name="T22" fmla="*/ 326 w 330"/>
                  <a:gd name="T23" fmla="*/ 2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476">
                    <a:moveTo>
                      <a:pt x="326" y="224"/>
                    </a:moveTo>
                    <a:cubicBezTo>
                      <a:pt x="326" y="224"/>
                      <a:pt x="330" y="347"/>
                      <a:pt x="324" y="385"/>
                    </a:cubicBezTo>
                    <a:cubicBezTo>
                      <a:pt x="318" y="423"/>
                      <a:pt x="311" y="427"/>
                      <a:pt x="289" y="433"/>
                    </a:cubicBezTo>
                    <a:cubicBezTo>
                      <a:pt x="268" y="439"/>
                      <a:pt x="214" y="443"/>
                      <a:pt x="204" y="450"/>
                    </a:cubicBezTo>
                    <a:cubicBezTo>
                      <a:pt x="194" y="457"/>
                      <a:pt x="180" y="476"/>
                      <a:pt x="165" y="474"/>
                    </a:cubicBezTo>
                    <a:cubicBezTo>
                      <a:pt x="159" y="474"/>
                      <a:pt x="152" y="475"/>
                      <a:pt x="148" y="472"/>
                    </a:cubicBezTo>
                    <a:cubicBezTo>
                      <a:pt x="142" y="467"/>
                      <a:pt x="132" y="459"/>
                      <a:pt x="127" y="458"/>
                    </a:cubicBezTo>
                    <a:cubicBezTo>
                      <a:pt x="118" y="456"/>
                      <a:pt x="48" y="447"/>
                      <a:pt x="36" y="443"/>
                    </a:cubicBezTo>
                    <a:cubicBezTo>
                      <a:pt x="24" y="440"/>
                      <a:pt x="16" y="430"/>
                      <a:pt x="14" y="402"/>
                    </a:cubicBezTo>
                    <a:cubicBezTo>
                      <a:pt x="12" y="375"/>
                      <a:pt x="0" y="265"/>
                      <a:pt x="9" y="211"/>
                    </a:cubicBezTo>
                    <a:cubicBezTo>
                      <a:pt x="19" y="158"/>
                      <a:pt x="24" y="113"/>
                      <a:pt x="57" y="91"/>
                    </a:cubicBezTo>
                    <a:cubicBezTo>
                      <a:pt x="67" y="81"/>
                      <a:pt x="318" y="0"/>
                      <a:pt x="326" y="22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
              <p:cNvSpPr>
                <a:spLocks/>
              </p:cNvSpPr>
              <p:nvPr/>
            </p:nvSpPr>
            <p:spPr bwMode="auto">
              <a:xfrm>
                <a:off x="9597393" y="8216436"/>
                <a:ext cx="189141" cy="266886"/>
              </a:xfrm>
              <a:custGeom>
                <a:avLst/>
                <a:gdLst>
                  <a:gd name="T0" fmla="*/ 62 w 69"/>
                  <a:gd name="T1" fmla="*/ 96 h 97"/>
                  <a:gd name="T2" fmla="*/ 25 w 69"/>
                  <a:gd name="T3" fmla="*/ 16 h 97"/>
                  <a:gd name="T4" fmla="*/ 69 w 69"/>
                  <a:gd name="T5" fmla="*/ 31 h 97"/>
                  <a:gd name="T6" fmla="*/ 62 w 69"/>
                  <a:gd name="T7" fmla="*/ 96 h 97"/>
                </a:gdLst>
                <a:ahLst/>
                <a:cxnLst>
                  <a:cxn ang="0">
                    <a:pos x="T0" y="T1"/>
                  </a:cxn>
                  <a:cxn ang="0">
                    <a:pos x="T2" y="T3"/>
                  </a:cxn>
                  <a:cxn ang="0">
                    <a:pos x="T4" y="T5"/>
                  </a:cxn>
                  <a:cxn ang="0">
                    <a:pos x="T6" y="T7"/>
                  </a:cxn>
                </a:cxnLst>
                <a:rect l="0" t="0" r="r" b="b"/>
                <a:pathLst>
                  <a:path w="69" h="97">
                    <a:moveTo>
                      <a:pt x="62" y="96"/>
                    </a:moveTo>
                    <a:cubicBezTo>
                      <a:pt x="6" y="97"/>
                      <a:pt x="0" y="32"/>
                      <a:pt x="25" y="16"/>
                    </a:cubicBezTo>
                    <a:cubicBezTo>
                      <a:pt x="50" y="0"/>
                      <a:pt x="69" y="31"/>
                      <a:pt x="69" y="31"/>
                    </a:cubicBezTo>
                    <a:lnTo>
                      <a:pt x="62"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1"/>
              <p:cNvSpPr>
                <a:spLocks/>
              </p:cNvSpPr>
              <p:nvPr/>
            </p:nvSpPr>
            <p:spPr bwMode="auto">
              <a:xfrm>
                <a:off x="10574430" y="8216436"/>
                <a:ext cx="189141" cy="233236"/>
              </a:xfrm>
              <a:custGeom>
                <a:avLst/>
                <a:gdLst>
                  <a:gd name="T0" fmla="*/ 10 w 69"/>
                  <a:gd name="T1" fmla="*/ 82 h 85"/>
                  <a:gd name="T2" fmla="*/ 51 w 69"/>
                  <a:gd name="T3" fmla="*/ 67 h 85"/>
                  <a:gd name="T4" fmla="*/ 32 w 69"/>
                  <a:gd name="T5" fmla="*/ 1 h 85"/>
                  <a:gd name="T6" fmla="*/ 3 w 69"/>
                  <a:gd name="T7" fmla="*/ 36 h 85"/>
                  <a:gd name="T8" fmla="*/ 10 w 69"/>
                  <a:gd name="T9" fmla="*/ 82 h 85"/>
                </a:gdLst>
                <a:ahLst/>
                <a:cxnLst>
                  <a:cxn ang="0">
                    <a:pos x="T0" y="T1"/>
                  </a:cxn>
                  <a:cxn ang="0">
                    <a:pos x="T2" y="T3"/>
                  </a:cxn>
                  <a:cxn ang="0">
                    <a:pos x="T4" y="T5"/>
                  </a:cxn>
                  <a:cxn ang="0">
                    <a:pos x="T6" y="T7"/>
                  </a:cxn>
                  <a:cxn ang="0">
                    <a:pos x="T8" y="T9"/>
                  </a:cxn>
                </a:cxnLst>
                <a:rect l="0" t="0" r="r" b="b"/>
                <a:pathLst>
                  <a:path w="69" h="85">
                    <a:moveTo>
                      <a:pt x="10" y="82"/>
                    </a:moveTo>
                    <a:cubicBezTo>
                      <a:pt x="10" y="82"/>
                      <a:pt x="33" y="85"/>
                      <a:pt x="51" y="67"/>
                    </a:cubicBezTo>
                    <a:cubicBezTo>
                      <a:pt x="69" y="48"/>
                      <a:pt x="64" y="1"/>
                      <a:pt x="32" y="1"/>
                    </a:cubicBezTo>
                    <a:cubicBezTo>
                      <a:pt x="0" y="0"/>
                      <a:pt x="3" y="36"/>
                      <a:pt x="3" y="36"/>
                    </a:cubicBezTo>
                    <a:lnTo>
                      <a:pt x="10"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2"/>
              <p:cNvSpPr>
                <a:spLocks/>
              </p:cNvSpPr>
              <p:nvPr/>
            </p:nvSpPr>
            <p:spPr bwMode="auto">
              <a:xfrm>
                <a:off x="9748242" y="7506286"/>
                <a:ext cx="866801" cy="1308904"/>
              </a:xfrm>
              <a:custGeom>
                <a:avLst/>
                <a:gdLst>
                  <a:gd name="T0" fmla="*/ 307 w 316"/>
                  <a:gd name="T1" fmla="*/ 224 h 477"/>
                  <a:gd name="T2" fmla="*/ 314 w 316"/>
                  <a:gd name="T3" fmla="*/ 347 h 477"/>
                  <a:gd name="T4" fmla="*/ 288 w 316"/>
                  <a:gd name="T5" fmla="*/ 434 h 477"/>
                  <a:gd name="T6" fmla="*/ 227 w 316"/>
                  <a:gd name="T7" fmla="*/ 448 h 477"/>
                  <a:gd name="T8" fmla="*/ 175 w 316"/>
                  <a:gd name="T9" fmla="*/ 466 h 477"/>
                  <a:gd name="T10" fmla="*/ 148 w 316"/>
                  <a:gd name="T11" fmla="*/ 476 h 477"/>
                  <a:gd name="T12" fmla="*/ 91 w 316"/>
                  <a:gd name="T13" fmla="*/ 460 h 477"/>
                  <a:gd name="T14" fmla="*/ 41 w 316"/>
                  <a:gd name="T15" fmla="*/ 446 h 477"/>
                  <a:gd name="T16" fmla="*/ 30 w 316"/>
                  <a:gd name="T17" fmla="*/ 442 h 477"/>
                  <a:gd name="T18" fmla="*/ 8 w 316"/>
                  <a:gd name="T19" fmla="*/ 401 h 477"/>
                  <a:gd name="T20" fmla="*/ 9 w 316"/>
                  <a:gd name="T21" fmla="*/ 210 h 477"/>
                  <a:gd name="T22" fmla="*/ 49 w 316"/>
                  <a:gd name="T23" fmla="*/ 90 h 477"/>
                  <a:gd name="T24" fmla="*/ 307 w 316"/>
                  <a:gd name="T25" fmla="*/ 22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477">
                    <a:moveTo>
                      <a:pt x="307" y="224"/>
                    </a:moveTo>
                    <a:cubicBezTo>
                      <a:pt x="307" y="224"/>
                      <a:pt x="315" y="296"/>
                      <a:pt x="314" y="347"/>
                    </a:cubicBezTo>
                    <a:cubicBezTo>
                      <a:pt x="313" y="375"/>
                      <a:pt x="316" y="417"/>
                      <a:pt x="288" y="434"/>
                    </a:cubicBezTo>
                    <a:cubicBezTo>
                      <a:pt x="270" y="445"/>
                      <a:pt x="248" y="446"/>
                      <a:pt x="227" y="448"/>
                    </a:cubicBezTo>
                    <a:cubicBezTo>
                      <a:pt x="207" y="450"/>
                      <a:pt x="191" y="454"/>
                      <a:pt x="175" y="466"/>
                    </a:cubicBezTo>
                    <a:cubicBezTo>
                      <a:pt x="167" y="471"/>
                      <a:pt x="158" y="477"/>
                      <a:pt x="148" y="476"/>
                    </a:cubicBezTo>
                    <a:cubicBezTo>
                      <a:pt x="128" y="474"/>
                      <a:pt x="110" y="465"/>
                      <a:pt x="91" y="460"/>
                    </a:cubicBezTo>
                    <a:cubicBezTo>
                      <a:pt x="74" y="455"/>
                      <a:pt x="58" y="451"/>
                      <a:pt x="41" y="446"/>
                    </a:cubicBezTo>
                    <a:cubicBezTo>
                      <a:pt x="37" y="444"/>
                      <a:pt x="34" y="443"/>
                      <a:pt x="30" y="442"/>
                    </a:cubicBezTo>
                    <a:cubicBezTo>
                      <a:pt x="19" y="438"/>
                      <a:pt x="10" y="428"/>
                      <a:pt x="8" y="401"/>
                    </a:cubicBezTo>
                    <a:cubicBezTo>
                      <a:pt x="6" y="374"/>
                      <a:pt x="0" y="263"/>
                      <a:pt x="9" y="210"/>
                    </a:cubicBezTo>
                    <a:cubicBezTo>
                      <a:pt x="17" y="156"/>
                      <a:pt x="18" y="112"/>
                      <a:pt x="49" y="90"/>
                    </a:cubicBezTo>
                    <a:cubicBezTo>
                      <a:pt x="58" y="80"/>
                      <a:pt x="299" y="0"/>
                      <a:pt x="307" y="22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3"/>
              <p:cNvSpPr>
                <a:spLocks/>
              </p:cNvSpPr>
              <p:nvPr/>
            </p:nvSpPr>
            <p:spPr bwMode="auto">
              <a:xfrm>
                <a:off x="9852676" y="8594719"/>
                <a:ext cx="285452" cy="198424"/>
              </a:xfrm>
              <a:custGeom>
                <a:avLst/>
                <a:gdLst>
                  <a:gd name="T0" fmla="*/ 94 w 104"/>
                  <a:gd name="T1" fmla="*/ 46 h 72"/>
                  <a:gd name="T2" fmla="*/ 93 w 104"/>
                  <a:gd name="T3" fmla="*/ 20 h 72"/>
                  <a:gd name="T4" fmla="*/ 77 w 104"/>
                  <a:gd name="T5" fmla="*/ 13 h 72"/>
                  <a:gd name="T6" fmla="*/ 9 w 104"/>
                  <a:gd name="T7" fmla="*/ 22 h 72"/>
                  <a:gd name="T8" fmla="*/ 9 w 104"/>
                  <a:gd name="T9" fmla="*/ 23 h 72"/>
                  <a:gd name="T10" fmla="*/ 0 w 104"/>
                  <a:gd name="T11" fmla="*/ 48 h 72"/>
                  <a:gd name="T12" fmla="*/ 3 w 104"/>
                  <a:gd name="T13" fmla="*/ 49 h 72"/>
                  <a:gd name="T14" fmla="*/ 53 w 104"/>
                  <a:gd name="T15" fmla="*/ 63 h 72"/>
                  <a:gd name="T16" fmla="*/ 82 w 104"/>
                  <a:gd name="T17" fmla="*/ 72 h 72"/>
                  <a:gd name="T18" fmla="*/ 94 w 104"/>
                  <a:gd name="T19" fmla="*/ 4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72">
                    <a:moveTo>
                      <a:pt x="94" y="46"/>
                    </a:moveTo>
                    <a:cubicBezTo>
                      <a:pt x="100" y="38"/>
                      <a:pt x="104" y="27"/>
                      <a:pt x="93" y="20"/>
                    </a:cubicBezTo>
                    <a:cubicBezTo>
                      <a:pt x="88" y="17"/>
                      <a:pt x="83" y="15"/>
                      <a:pt x="77" y="13"/>
                    </a:cubicBezTo>
                    <a:cubicBezTo>
                      <a:pt x="56" y="6"/>
                      <a:pt x="24" y="0"/>
                      <a:pt x="9" y="22"/>
                    </a:cubicBezTo>
                    <a:cubicBezTo>
                      <a:pt x="9" y="22"/>
                      <a:pt x="9" y="23"/>
                      <a:pt x="9" y="23"/>
                    </a:cubicBezTo>
                    <a:cubicBezTo>
                      <a:pt x="5" y="31"/>
                      <a:pt x="1" y="39"/>
                      <a:pt x="0" y="48"/>
                    </a:cubicBezTo>
                    <a:cubicBezTo>
                      <a:pt x="1" y="48"/>
                      <a:pt x="2" y="48"/>
                      <a:pt x="3" y="49"/>
                    </a:cubicBezTo>
                    <a:cubicBezTo>
                      <a:pt x="20" y="54"/>
                      <a:pt x="36" y="58"/>
                      <a:pt x="53" y="63"/>
                    </a:cubicBezTo>
                    <a:cubicBezTo>
                      <a:pt x="63" y="65"/>
                      <a:pt x="72" y="69"/>
                      <a:pt x="82" y="72"/>
                    </a:cubicBezTo>
                    <a:cubicBezTo>
                      <a:pt x="83" y="63"/>
                      <a:pt x="87" y="55"/>
                      <a:pt x="94"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4"/>
              <p:cNvSpPr>
                <a:spLocks/>
              </p:cNvSpPr>
              <p:nvPr/>
            </p:nvSpPr>
            <p:spPr bwMode="auto">
              <a:xfrm>
                <a:off x="10126525" y="8594719"/>
                <a:ext cx="301698" cy="200745"/>
              </a:xfrm>
              <a:custGeom>
                <a:avLst/>
                <a:gdLst>
                  <a:gd name="T0" fmla="*/ 92 w 110"/>
                  <a:gd name="T1" fmla="*/ 13 h 73"/>
                  <a:gd name="T2" fmla="*/ 48 w 110"/>
                  <a:gd name="T3" fmla="*/ 2 h 73"/>
                  <a:gd name="T4" fmla="*/ 11 w 110"/>
                  <a:gd name="T5" fmla="*/ 40 h 73"/>
                  <a:gd name="T6" fmla="*/ 27 w 110"/>
                  <a:gd name="T7" fmla="*/ 63 h 73"/>
                  <a:gd name="T8" fmla="*/ 30 w 110"/>
                  <a:gd name="T9" fmla="*/ 73 h 73"/>
                  <a:gd name="T10" fmla="*/ 37 w 110"/>
                  <a:gd name="T11" fmla="*/ 69 h 73"/>
                  <a:gd name="T12" fmla="*/ 89 w 110"/>
                  <a:gd name="T13" fmla="*/ 51 h 73"/>
                  <a:gd name="T14" fmla="*/ 110 w 110"/>
                  <a:gd name="T15" fmla="*/ 49 h 73"/>
                  <a:gd name="T16" fmla="*/ 92 w 110"/>
                  <a:gd name="T17"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73">
                    <a:moveTo>
                      <a:pt x="92" y="13"/>
                    </a:moveTo>
                    <a:cubicBezTo>
                      <a:pt x="79" y="4"/>
                      <a:pt x="63" y="0"/>
                      <a:pt x="48" y="2"/>
                    </a:cubicBezTo>
                    <a:cubicBezTo>
                      <a:pt x="32" y="4"/>
                      <a:pt x="0" y="19"/>
                      <a:pt x="11" y="40"/>
                    </a:cubicBezTo>
                    <a:cubicBezTo>
                      <a:pt x="16" y="48"/>
                      <a:pt x="23" y="54"/>
                      <a:pt x="27" y="63"/>
                    </a:cubicBezTo>
                    <a:cubicBezTo>
                      <a:pt x="28" y="67"/>
                      <a:pt x="29" y="70"/>
                      <a:pt x="30" y="73"/>
                    </a:cubicBezTo>
                    <a:cubicBezTo>
                      <a:pt x="32" y="72"/>
                      <a:pt x="34" y="70"/>
                      <a:pt x="37" y="69"/>
                    </a:cubicBezTo>
                    <a:cubicBezTo>
                      <a:pt x="53" y="57"/>
                      <a:pt x="69" y="53"/>
                      <a:pt x="89" y="51"/>
                    </a:cubicBezTo>
                    <a:cubicBezTo>
                      <a:pt x="96" y="50"/>
                      <a:pt x="103" y="50"/>
                      <a:pt x="110" y="49"/>
                    </a:cubicBezTo>
                    <a:cubicBezTo>
                      <a:pt x="107" y="35"/>
                      <a:pt x="104" y="22"/>
                      <a:pt x="92"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5"/>
              <p:cNvSpPr>
                <a:spLocks/>
              </p:cNvSpPr>
              <p:nvPr/>
            </p:nvSpPr>
            <p:spPr bwMode="auto">
              <a:xfrm>
                <a:off x="9788855" y="7520211"/>
                <a:ext cx="796018" cy="605716"/>
              </a:xfrm>
              <a:custGeom>
                <a:avLst/>
                <a:gdLst>
                  <a:gd name="T0" fmla="*/ 135 w 290"/>
                  <a:gd name="T1" fmla="*/ 218 h 221"/>
                  <a:gd name="T2" fmla="*/ 0 w 290"/>
                  <a:gd name="T3" fmla="*/ 163 h 221"/>
                  <a:gd name="T4" fmla="*/ 34 w 290"/>
                  <a:gd name="T5" fmla="*/ 85 h 221"/>
                  <a:gd name="T6" fmla="*/ 290 w 290"/>
                  <a:gd name="T7" fmla="*/ 197 h 221"/>
                  <a:gd name="T8" fmla="*/ 179 w 290"/>
                  <a:gd name="T9" fmla="*/ 221 h 221"/>
                  <a:gd name="T10" fmla="*/ 135 w 290"/>
                  <a:gd name="T11" fmla="*/ 218 h 221"/>
                </a:gdLst>
                <a:ahLst/>
                <a:cxnLst>
                  <a:cxn ang="0">
                    <a:pos x="T0" y="T1"/>
                  </a:cxn>
                  <a:cxn ang="0">
                    <a:pos x="T2" y="T3"/>
                  </a:cxn>
                  <a:cxn ang="0">
                    <a:pos x="T4" y="T5"/>
                  </a:cxn>
                  <a:cxn ang="0">
                    <a:pos x="T6" y="T7"/>
                  </a:cxn>
                  <a:cxn ang="0">
                    <a:pos x="T8" y="T9"/>
                  </a:cxn>
                  <a:cxn ang="0">
                    <a:pos x="T10" y="T11"/>
                  </a:cxn>
                </a:cxnLst>
                <a:rect l="0" t="0" r="r" b="b"/>
                <a:pathLst>
                  <a:path w="290" h="221">
                    <a:moveTo>
                      <a:pt x="135" y="218"/>
                    </a:moveTo>
                    <a:cubicBezTo>
                      <a:pt x="88" y="206"/>
                      <a:pt x="41" y="186"/>
                      <a:pt x="0" y="163"/>
                    </a:cubicBezTo>
                    <a:cubicBezTo>
                      <a:pt x="5" y="129"/>
                      <a:pt x="11" y="101"/>
                      <a:pt x="34" y="85"/>
                    </a:cubicBezTo>
                    <a:cubicBezTo>
                      <a:pt x="43" y="75"/>
                      <a:pt x="268" y="0"/>
                      <a:pt x="290" y="197"/>
                    </a:cubicBezTo>
                    <a:cubicBezTo>
                      <a:pt x="253" y="207"/>
                      <a:pt x="217" y="216"/>
                      <a:pt x="179" y="221"/>
                    </a:cubicBezTo>
                    <a:cubicBezTo>
                      <a:pt x="164" y="220"/>
                      <a:pt x="150" y="218"/>
                      <a:pt x="135" y="21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6"/>
              <p:cNvSpPr>
                <a:spLocks/>
              </p:cNvSpPr>
              <p:nvPr/>
            </p:nvSpPr>
            <p:spPr bwMode="auto">
              <a:xfrm>
                <a:off x="10502486" y="7821908"/>
                <a:ext cx="194943" cy="652131"/>
              </a:xfrm>
              <a:custGeom>
                <a:avLst/>
                <a:gdLst>
                  <a:gd name="T0" fmla="*/ 62 w 71"/>
                  <a:gd name="T1" fmla="*/ 0 h 238"/>
                  <a:gd name="T2" fmla="*/ 67 w 71"/>
                  <a:gd name="T3" fmla="*/ 146 h 238"/>
                  <a:gd name="T4" fmla="*/ 52 w 71"/>
                  <a:gd name="T5" fmla="*/ 145 h 238"/>
                  <a:gd name="T6" fmla="*/ 29 w 71"/>
                  <a:gd name="T7" fmla="*/ 174 h 238"/>
                  <a:gd name="T8" fmla="*/ 35 w 71"/>
                  <a:gd name="T9" fmla="*/ 233 h 238"/>
                  <a:gd name="T10" fmla="*/ 24 w 71"/>
                  <a:gd name="T11" fmla="*/ 238 h 238"/>
                  <a:gd name="T12" fmla="*/ 13 w 71"/>
                  <a:gd name="T13" fmla="*/ 233 h 238"/>
                  <a:gd name="T14" fmla="*/ 0 w 71"/>
                  <a:gd name="T15" fmla="*/ 24 h 238"/>
                  <a:gd name="T16" fmla="*/ 62 w 71"/>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38">
                    <a:moveTo>
                      <a:pt x="62" y="0"/>
                    </a:moveTo>
                    <a:cubicBezTo>
                      <a:pt x="62" y="0"/>
                      <a:pt x="71" y="107"/>
                      <a:pt x="67" y="146"/>
                    </a:cubicBezTo>
                    <a:cubicBezTo>
                      <a:pt x="67" y="146"/>
                      <a:pt x="61" y="144"/>
                      <a:pt x="52" y="145"/>
                    </a:cubicBezTo>
                    <a:cubicBezTo>
                      <a:pt x="45" y="146"/>
                      <a:pt x="31" y="151"/>
                      <a:pt x="29" y="174"/>
                    </a:cubicBezTo>
                    <a:cubicBezTo>
                      <a:pt x="25" y="216"/>
                      <a:pt x="35" y="233"/>
                      <a:pt x="35" y="233"/>
                    </a:cubicBezTo>
                    <a:cubicBezTo>
                      <a:pt x="35" y="233"/>
                      <a:pt x="34" y="237"/>
                      <a:pt x="24" y="238"/>
                    </a:cubicBezTo>
                    <a:cubicBezTo>
                      <a:pt x="14" y="238"/>
                      <a:pt x="13" y="233"/>
                      <a:pt x="13" y="233"/>
                    </a:cubicBezTo>
                    <a:cubicBezTo>
                      <a:pt x="0" y="24"/>
                      <a:pt x="0" y="24"/>
                      <a:pt x="0" y="24"/>
                    </a:cubicBezTo>
                    <a:lnTo>
                      <a:pt x="62"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7"/>
              <p:cNvSpPr>
                <a:spLocks/>
              </p:cNvSpPr>
              <p:nvPr/>
            </p:nvSpPr>
            <p:spPr bwMode="auto">
              <a:xfrm>
                <a:off x="10601118" y="8137531"/>
                <a:ext cx="88189" cy="106755"/>
              </a:xfrm>
              <a:custGeom>
                <a:avLst/>
                <a:gdLst>
                  <a:gd name="T0" fmla="*/ 0 w 32"/>
                  <a:gd name="T1" fmla="*/ 39 h 39"/>
                  <a:gd name="T2" fmla="*/ 1 w 32"/>
                  <a:gd name="T3" fmla="*/ 21 h 39"/>
                  <a:gd name="T4" fmla="*/ 5 w 32"/>
                  <a:gd name="T5" fmla="*/ 14 h 39"/>
                  <a:gd name="T6" fmla="*/ 28 w 32"/>
                  <a:gd name="T7" fmla="*/ 1 h 39"/>
                  <a:gd name="T8" fmla="*/ 32 w 32"/>
                  <a:gd name="T9" fmla="*/ 0 h 39"/>
                  <a:gd name="T10" fmla="*/ 31 w 32"/>
                  <a:gd name="T11" fmla="*/ 31 h 39"/>
                  <a:gd name="T12" fmla="*/ 16 w 32"/>
                  <a:gd name="T13" fmla="*/ 30 h 39"/>
                  <a:gd name="T14" fmla="*/ 0 w 3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9">
                    <a:moveTo>
                      <a:pt x="0" y="39"/>
                    </a:moveTo>
                    <a:cubicBezTo>
                      <a:pt x="0" y="33"/>
                      <a:pt x="1" y="28"/>
                      <a:pt x="1" y="21"/>
                    </a:cubicBezTo>
                    <a:cubicBezTo>
                      <a:pt x="3" y="19"/>
                      <a:pt x="4" y="17"/>
                      <a:pt x="5" y="14"/>
                    </a:cubicBezTo>
                    <a:cubicBezTo>
                      <a:pt x="13" y="10"/>
                      <a:pt x="20" y="5"/>
                      <a:pt x="28" y="1"/>
                    </a:cubicBezTo>
                    <a:cubicBezTo>
                      <a:pt x="29" y="1"/>
                      <a:pt x="31" y="1"/>
                      <a:pt x="32" y="0"/>
                    </a:cubicBezTo>
                    <a:cubicBezTo>
                      <a:pt x="32" y="12"/>
                      <a:pt x="32" y="23"/>
                      <a:pt x="31" y="31"/>
                    </a:cubicBezTo>
                    <a:cubicBezTo>
                      <a:pt x="31" y="31"/>
                      <a:pt x="25" y="29"/>
                      <a:pt x="16" y="30"/>
                    </a:cubicBezTo>
                    <a:cubicBezTo>
                      <a:pt x="12" y="30"/>
                      <a:pt x="5" y="33"/>
                      <a:pt x="0" y="39"/>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8"/>
              <p:cNvSpPr>
                <a:spLocks/>
              </p:cNvSpPr>
              <p:nvPr/>
            </p:nvSpPr>
            <p:spPr bwMode="auto">
              <a:xfrm>
                <a:off x="10508288" y="7876446"/>
                <a:ext cx="175217" cy="161292"/>
              </a:xfrm>
              <a:custGeom>
                <a:avLst/>
                <a:gdLst>
                  <a:gd name="T0" fmla="*/ 62 w 64"/>
                  <a:gd name="T1" fmla="*/ 0 h 59"/>
                  <a:gd name="T2" fmla="*/ 64 w 64"/>
                  <a:gd name="T3" fmla="*/ 31 h 59"/>
                  <a:gd name="T4" fmla="*/ 2 w 64"/>
                  <a:gd name="T5" fmla="*/ 59 h 59"/>
                  <a:gd name="T6" fmla="*/ 0 w 64"/>
                  <a:gd name="T7" fmla="*/ 32 h 59"/>
                  <a:gd name="T8" fmla="*/ 62 w 64"/>
                  <a:gd name="T9" fmla="*/ 0 h 59"/>
                </a:gdLst>
                <a:ahLst/>
                <a:cxnLst>
                  <a:cxn ang="0">
                    <a:pos x="T0" y="T1"/>
                  </a:cxn>
                  <a:cxn ang="0">
                    <a:pos x="T2" y="T3"/>
                  </a:cxn>
                  <a:cxn ang="0">
                    <a:pos x="T4" y="T5"/>
                  </a:cxn>
                  <a:cxn ang="0">
                    <a:pos x="T6" y="T7"/>
                  </a:cxn>
                  <a:cxn ang="0">
                    <a:pos x="T8" y="T9"/>
                  </a:cxn>
                </a:cxnLst>
                <a:rect l="0" t="0" r="r" b="b"/>
                <a:pathLst>
                  <a:path w="64" h="59">
                    <a:moveTo>
                      <a:pt x="62" y="0"/>
                    </a:moveTo>
                    <a:cubicBezTo>
                      <a:pt x="64" y="31"/>
                      <a:pt x="64" y="31"/>
                      <a:pt x="64" y="31"/>
                    </a:cubicBezTo>
                    <a:cubicBezTo>
                      <a:pt x="64" y="31"/>
                      <a:pt x="34" y="58"/>
                      <a:pt x="2" y="59"/>
                    </a:cubicBezTo>
                    <a:cubicBezTo>
                      <a:pt x="0" y="32"/>
                      <a:pt x="0" y="32"/>
                      <a:pt x="0" y="32"/>
                    </a:cubicBezTo>
                    <a:lnTo>
                      <a:pt x="62"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9"/>
              <p:cNvSpPr>
                <a:spLocks/>
              </p:cNvSpPr>
              <p:nvPr/>
            </p:nvSpPr>
            <p:spPr bwMode="auto">
              <a:xfrm>
                <a:off x="9534735" y="7546898"/>
                <a:ext cx="1236961" cy="936423"/>
              </a:xfrm>
              <a:custGeom>
                <a:avLst/>
                <a:gdLst>
                  <a:gd name="T0" fmla="*/ 378 w 451"/>
                  <a:gd name="T1" fmla="*/ 3 h 341"/>
                  <a:gd name="T2" fmla="*/ 292 w 451"/>
                  <a:gd name="T3" fmla="*/ 39 h 341"/>
                  <a:gd name="T4" fmla="*/ 143 w 451"/>
                  <a:gd name="T5" fmla="*/ 3 h 341"/>
                  <a:gd name="T6" fmla="*/ 64 w 451"/>
                  <a:gd name="T7" fmla="*/ 80 h 341"/>
                  <a:gd name="T8" fmla="*/ 10 w 451"/>
                  <a:gd name="T9" fmla="*/ 106 h 341"/>
                  <a:gd name="T10" fmla="*/ 46 w 451"/>
                  <a:gd name="T11" fmla="*/ 262 h 341"/>
                  <a:gd name="T12" fmla="*/ 50 w 451"/>
                  <a:gd name="T13" fmla="*/ 259 h 341"/>
                  <a:gd name="T14" fmla="*/ 82 w 451"/>
                  <a:gd name="T15" fmla="*/ 266 h 341"/>
                  <a:gd name="T16" fmla="*/ 82 w 451"/>
                  <a:gd name="T17" fmla="*/ 335 h 341"/>
                  <a:gd name="T18" fmla="*/ 94 w 451"/>
                  <a:gd name="T19" fmla="*/ 340 h 341"/>
                  <a:gd name="T20" fmla="*/ 105 w 451"/>
                  <a:gd name="T21" fmla="*/ 330 h 341"/>
                  <a:gd name="T22" fmla="*/ 103 w 451"/>
                  <a:gd name="T23" fmla="*/ 199 h 341"/>
                  <a:gd name="T24" fmla="*/ 104 w 451"/>
                  <a:gd name="T25" fmla="*/ 142 h 341"/>
                  <a:gd name="T26" fmla="*/ 323 w 451"/>
                  <a:gd name="T27" fmla="*/ 184 h 341"/>
                  <a:gd name="T28" fmla="*/ 451 w 451"/>
                  <a:gd name="T29" fmla="*/ 37 h 341"/>
                  <a:gd name="T30" fmla="*/ 415 w 451"/>
                  <a:gd name="T31" fmla="*/ 78 h 341"/>
                  <a:gd name="T32" fmla="*/ 409 w 451"/>
                  <a:gd name="T33" fmla="*/ 0 h 341"/>
                  <a:gd name="T34" fmla="*/ 387 w 451"/>
                  <a:gd name="T35" fmla="*/ 41 h 341"/>
                  <a:gd name="T36" fmla="*/ 378 w 451"/>
                  <a:gd name="T37" fmla="*/ 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341">
                    <a:moveTo>
                      <a:pt x="378" y="3"/>
                    </a:moveTo>
                    <a:cubicBezTo>
                      <a:pt x="378" y="3"/>
                      <a:pt x="378" y="52"/>
                      <a:pt x="292" y="39"/>
                    </a:cubicBezTo>
                    <a:cubicBezTo>
                      <a:pt x="233" y="30"/>
                      <a:pt x="191" y="0"/>
                      <a:pt x="143" y="3"/>
                    </a:cubicBezTo>
                    <a:cubicBezTo>
                      <a:pt x="96" y="6"/>
                      <a:pt x="64" y="50"/>
                      <a:pt x="64" y="80"/>
                    </a:cubicBezTo>
                    <a:cubicBezTo>
                      <a:pt x="64" y="80"/>
                      <a:pt x="27" y="57"/>
                      <a:pt x="10" y="106"/>
                    </a:cubicBezTo>
                    <a:cubicBezTo>
                      <a:pt x="0" y="137"/>
                      <a:pt x="17" y="187"/>
                      <a:pt x="46" y="262"/>
                    </a:cubicBezTo>
                    <a:cubicBezTo>
                      <a:pt x="46" y="262"/>
                      <a:pt x="48" y="260"/>
                      <a:pt x="50" y="259"/>
                    </a:cubicBezTo>
                    <a:cubicBezTo>
                      <a:pt x="56" y="256"/>
                      <a:pt x="68" y="252"/>
                      <a:pt x="82" y="266"/>
                    </a:cubicBezTo>
                    <a:cubicBezTo>
                      <a:pt x="93" y="277"/>
                      <a:pt x="82" y="335"/>
                      <a:pt x="82" y="335"/>
                    </a:cubicBezTo>
                    <a:cubicBezTo>
                      <a:pt x="82" y="335"/>
                      <a:pt x="81" y="341"/>
                      <a:pt x="94" y="340"/>
                    </a:cubicBezTo>
                    <a:cubicBezTo>
                      <a:pt x="107" y="340"/>
                      <a:pt x="105" y="330"/>
                      <a:pt x="105" y="330"/>
                    </a:cubicBezTo>
                    <a:cubicBezTo>
                      <a:pt x="105" y="330"/>
                      <a:pt x="105" y="272"/>
                      <a:pt x="103" y="199"/>
                    </a:cubicBezTo>
                    <a:cubicBezTo>
                      <a:pt x="101" y="169"/>
                      <a:pt x="99" y="151"/>
                      <a:pt x="104" y="142"/>
                    </a:cubicBezTo>
                    <a:cubicBezTo>
                      <a:pt x="104" y="142"/>
                      <a:pt x="213" y="210"/>
                      <a:pt x="323" y="184"/>
                    </a:cubicBezTo>
                    <a:cubicBezTo>
                      <a:pt x="433" y="158"/>
                      <a:pt x="446" y="87"/>
                      <a:pt x="451" y="37"/>
                    </a:cubicBezTo>
                    <a:cubicBezTo>
                      <a:pt x="451" y="37"/>
                      <a:pt x="441" y="68"/>
                      <a:pt x="415" y="78"/>
                    </a:cubicBezTo>
                    <a:cubicBezTo>
                      <a:pt x="415" y="78"/>
                      <a:pt x="437" y="38"/>
                      <a:pt x="409" y="0"/>
                    </a:cubicBezTo>
                    <a:cubicBezTo>
                      <a:pt x="409" y="0"/>
                      <a:pt x="402" y="32"/>
                      <a:pt x="387" y="41"/>
                    </a:cubicBezTo>
                    <a:cubicBezTo>
                      <a:pt x="387" y="41"/>
                      <a:pt x="394" y="35"/>
                      <a:pt x="378"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0"/>
              <p:cNvSpPr>
                <a:spLocks/>
              </p:cNvSpPr>
              <p:nvPr/>
            </p:nvSpPr>
            <p:spPr bwMode="auto">
              <a:xfrm>
                <a:off x="9635686" y="8200191"/>
                <a:ext cx="134604" cy="82387"/>
              </a:xfrm>
              <a:custGeom>
                <a:avLst/>
                <a:gdLst>
                  <a:gd name="T0" fmla="*/ 0 w 49"/>
                  <a:gd name="T1" fmla="*/ 0 h 30"/>
                  <a:gd name="T2" fmla="*/ 43 w 49"/>
                  <a:gd name="T3" fmla="*/ 7 h 30"/>
                  <a:gd name="T4" fmla="*/ 44 w 49"/>
                  <a:gd name="T5" fmla="*/ 8 h 30"/>
                  <a:gd name="T6" fmla="*/ 46 w 49"/>
                  <a:gd name="T7" fmla="*/ 30 h 30"/>
                  <a:gd name="T8" fmla="*/ 46 w 49"/>
                  <a:gd name="T9" fmla="*/ 30 h 30"/>
                  <a:gd name="T10" fmla="*/ 45 w 49"/>
                  <a:gd name="T11" fmla="*/ 28 h 30"/>
                  <a:gd name="T12" fmla="*/ 13 w 49"/>
                  <a:gd name="T13" fmla="*/ 21 h 30"/>
                  <a:gd name="T14" fmla="*/ 9 w 49"/>
                  <a:gd name="T15" fmla="*/ 24 h 30"/>
                  <a:gd name="T16" fmla="*/ 0 w 49"/>
                  <a:gd name="T17" fmla="*/ 0 h 30"/>
                  <a:gd name="T18" fmla="*/ 0 w 49"/>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30">
                    <a:moveTo>
                      <a:pt x="0" y="0"/>
                    </a:moveTo>
                    <a:cubicBezTo>
                      <a:pt x="15" y="0"/>
                      <a:pt x="30" y="1"/>
                      <a:pt x="43" y="7"/>
                    </a:cubicBezTo>
                    <a:cubicBezTo>
                      <a:pt x="43" y="7"/>
                      <a:pt x="44" y="8"/>
                      <a:pt x="44" y="8"/>
                    </a:cubicBezTo>
                    <a:cubicBezTo>
                      <a:pt x="46" y="14"/>
                      <a:pt x="49" y="22"/>
                      <a:pt x="46" y="30"/>
                    </a:cubicBezTo>
                    <a:cubicBezTo>
                      <a:pt x="46" y="30"/>
                      <a:pt x="46" y="30"/>
                      <a:pt x="46" y="30"/>
                    </a:cubicBezTo>
                    <a:cubicBezTo>
                      <a:pt x="46" y="29"/>
                      <a:pt x="45" y="28"/>
                      <a:pt x="45" y="28"/>
                    </a:cubicBezTo>
                    <a:cubicBezTo>
                      <a:pt x="31" y="14"/>
                      <a:pt x="19" y="18"/>
                      <a:pt x="13" y="21"/>
                    </a:cubicBezTo>
                    <a:cubicBezTo>
                      <a:pt x="11" y="22"/>
                      <a:pt x="9" y="24"/>
                      <a:pt x="9" y="24"/>
                    </a:cubicBezTo>
                    <a:cubicBezTo>
                      <a:pt x="6" y="16"/>
                      <a:pt x="3" y="8"/>
                      <a:pt x="0" y="0"/>
                    </a:cubicBezTo>
                    <a:cubicBezTo>
                      <a:pt x="0" y="0"/>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1"/>
              <p:cNvSpPr>
                <a:spLocks/>
              </p:cNvSpPr>
              <p:nvPr/>
            </p:nvSpPr>
            <p:spPr bwMode="auto">
              <a:xfrm>
                <a:off x="10376006" y="8125927"/>
                <a:ext cx="138085" cy="126481"/>
              </a:xfrm>
              <a:custGeom>
                <a:avLst/>
                <a:gdLst>
                  <a:gd name="T0" fmla="*/ 0 w 50"/>
                  <a:gd name="T1" fmla="*/ 13 h 46"/>
                  <a:gd name="T2" fmla="*/ 17 w 50"/>
                  <a:gd name="T3" fmla="*/ 2 h 46"/>
                  <a:gd name="T4" fmla="*/ 44 w 50"/>
                  <a:gd name="T5" fmla="*/ 22 h 46"/>
                  <a:gd name="T6" fmla="*/ 45 w 50"/>
                  <a:gd name="T7" fmla="*/ 46 h 46"/>
                  <a:gd name="T8" fmla="*/ 0 w 50"/>
                  <a:gd name="T9" fmla="*/ 13 h 46"/>
                </a:gdLst>
                <a:ahLst/>
                <a:cxnLst>
                  <a:cxn ang="0">
                    <a:pos x="T0" y="T1"/>
                  </a:cxn>
                  <a:cxn ang="0">
                    <a:pos x="T2" y="T3"/>
                  </a:cxn>
                  <a:cxn ang="0">
                    <a:pos x="T4" y="T5"/>
                  </a:cxn>
                  <a:cxn ang="0">
                    <a:pos x="T6" y="T7"/>
                  </a:cxn>
                  <a:cxn ang="0">
                    <a:pos x="T8" y="T9"/>
                  </a:cxn>
                </a:cxnLst>
                <a:rect l="0" t="0" r="r" b="b"/>
                <a:pathLst>
                  <a:path w="50" h="46">
                    <a:moveTo>
                      <a:pt x="0" y="13"/>
                    </a:moveTo>
                    <a:cubicBezTo>
                      <a:pt x="0" y="13"/>
                      <a:pt x="2" y="0"/>
                      <a:pt x="17" y="2"/>
                    </a:cubicBezTo>
                    <a:cubicBezTo>
                      <a:pt x="31" y="4"/>
                      <a:pt x="37" y="13"/>
                      <a:pt x="44" y="22"/>
                    </a:cubicBezTo>
                    <a:cubicBezTo>
                      <a:pt x="50" y="31"/>
                      <a:pt x="45" y="46"/>
                      <a:pt x="45" y="46"/>
                    </a:cubicBezTo>
                    <a:cubicBezTo>
                      <a:pt x="45" y="46"/>
                      <a:pt x="31" y="23"/>
                      <a:pt x="0"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2"/>
              <p:cNvSpPr>
                <a:spLocks/>
              </p:cNvSpPr>
              <p:nvPr/>
            </p:nvSpPr>
            <p:spPr bwMode="auto">
              <a:xfrm>
                <a:off x="9852676" y="8131729"/>
                <a:ext cx="109075" cy="131122"/>
              </a:xfrm>
              <a:custGeom>
                <a:avLst/>
                <a:gdLst>
                  <a:gd name="T0" fmla="*/ 27 w 40"/>
                  <a:gd name="T1" fmla="*/ 3 h 48"/>
                  <a:gd name="T2" fmla="*/ 40 w 40"/>
                  <a:gd name="T3" fmla="*/ 12 h 48"/>
                  <a:gd name="T4" fmla="*/ 6 w 40"/>
                  <a:gd name="T5" fmla="*/ 48 h 48"/>
                  <a:gd name="T6" fmla="*/ 1 w 40"/>
                  <a:gd name="T7" fmla="*/ 26 h 48"/>
                  <a:gd name="T8" fmla="*/ 27 w 40"/>
                  <a:gd name="T9" fmla="*/ 3 h 48"/>
                </a:gdLst>
                <a:ahLst/>
                <a:cxnLst>
                  <a:cxn ang="0">
                    <a:pos x="T0" y="T1"/>
                  </a:cxn>
                  <a:cxn ang="0">
                    <a:pos x="T2" y="T3"/>
                  </a:cxn>
                  <a:cxn ang="0">
                    <a:pos x="T4" y="T5"/>
                  </a:cxn>
                  <a:cxn ang="0">
                    <a:pos x="T6" y="T7"/>
                  </a:cxn>
                  <a:cxn ang="0">
                    <a:pos x="T8" y="T9"/>
                  </a:cxn>
                </a:cxnLst>
                <a:rect l="0" t="0" r="r" b="b"/>
                <a:pathLst>
                  <a:path w="40" h="48">
                    <a:moveTo>
                      <a:pt x="27" y="3"/>
                    </a:moveTo>
                    <a:cubicBezTo>
                      <a:pt x="27" y="3"/>
                      <a:pt x="38" y="0"/>
                      <a:pt x="40" y="12"/>
                    </a:cubicBezTo>
                    <a:cubicBezTo>
                      <a:pt x="40" y="12"/>
                      <a:pt x="12" y="24"/>
                      <a:pt x="6" y="48"/>
                    </a:cubicBezTo>
                    <a:cubicBezTo>
                      <a:pt x="6" y="48"/>
                      <a:pt x="0" y="35"/>
                      <a:pt x="1" y="26"/>
                    </a:cubicBezTo>
                    <a:cubicBezTo>
                      <a:pt x="2" y="17"/>
                      <a:pt x="11" y="6"/>
                      <a:pt x="27" y="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3"/>
              <p:cNvSpPr>
                <a:spLocks/>
              </p:cNvSpPr>
              <p:nvPr/>
            </p:nvSpPr>
            <p:spPr bwMode="auto">
              <a:xfrm>
                <a:off x="9655412" y="8276776"/>
                <a:ext cx="95151" cy="128802"/>
              </a:xfrm>
              <a:custGeom>
                <a:avLst/>
                <a:gdLst>
                  <a:gd name="T0" fmla="*/ 28 w 35"/>
                  <a:gd name="T1" fmla="*/ 46 h 47"/>
                  <a:gd name="T2" fmla="*/ 13 w 35"/>
                  <a:gd name="T3" fmla="*/ 7 h 47"/>
                  <a:gd name="T4" fmla="*/ 9 w 35"/>
                  <a:gd name="T5" fmla="*/ 37 h 47"/>
                  <a:gd name="T6" fmla="*/ 28 w 35"/>
                  <a:gd name="T7" fmla="*/ 46 h 47"/>
                </a:gdLst>
                <a:ahLst/>
                <a:cxnLst>
                  <a:cxn ang="0">
                    <a:pos x="T0" y="T1"/>
                  </a:cxn>
                  <a:cxn ang="0">
                    <a:pos x="T2" y="T3"/>
                  </a:cxn>
                  <a:cxn ang="0">
                    <a:pos x="T4" y="T5"/>
                  </a:cxn>
                  <a:cxn ang="0">
                    <a:pos x="T6" y="T7"/>
                  </a:cxn>
                </a:cxnLst>
                <a:rect l="0" t="0" r="r" b="b"/>
                <a:pathLst>
                  <a:path w="35" h="47">
                    <a:moveTo>
                      <a:pt x="28" y="46"/>
                    </a:moveTo>
                    <a:cubicBezTo>
                      <a:pt x="28" y="46"/>
                      <a:pt x="35" y="0"/>
                      <a:pt x="13" y="7"/>
                    </a:cubicBezTo>
                    <a:cubicBezTo>
                      <a:pt x="0" y="12"/>
                      <a:pt x="2" y="28"/>
                      <a:pt x="9" y="37"/>
                    </a:cubicBezTo>
                    <a:cubicBezTo>
                      <a:pt x="14" y="43"/>
                      <a:pt x="22" y="47"/>
                      <a:pt x="28"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4"/>
              <p:cNvSpPr>
                <a:spLocks/>
              </p:cNvSpPr>
              <p:nvPr/>
            </p:nvSpPr>
            <p:spPr bwMode="auto">
              <a:xfrm>
                <a:off x="9655412" y="8301144"/>
                <a:ext cx="78906" cy="102113"/>
              </a:xfrm>
              <a:custGeom>
                <a:avLst/>
                <a:gdLst>
                  <a:gd name="T0" fmla="*/ 28 w 29"/>
                  <a:gd name="T1" fmla="*/ 37 h 37"/>
                  <a:gd name="T2" fmla="*/ 29 w 29"/>
                  <a:gd name="T3" fmla="*/ 25 h 37"/>
                  <a:gd name="T4" fmla="*/ 4 w 29"/>
                  <a:gd name="T5" fmla="*/ 19 h 37"/>
                  <a:gd name="T6" fmla="*/ 28 w 29"/>
                  <a:gd name="T7" fmla="*/ 37 h 37"/>
                </a:gdLst>
                <a:ahLst/>
                <a:cxnLst>
                  <a:cxn ang="0">
                    <a:pos x="T0" y="T1"/>
                  </a:cxn>
                  <a:cxn ang="0">
                    <a:pos x="T2" y="T3"/>
                  </a:cxn>
                  <a:cxn ang="0">
                    <a:pos x="T4" y="T5"/>
                  </a:cxn>
                  <a:cxn ang="0">
                    <a:pos x="T6" y="T7"/>
                  </a:cxn>
                </a:cxnLst>
                <a:rect l="0" t="0" r="r" b="b"/>
                <a:pathLst>
                  <a:path w="29" h="37">
                    <a:moveTo>
                      <a:pt x="28" y="37"/>
                    </a:moveTo>
                    <a:cubicBezTo>
                      <a:pt x="29" y="25"/>
                      <a:pt x="29" y="25"/>
                      <a:pt x="29" y="25"/>
                    </a:cubicBezTo>
                    <a:cubicBezTo>
                      <a:pt x="29" y="25"/>
                      <a:pt x="0" y="0"/>
                      <a:pt x="4" y="19"/>
                    </a:cubicBezTo>
                    <a:cubicBezTo>
                      <a:pt x="9" y="37"/>
                      <a:pt x="28" y="37"/>
                      <a:pt x="28" y="37"/>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5"/>
              <p:cNvSpPr>
                <a:spLocks/>
              </p:cNvSpPr>
              <p:nvPr/>
            </p:nvSpPr>
            <p:spPr bwMode="auto">
              <a:xfrm>
                <a:off x="10601118" y="8252408"/>
                <a:ext cx="118358" cy="142726"/>
              </a:xfrm>
              <a:custGeom>
                <a:avLst/>
                <a:gdLst>
                  <a:gd name="T0" fmla="*/ 8 w 43"/>
                  <a:gd name="T1" fmla="*/ 51 h 52"/>
                  <a:gd name="T2" fmla="*/ 27 w 43"/>
                  <a:gd name="T3" fmla="*/ 9 h 52"/>
                  <a:gd name="T4" fmla="*/ 31 w 43"/>
                  <a:gd name="T5" fmla="*/ 42 h 52"/>
                  <a:gd name="T6" fmla="*/ 8 w 43"/>
                  <a:gd name="T7" fmla="*/ 51 h 52"/>
                </a:gdLst>
                <a:ahLst/>
                <a:cxnLst>
                  <a:cxn ang="0">
                    <a:pos x="T0" y="T1"/>
                  </a:cxn>
                  <a:cxn ang="0">
                    <a:pos x="T2" y="T3"/>
                  </a:cxn>
                  <a:cxn ang="0">
                    <a:pos x="T4" y="T5"/>
                  </a:cxn>
                  <a:cxn ang="0">
                    <a:pos x="T6" y="T7"/>
                  </a:cxn>
                </a:cxnLst>
                <a:rect l="0" t="0" r="r" b="b"/>
                <a:pathLst>
                  <a:path w="43" h="52">
                    <a:moveTo>
                      <a:pt x="8" y="51"/>
                    </a:moveTo>
                    <a:cubicBezTo>
                      <a:pt x="8" y="51"/>
                      <a:pt x="0" y="0"/>
                      <a:pt x="27" y="9"/>
                    </a:cubicBezTo>
                    <a:cubicBezTo>
                      <a:pt x="43" y="15"/>
                      <a:pt x="41" y="32"/>
                      <a:pt x="31" y="42"/>
                    </a:cubicBezTo>
                    <a:cubicBezTo>
                      <a:pt x="25" y="48"/>
                      <a:pt x="15" y="52"/>
                      <a:pt x="8"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6"/>
              <p:cNvSpPr>
                <a:spLocks/>
              </p:cNvSpPr>
              <p:nvPr/>
            </p:nvSpPr>
            <p:spPr bwMode="auto">
              <a:xfrm>
                <a:off x="10620845" y="8284898"/>
                <a:ext cx="98632" cy="110236"/>
              </a:xfrm>
              <a:custGeom>
                <a:avLst/>
                <a:gdLst>
                  <a:gd name="T0" fmla="*/ 1 w 36"/>
                  <a:gd name="T1" fmla="*/ 39 h 40"/>
                  <a:gd name="T2" fmla="*/ 0 w 36"/>
                  <a:gd name="T3" fmla="*/ 25 h 40"/>
                  <a:gd name="T4" fmla="*/ 30 w 36"/>
                  <a:gd name="T5" fmla="*/ 20 h 40"/>
                  <a:gd name="T6" fmla="*/ 1 w 36"/>
                  <a:gd name="T7" fmla="*/ 39 h 40"/>
                </a:gdLst>
                <a:ahLst/>
                <a:cxnLst>
                  <a:cxn ang="0">
                    <a:pos x="T0" y="T1"/>
                  </a:cxn>
                  <a:cxn ang="0">
                    <a:pos x="T2" y="T3"/>
                  </a:cxn>
                  <a:cxn ang="0">
                    <a:pos x="T4" y="T5"/>
                  </a:cxn>
                  <a:cxn ang="0">
                    <a:pos x="T6" y="T7"/>
                  </a:cxn>
                </a:cxnLst>
                <a:rect l="0" t="0" r="r" b="b"/>
                <a:pathLst>
                  <a:path w="36" h="40">
                    <a:moveTo>
                      <a:pt x="1" y="39"/>
                    </a:moveTo>
                    <a:cubicBezTo>
                      <a:pt x="0" y="25"/>
                      <a:pt x="0" y="25"/>
                      <a:pt x="0" y="25"/>
                    </a:cubicBezTo>
                    <a:cubicBezTo>
                      <a:pt x="0" y="25"/>
                      <a:pt x="36" y="0"/>
                      <a:pt x="30" y="20"/>
                    </a:cubicBezTo>
                    <a:cubicBezTo>
                      <a:pt x="25" y="40"/>
                      <a:pt x="1" y="39"/>
                      <a:pt x="1" y="39"/>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7"/>
              <p:cNvSpPr>
                <a:spLocks/>
              </p:cNvSpPr>
              <p:nvPr/>
            </p:nvSpPr>
            <p:spPr bwMode="auto">
              <a:xfrm>
                <a:off x="10118402" y="8767615"/>
                <a:ext cx="85868" cy="30170"/>
              </a:xfrm>
              <a:custGeom>
                <a:avLst/>
                <a:gdLst>
                  <a:gd name="T0" fmla="*/ 0 w 31"/>
                  <a:gd name="T1" fmla="*/ 6 h 11"/>
                  <a:gd name="T2" fmla="*/ 16 w 31"/>
                  <a:gd name="T3" fmla="*/ 10 h 11"/>
                  <a:gd name="T4" fmla="*/ 31 w 31"/>
                  <a:gd name="T5" fmla="*/ 4 h 11"/>
                  <a:gd name="T6" fmla="*/ 15 w 31"/>
                  <a:gd name="T7" fmla="*/ 0 h 11"/>
                  <a:gd name="T8" fmla="*/ 0 w 31"/>
                  <a:gd name="T9" fmla="*/ 6 h 11"/>
                </a:gdLst>
                <a:ahLst/>
                <a:cxnLst>
                  <a:cxn ang="0">
                    <a:pos x="T0" y="T1"/>
                  </a:cxn>
                  <a:cxn ang="0">
                    <a:pos x="T2" y="T3"/>
                  </a:cxn>
                  <a:cxn ang="0">
                    <a:pos x="T4" y="T5"/>
                  </a:cxn>
                  <a:cxn ang="0">
                    <a:pos x="T6" y="T7"/>
                  </a:cxn>
                  <a:cxn ang="0">
                    <a:pos x="T8" y="T9"/>
                  </a:cxn>
                </a:cxnLst>
                <a:rect l="0" t="0" r="r" b="b"/>
                <a:pathLst>
                  <a:path w="31" h="11">
                    <a:moveTo>
                      <a:pt x="0" y="6"/>
                    </a:moveTo>
                    <a:cubicBezTo>
                      <a:pt x="0" y="9"/>
                      <a:pt x="7" y="11"/>
                      <a:pt x="16" y="10"/>
                    </a:cubicBezTo>
                    <a:cubicBezTo>
                      <a:pt x="24" y="9"/>
                      <a:pt x="31" y="7"/>
                      <a:pt x="31" y="4"/>
                    </a:cubicBezTo>
                    <a:cubicBezTo>
                      <a:pt x="31" y="1"/>
                      <a:pt x="24" y="0"/>
                      <a:pt x="15" y="0"/>
                    </a:cubicBezTo>
                    <a:cubicBezTo>
                      <a:pt x="7" y="1"/>
                      <a:pt x="0" y="3"/>
                      <a:pt x="0" y="6"/>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8"/>
              <p:cNvSpPr>
                <a:spLocks/>
              </p:cNvSpPr>
              <p:nvPr/>
            </p:nvSpPr>
            <p:spPr bwMode="auto">
              <a:xfrm>
                <a:off x="9611318" y="8348719"/>
                <a:ext cx="153170" cy="136924"/>
              </a:xfrm>
              <a:custGeom>
                <a:avLst/>
                <a:gdLst>
                  <a:gd name="T0" fmla="*/ 50 w 56"/>
                  <a:gd name="T1" fmla="*/ 50 h 50"/>
                  <a:gd name="T2" fmla="*/ 56 w 56"/>
                  <a:gd name="T3" fmla="*/ 48 h 50"/>
                  <a:gd name="T4" fmla="*/ 9 w 56"/>
                  <a:gd name="T5" fmla="*/ 0 h 50"/>
                  <a:gd name="T6" fmla="*/ 50 w 56"/>
                  <a:gd name="T7" fmla="*/ 50 h 50"/>
                </a:gdLst>
                <a:ahLst/>
                <a:cxnLst>
                  <a:cxn ang="0">
                    <a:pos x="T0" y="T1"/>
                  </a:cxn>
                  <a:cxn ang="0">
                    <a:pos x="T2" y="T3"/>
                  </a:cxn>
                  <a:cxn ang="0">
                    <a:pos x="T4" y="T5"/>
                  </a:cxn>
                  <a:cxn ang="0">
                    <a:pos x="T6" y="T7"/>
                  </a:cxn>
                </a:cxnLst>
                <a:rect l="0" t="0" r="r" b="b"/>
                <a:pathLst>
                  <a:path w="56" h="50">
                    <a:moveTo>
                      <a:pt x="50" y="50"/>
                    </a:moveTo>
                    <a:cubicBezTo>
                      <a:pt x="56" y="48"/>
                      <a:pt x="56" y="48"/>
                      <a:pt x="56" y="48"/>
                    </a:cubicBezTo>
                    <a:cubicBezTo>
                      <a:pt x="56" y="48"/>
                      <a:pt x="11" y="32"/>
                      <a:pt x="9" y="0"/>
                    </a:cubicBezTo>
                    <a:cubicBezTo>
                      <a:pt x="9" y="0"/>
                      <a:pt x="0" y="35"/>
                      <a:pt x="50" y="50"/>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9"/>
              <p:cNvSpPr>
                <a:spLocks/>
              </p:cNvSpPr>
              <p:nvPr/>
            </p:nvSpPr>
            <p:spPr bwMode="auto">
              <a:xfrm>
                <a:off x="10546581" y="7667578"/>
                <a:ext cx="136924" cy="154330"/>
              </a:xfrm>
              <a:custGeom>
                <a:avLst/>
                <a:gdLst>
                  <a:gd name="T0" fmla="*/ 49 w 50"/>
                  <a:gd name="T1" fmla="*/ 2 h 56"/>
                  <a:gd name="T2" fmla="*/ 45 w 50"/>
                  <a:gd name="T3" fmla="*/ 17 h 56"/>
                  <a:gd name="T4" fmla="*/ 36 w 50"/>
                  <a:gd name="T5" fmla="*/ 34 h 56"/>
                  <a:gd name="T6" fmla="*/ 7 w 50"/>
                  <a:gd name="T7" fmla="*/ 55 h 56"/>
                  <a:gd name="T8" fmla="*/ 0 w 50"/>
                  <a:gd name="T9" fmla="*/ 56 h 56"/>
                  <a:gd name="T10" fmla="*/ 7 w 50"/>
                  <a:gd name="T11" fmla="*/ 52 h 56"/>
                  <a:gd name="T12" fmla="*/ 13 w 50"/>
                  <a:gd name="T13" fmla="*/ 47 h 56"/>
                  <a:gd name="T14" fmla="*/ 29 w 50"/>
                  <a:gd name="T15" fmla="*/ 34 h 56"/>
                  <a:gd name="T16" fmla="*/ 40 w 50"/>
                  <a:gd name="T17" fmla="*/ 17 h 56"/>
                  <a:gd name="T18" fmla="*/ 47 w 50"/>
                  <a:gd name="T19" fmla="*/ 4 h 56"/>
                  <a:gd name="T20" fmla="*/ 48 w 50"/>
                  <a:gd name="T21" fmla="*/ 0 h 56"/>
                  <a:gd name="T22" fmla="*/ 49 w 50"/>
                  <a:gd name="T23"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6">
                    <a:moveTo>
                      <a:pt x="49" y="2"/>
                    </a:moveTo>
                    <a:cubicBezTo>
                      <a:pt x="50" y="6"/>
                      <a:pt x="46" y="14"/>
                      <a:pt x="45" y="17"/>
                    </a:cubicBezTo>
                    <a:cubicBezTo>
                      <a:pt x="43" y="23"/>
                      <a:pt x="40" y="29"/>
                      <a:pt x="36" y="34"/>
                    </a:cubicBezTo>
                    <a:cubicBezTo>
                      <a:pt x="29" y="44"/>
                      <a:pt x="19" y="52"/>
                      <a:pt x="7" y="55"/>
                    </a:cubicBezTo>
                    <a:cubicBezTo>
                      <a:pt x="4" y="56"/>
                      <a:pt x="2" y="56"/>
                      <a:pt x="0" y="56"/>
                    </a:cubicBezTo>
                    <a:cubicBezTo>
                      <a:pt x="2" y="55"/>
                      <a:pt x="5" y="54"/>
                      <a:pt x="7" y="52"/>
                    </a:cubicBezTo>
                    <a:cubicBezTo>
                      <a:pt x="9" y="51"/>
                      <a:pt x="11" y="49"/>
                      <a:pt x="13" y="47"/>
                    </a:cubicBezTo>
                    <a:cubicBezTo>
                      <a:pt x="19" y="43"/>
                      <a:pt x="25" y="39"/>
                      <a:pt x="29" y="34"/>
                    </a:cubicBezTo>
                    <a:cubicBezTo>
                      <a:pt x="33" y="29"/>
                      <a:pt x="37" y="23"/>
                      <a:pt x="40" y="17"/>
                    </a:cubicBezTo>
                    <a:cubicBezTo>
                      <a:pt x="42" y="13"/>
                      <a:pt x="45" y="9"/>
                      <a:pt x="47" y="4"/>
                    </a:cubicBezTo>
                    <a:cubicBezTo>
                      <a:pt x="47" y="3"/>
                      <a:pt x="48" y="2"/>
                      <a:pt x="48" y="0"/>
                    </a:cubicBezTo>
                    <a:cubicBezTo>
                      <a:pt x="48" y="1"/>
                      <a:pt x="49" y="1"/>
                      <a:pt x="49" y="2"/>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0"/>
              <p:cNvSpPr>
                <a:spLocks/>
              </p:cNvSpPr>
              <p:nvPr/>
            </p:nvSpPr>
            <p:spPr bwMode="auto">
              <a:xfrm>
                <a:off x="10516411" y="7618843"/>
                <a:ext cx="88189" cy="120679"/>
              </a:xfrm>
              <a:custGeom>
                <a:avLst/>
                <a:gdLst>
                  <a:gd name="T0" fmla="*/ 25 w 32"/>
                  <a:gd name="T1" fmla="*/ 0 h 44"/>
                  <a:gd name="T2" fmla="*/ 0 w 32"/>
                  <a:gd name="T3" fmla="*/ 44 h 44"/>
                  <a:gd name="T4" fmla="*/ 25 w 32"/>
                  <a:gd name="T5" fmla="*/ 0 h 44"/>
                </a:gdLst>
                <a:ahLst/>
                <a:cxnLst>
                  <a:cxn ang="0">
                    <a:pos x="T0" y="T1"/>
                  </a:cxn>
                  <a:cxn ang="0">
                    <a:pos x="T2" y="T3"/>
                  </a:cxn>
                  <a:cxn ang="0">
                    <a:pos x="T4" y="T5"/>
                  </a:cxn>
                </a:cxnLst>
                <a:rect l="0" t="0" r="r" b="b"/>
                <a:pathLst>
                  <a:path w="32" h="44">
                    <a:moveTo>
                      <a:pt x="25" y="0"/>
                    </a:moveTo>
                    <a:cubicBezTo>
                      <a:pt x="25" y="0"/>
                      <a:pt x="32" y="33"/>
                      <a:pt x="0" y="44"/>
                    </a:cubicBezTo>
                    <a:cubicBezTo>
                      <a:pt x="0" y="44"/>
                      <a:pt x="21" y="28"/>
                      <a:pt x="25"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1"/>
              <p:cNvSpPr>
                <a:spLocks/>
              </p:cNvSpPr>
              <p:nvPr/>
            </p:nvSpPr>
            <p:spPr bwMode="auto">
              <a:xfrm>
                <a:off x="9677459" y="7775493"/>
                <a:ext cx="147368" cy="150849"/>
              </a:xfrm>
              <a:custGeom>
                <a:avLst/>
                <a:gdLst>
                  <a:gd name="T0" fmla="*/ 14 w 54"/>
                  <a:gd name="T1" fmla="*/ 0 h 55"/>
                  <a:gd name="T2" fmla="*/ 54 w 54"/>
                  <a:gd name="T3" fmla="*/ 55 h 55"/>
                  <a:gd name="T4" fmla="*/ 14 w 54"/>
                  <a:gd name="T5" fmla="*/ 0 h 55"/>
                </a:gdLst>
                <a:ahLst/>
                <a:cxnLst>
                  <a:cxn ang="0">
                    <a:pos x="T0" y="T1"/>
                  </a:cxn>
                  <a:cxn ang="0">
                    <a:pos x="T2" y="T3"/>
                  </a:cxn>
                  <a:cxn ang="0">
                    <a:pos x="T4" y="T5"/>
                  </a:cxn>
                </a:cxnLst>
                <a:rect l="0" t="0" r="r" b="b"/>
                <a:pathLst>
                  <a:path w="54" h="55">
                    <a:moveTo>
                      <a:pt x="14" y="0"/>
                    </a:moveTo>
                    <a:cubicBezTo>
                      <a:pt x="14" y="0"/>
                      <a:pt x="0" y="47"/>
                      <a:pt x="54" y="55"/>
                    </a:cubicBezTo>
                    <a:cubicBezTo>
                      <a:pt x="54" y="55"/>
                      <a:pt x="25" y="34"/>
                      <a:pt x="14"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2"/>
              <p:cNvSpPr>
                <a:spLocks/>
              </p:cNvSpPr>
              <p:nvPr/>
            </p:nvSpPr>
            <p:spPr bwMode="auto">
              <a:xfrm>
                <a:off x="9786535" y="7552701"/>
                <a:ext cx="425858" cy="126481"/>
              </a:xfrm>
              <a:custGeom>
                <a:avLst/>
                <a:gdLst>
                  <a:gd name="T0" fmla="*/ 0 w 155"/>
                  <a:gd name="T1" fmla="*/ 38 h 46"/>
                  <a:gd name="T2" fmla="*/ 69 w 155"/>
                  <a:gd name="T3" fmla="*/ 13 h 46"/>
                  <a:gd name="T4" fmla="*/ 136 w 155"/>
                  <a:gd name="T5" fmla="*/ 38 h 46"/>
                  <a:gd name="T6" fmla="*/ 49 w 155"/>
                  <a:gd name="T7" fmla="*/ 33 h 46"/>
                  <a:gd name="T8" fmla="*/ 0 w 155"/>
                  <a:gd name="T9" fmla="*/ 38 h 46"/>
                </a:gdLst>
                <a:ahLst/>
                <a:cxnLst>
                  <a:cxn ang="0">
                    <a:pos x="T0" y="T1"/>
                  </a:cxn>
                  <a:cxn ang="0">
                    <a:pos x="T2" y="T3"/>
                  </a:cxn>
                  <a:cxn ang="0">
                    <a:pos x="T4" y="T5"/>
                  </a:cxn>
                  <a:cxn ang="0">
                    <a:pos x="T6" y="T7"/>
                  </a:cxn>
                  <a:cxn ang="0">
                    <a:pos x="T8" y="T9"/>
                  </a:cxn>
                </a:cxnLst>
                <a:rect l="0" t="0" r="r" b="b"/>
                <a:pathLst>
                  <a:path w="155" h="46">
                    <a:moveTo>
                      <a:pt x="0" y="38"/>
                    </a:moveTo>
                    <a:cubicBezTo>
                      <a:pt x="0" y="38"/>
                      <a:pt x="22" y="0"/>
                      <a:pt x="69" y="13"/>
                    </a:cubicBezTo>
                    <a:cubicBezTo>
                      <a:pt x="116" y="27"/>
                      <a:pt x="116" y="38"/>
                      <a:pt x="136" y="38"/>
                    </a:cubicBezTo>
                    <a:cubicBezTo>
                      <a:pt x="155" y="38"/>
                      <a:pt x="86" y="42"/>
                      <a:pt x="49" y="33"/>
                    </a:cubicBezTo>
                    <a:cubicBezTo>
                      <a:pt x="12" y="25"/>
                      <a:pt x="7" y="46"/>
                      <a:pt x="0" y="38"/>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3"/>
              <p:cNvSpPr>
                <a:spLocks/>
              </p:cNvSpPr>
              <p:nvPr/>
            </p:nvSpPr>
            <p:spPr bwMode="auto">
              <a:xfrm>
                <a:off x="9577667" y="7832352"/>
                <a:ext cx="176377" cy="230915"/>
              </a:xfrm>
              <a:custGeom>
                <a:avLst/>
                <a:gdLst>
                  <a:gd name="T0" fmla="*/ 61 w 64"/>
                  <a:gd name="T1" fmla="*/ 49 h 84"/>
                  <a:gd name="T2" fmla="*/ 24 w 64"/>
                  <a:gd name="T3" fmla="*/ 0 h 84"/>
                  <a:gd name="T4" fmla="*/ 7 w 64"/>
                  <a:gd name="T5" fmla="*/ 35 h 84"/>
                  <a:gd name="T6" fmla="*/ 64 w 64"/>
                  <a:gd name="T7" fmla="*/ 84 h 84"/>
                  <a:gd name="T8" fmla="*/ 61 w 64"/>
                  <a:gd name="T9" fmla="*/ 49 h 84"/>
                </a:gdLst>
                <a:ahLst/>
                <a:cxnLst>
                  <a:cxn ang="0">
                    <a:pos x="T0" y="T1"/>
                  </a:cxn>
                  <a:cxn ang="0">
                    <a:pos x="T2" y="T3"/>
                  </a:cxn>
                  <a:cxn ang="0">
                    <a:pos x="T4" y="T5"/>
                  </a:cxn>
                  <a:cxn ang="0">
                    <a:pos x="T6" y="T7"/>
                  </a:cxn>
                  <a:cxn ang="0">
                    <a:pos x="T8" y="T9"/>
                  </a:cxn>
                </a:cxnLst>
                <a:rect l="0" t="0" r="r" b="b"/>
                <a:pathLst>
                  <a:path w="64" h="84">
                    <a:moveTo>
                      <a:pt x="61" y="49"/>
                    </a:moveTo>
                    <a:cubicBezTo>
                      <a:pt x="61" y="49"/>
                      <a:pt x="22" y="30"/>
                      <a:pt x="24" y="0"/>
                    </a:cubicBezTo>
                    <a:cubicBezTo>
                      <a:pt x="24" y="0"/>
                      <a:pt x="0" y="7"/>
                      <a:pt x="7" y="35"/>
                    </a:cubicBezTo>
                    <a:cubicBezTo>
                      <a:pt x="14" y="62"/>
                      <a:pt x="64" y="84"/>
                      <a:pt x="64" y="84"/>
                    </a:cubicBezTo>
                    <a:lnTo>
                      <a:pt x="61" y="49"/>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4"/>
              <p:cNvSpPr>
                <a:spLocks/>
              </p:cNvSpPr>
              <p:nvPr/>
            </p:nvSpPr>
            <p:spPr bwMode="auto">
              <a:xfrm>
                <a:off x="10458392" y="8373087"/>
                <a:ext cx="35972" cy="13925"/>
              </a:xfrm>
              <a:custGeom>
                <a:avLst/>
                <a:gdLst>
                  <a:gd name="T0" fmla="*/ 1 w 13"/>
                  <a:gd name="T1" fmla="*/ 3 h 5"/>
                  <a:gd name="T2" fmla="*/ 3 w 13"/>
                  <a:gd name="T3" fmla="*/ 5 h 5"/>
                  <a:gd name="T4" fmla="*/ 10 w 13"/>
                  <a:gd name="T5" fmla="*/ 4 h 5"/>
                  <a:gd name="T6" fmla="*/ 13 w 13"/>
                  <a:gd name="T7" fmla="*/ 2 h 5"/>
                  <a:gd name="T8" fmla="*/ 13 w 13"/>
                  <a:gd name="T9" fmla="*/ 2 h 5"/>
                  <a:gd name="T10" fmla="*/ 10 w 13"/>
                  <a:gd name="T11" fmla="*/ 0 h 5"/>
                  <a:gd name="T12" fmla="*/ 3 w 13"/>
                  <a:gd name="T13" fmla="*/ 1 h 5"/>
                  <a:gd name="T14" fmla="*/ 1 w 1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1" y="3"/>
                    </a:moveTo>
                    <a:cubicBezTo>
                      <a:pt x="1" y="4"/>
                      <a:pt x="2" y="5"/>
                      <a:pt x="3" y="5"/>
                    </a:cubicBezTo>
                    <a:cubicBezTo>
                      <a:pt x="10" y="4"/>
                      <a:pt x="10" y="4"/>
                      <a:pt x="10" y="4"/>
                    </a:cubicBezTo>
                    <a:cubicBezTo>
                      <a:pt x="12" y="4"/>
                      <a:pt x="13" y="3"/>
                      <a:pt x="13" y="2"/>
                    </a:cubicBezTo>
                    <a:cubicBezTo>
                      <a:pt x="13" y="2"/>
                      <a:pt x="13" y="2"/>
                      <a:pt x="13" y="2"/>
                    </a:cubicBezTo>
                    <a:cubicBezTo>
                      <a:pt x="12" y="1"/>
                      <a:pt x="11" y="0"/>
                      <a:pt x="10" y="0"/>
                    </a:cubicBezTo>
                    <a:cubicBezTo>
                      <a:pt x="3" y="1"/>
                      <a:pt x="3" y="1"/>
                      <a:pt x="3" y="1"/>
                    </a:cubicBezTo>
                    <a:cubicBezTo>
                      <a:pt x="1" y="1"/>
                      <a:pt x="0" y="2"/>
                      <a:pt x="1"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55"/>
              <p:cNvSpPr>
                <a:spLocks/>
              </p:cNvSpPr>
              <p:nvPr/>
            </p:nvSpPr>
            <p:spPr bwMode="auto">
              <a:xfrm>
                <a:off x="9880525" y="8395134"/>
                <a:ext cx="30170" cy="13925"/>
              </a:xfrm>
              <a:custGeom>
                <a:avLst/>
                <a:gdLst>
                  <a:gd name="T0" fmla="*/ 0 w 11"/>
                  <a:gd name="T1" fmla="*/ 3 h 5"/>
                  <a:gd name="T2" fmla="*/ 2 w 11"/>
                  <a:gd name="T3" fmla="*/ 5 h 5"/>
                  <a:gd name="T4" fmla="*/ 9 w 11"/>
                  <a:gd name="T5" fmla="*/ 4 h 5"/>
                  <a:gd name="T6" fmla="*/ 11 w 11"/>
                  <a:gd name="T7" fmla="*/ 2 h 5"/>
                  <a:gd name="T8" fmla="*/ 11 w 11"/>
                  <a:gd name="T9" fmla="*/ 2 h 5"/>
                  <a:gd name="T10" fmla="*/ 9 w 11"/>
                  <a:gd name="T11" fmla="*/ 0 h 5"/>
                  <a:gd name="T12" fmla="*/ 2 w 11"/>
                  <a:gd name="T13" fmla="*/ 1 h 5"/>
                  <a:gd name="T14" fmla="*/ 0 w 11"/>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
                    <a:moveTo>
                      <a:pt x="0" y="3"/>
                    </a:moveTo>
                    <a:cubicBezTo>
                      <a:pt x="0" y="4"/>
                      <a:pt x="1" y="5"/>
                      <a:pt x="2" y="5"/>
                    </a:cubicBezTo>
                    <a:cubicBezTo>
                      <a:pt x="9" y="4"/>
                      <a:pt x="9" y="4"/>
                      <a:pt x="9" y="4"/>
                    </a:cubicBezTo>
                    <a:cubicBezTo>
                      <a:pt x="10" y="4"/>
                      <a:pt x="11" y="3"/>
                      <a:pt x="11" y="2"/>
                    </a:cubicBezTo>
                    <a:cubicBezTo>
                      <a:pt x="11" y="2"/>
                      <a:pt x="11" y="2"/>
                      <a:pt x="11" y="2"/>
                    </a:cubicBezTo>
                    <a:cubicBezTo>
                      <a:pt x="10" y="1"/>
                      <a:pt x="10" y="0"/>
                      <a:pt x="9" y="0"/>
                    </a:cubicBezTo>
                    <a:cubicBezTo>
                      <a:pt x="2" y="1"/>
                      <a:pt x="2" y="1"/>
                      <a:pt x="2" y="1"/>
                    </a:cubicBezTo>
                    <a:cubicBezTo>
                      <a:pt x="1" y="1"/>
                      <a:pt x="0" y="2"/>
                      <a:pt x="0" y="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56"/>
              <p:cNvSpPr>
                <a:spLocks/>
              </p:cNvSpPr>
              <p:nvPr/>
            </p:nvSpPr>
            <p:spPr bwMode="auto">
              <a:xfrm>
                <a:off x="10011648" y="8216436"/>
                <a:ext cx="304018" cy="339990"/>
              </a:xfrm>
              <a:custGeom>
                <a:avLst/>
                <a:gdLst>
                  <a:gd name="T0" fmla="*/ 31 w 111"/>
                  <a:gd name="T1" fmla="*/ 13 h 124"/>
                  <a:gd name="T2" fmla="*/ 28 w 111"/>
                  <a:gd name="T3" fmla="*/ 99 h 124"/>
                  <a:gd name="T4" fmla="*/ 99 w 111"/>
                  <a:gd name="T5" fmla="*/ 95 h 124"/>
                  <a:gd name="T6" fmla="*/ 82 w 111"/>
                  <a:gd name="T7" fmla="*/ 12 h 124"/>
                  <a:gd name="T8" fmla="*/ 59 w 111"/>
                  <a:gd name="T9" fmla="*/ 0 h 124"/>
                  <a:gd name="T10" fmla="*/ 31 w 111"/>
                  <a:gd name="T11" fmla="*/ 13 h 124"/>
                </a:gdLst>
                <a:ahLst/>
                <a:cxnLst>
                  <a:cxn ang="0">
                    <a:pos x="T0" y="T1"/>
                  </a:cxn>
                  <a:cxn ang="0">
                    <a:pos x="T2" y="T3"/>
                  </a:cxn>
                  <a:cxn ang="0">
                    <a:pos x="T4" y="T5"/>
                  </a:cxn>
                  <a:cxn ang="0">
                    <a:pos x="T6" y="T7"/>
                  </a:cxn>
                  <a:cxn ang="0">
                    <a:pos x="T8" y="T9"/>
                  </a:cxn>
                  <a:cxn ang="0">
                    <a:pos x="T10" y="T11"/>
                  </a:cxn>
                </a:cxnLst>
                <a:rect l="0" t="0" r="r" b="b"/>
                <a:pathLst>
                  <a:path w="111" h="124">
                    <a:moveTo>
                      <a:pt x="31" y="13"/>
                    </a:moveTo>
                    <a:cubicBezTo>
                      <a:pt x="31" y="13"/>
                      <a:pt x="0" y="74"/>
                      <a:pt x="28" y="99"/>
                    </a:cubicBezTo>
                    <a:cubicBezTo>
                      <a:pt x="55" y="124"/>
                      <a:pt x="93" y="111"/>
                      <a:pt x="99" y="95"/>
                    </a:cubicBezTo>
                    <a:cubicBezTo>
                      <a:pt x="111" y="65"/>
                      <a:pt x="86" y="54"/>
                      <a:pt x="82" y="12"/>
                    </a:cubicBezTo>
                    <a:cubicBezTo>
                      <a:pt x="82" y="12"/>
                      <a:pt x="75" y="1"/>
                      <a:pt x="59" y="0"/>
                    </a:cubicBezTo>
                    <a:cubicBezTo>
                      <a:pt x="42" y="0"/>
                      <a:pt x="31" y="13"/>
                      <a:pt x="31"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7"/>
              <p:cNvSpPr>
                <a:spLocks/>
              </p:cNvSpPr>
              <p:nvPr/>
            </p:nvSpPr>
            <p:spPr bwMode="auto">
              <a:xfrm>
                <a:off x="10031374" y="8210634"/>
                <a:ext cx="268047" cy="302858"/>
              </a:xfrm>
              <a:custGeom>
                <a:avLst/>
                <a:gdLst>
                  <a:gd name="T0" fmla="*/ 26 w 98"/>
                  <a:gd name="T1" fmla="*/ 12 h 110"/>
                  <a:gd name="T2" fmla="*/ 24 w 98"/>
                  <a:gd name="T3" fmla="*/ 87 h 110"/>
                  <a:gd name="T4" fmla="*/ 88 w 98"/>
                  <a:gd name="T5" fmla="*/ 83 h 110"/>
                  <a:gd name="T6" fmla="*/ 73 w 98"/>
                  <a:gd name="T7" fmla="*/ 10 h 110"/>
                  <a:gd name="T8" fmla="*/ 51 w 98"/>
                  <a:gd name="T9" fmla="*/ 1 h 110"/>
                  <a:gd name="T10" fmla="*/ 26 w 98"/>
                  <a:gd name="T11" fmla="*/ 12 h 110"/>
                </a:gdLst>
                <a:ahLst/>
                <a:cxnLst>
                  <a:cxn ang="0">
                    <a:pos x="T0" y="T1"/>
                  </a:cxn>
                  <a:cxn ang="0">
                    <a:pos x="T2" y="T3"/>
                  </a:cxn>
                  <a:cxn ang="0">
                    <a:pos x="T4" y="T5"/>
                  </a:cxn>
                  <a:cxn ang="0">
                    <a:pos x="T6" y="T7"/>
                  </a:cxn>
                  <a:cxn ang="0">
                    <a:pos x="T8" y="T9"/>
                  </a:cxn>
                  <a:cxn ang="0">
                    <a:pos x="T10" y="T11"/>
                  </a:cxn>
                </a:cxnLst>
                <a:rect l="0" t="0" r="r" b="b"/>
                <a:pathLst>
                  <a:path w="98" h="110">
                    <a:moveTo>
                      <a:pt x="26" y="12"/>
                    </a:moveTo>
                    <a:cubicBezTo>
                      <a:pt x="26" y="12"/>
                      <a:pt x="0" y="64"/>
                      <a:pt x="24" y="87"/>
                    </a:cubicBezTo>
                    <a:cubicBezTo>
                      <a:pt x="48" y="110"/>
                      <a:pt x="82" y="98"/>
                      <a:pt x="88" y="83"/>
                    </a:cubicBezTo>
                    <a:cubicBezTo>
                      <a:pt x="98" y="55"/>
                      <a:pt x="76" y="48"/>
                      <a:pt x="73" y="10"/>
                    </a:cubicBezTo>
                    <a:cubicBezTo>
                      <a:pt x="73" y="10"/>
                      <a:pt x="66" y="2"/>
                      <a:pt x="51" y="1"/>
                    </a:cubicBezTo>
                    <a:cubicBezTo>
                      <a:pt x="37" y="0"/>
                      <a:pt x="26" y="12"/>
                      <a:pt x="26"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8"/>
              <p:cNvSpPr>
                <a:spLocks/>
              </p:cNvSpPr>
              <p:nvPr/>
            </p:nvSpPr>
            <p:spPr bwMode="auto">
              <a:xfrm>
                <a:off x="10174100" y="8411379"/>
                <a:ext cx="51057" cy="24368"/>
              </a:xfrm>
              <a:custGeom>
                <a:avLst/>
                <a:gdLst>
                  <a:gd name="T0" fmla="*/ 19 w 19"/>
                  <a:gd name="T1" fmla="*/ 5 h 9"/>
                  <a:gd name="T2" fmla="*/ 9 w 19"/>
                  <a:gd name="T3" fmla="*/ 9 h 9"/>
                  <a:gd name="T4" fmla="*/ 0 w 19"/>
                  <a:gd name="T5" fmla="*/ 4 h 9"/>
                  <a:gd name="T6" fmla="*/ 10 w 19"/>
                  <a:gd name="T7" fmla="*/ 1 h 9"/>
                  <a:gd name="T8" fmla="*/ 19 w 19"/>
                  <a:gd name="T9" fmla="*/ 5 h 9"/>
                </a:gdLst>
                <a:ahLst/>
                <a:cxnLst>
                  <a:cxn ang="0">
                    <a:pos x="T0" y="T1"/>
                  </a:cxn>
                  <a:cxn ang="0">
                    <a:pos x="T2" y="T3"/>
                  </a:cxn>
                  <a:cxn ang="0">
                    <a:pos x="T4" y="T5"/>
                  </a:cxn>
                  <a:cxn ang="0">
                    <a:pos x="T6" y="T7"/>
                  </a:cxn>
                  <a:cxn ang="0">
                    <a:pos x="T8" y="T9"/>
                  </a:cxn>
                </a:cxnLst>
                <a:rect l="0" t="0" r="r" b="b"/>
                <a:pathLst>
                  <a:path w="19" h="9">
                    <a:moveTo>
                      <a:pt x="19" y="5"/>
                    </a:moveTo>
                    <a:cubicBezTo>
                      <a:pt x="18" y="7"/>
                      <a:pt x="14" y="9"/>
                      <a:pt x="9" y="9"/>
                    </a:cubicBezTo>
                    <a:cubicBezTo>
                      <a:pt x="4" y="8"/>
                      <a:pt x="0" y="6"/>
                      <a:pt x="0" y="4"/>
                    </a:cubicBezTo>
                    <a:cubicBezTo>
                      <a:pt x="0" y="2"/>
                      <a:pt x="5" y="0"/>
                      <a:pt x="10" y="1"/>
                    </a:cubicBezTo>
                    <a:cubicBezTo>
                      <a:pt x="15" y="1"/>
                      <a:pt x="19" y="3"/>
                      <a:pt x="19"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9"/>
              <p:cNvSpPr>
                <a:spLocks/>
              </p:cNvSpPr>
              <p:nvPr/>
            </p:nvSpPr>
            <p:spPr bwMode="auto">
              <a:xfrm>
                <a:off x="10302902" y="8228040"/>
                <a:ext cx="123000" cy="120679"/>
              </a:xfrm>
              <a:custGeom>
                <a:avLst/>
                <a:gdLst>
                  <a:gd name="T0" fmla="*/ 1 w 45"/>
                  <a:gd name="T1" fmla="*/ 24 h 44"/>
                  <a:gd name="T2" fmla="*/ 24 w 45"/>
                  <a:gd name="T3" fmla="*/ 44 h 44"/>
                  <a:gd name="T4" fmla="*/ 44 w 45"/>
                  <a:gd name="T5" fmla="*/ 21 h 44"/>
                  <a:gd name="T6" fmla="*/ 21 w 45"/>
                  <a:gd name="T7" fmla="*/ 1 h 44"/>
                  <a:gd name="T8" fmla="*/ 1 w 45"/>
                  <a:gd name="T9" fmla="*/ 24 h 44"/>
                </a:gdLst>
                <a:ahLst/>
                <a:cxnLst>
                  <a:cxn ang="0">
                    <a:pos x="T0" y="T1"/>
                  </a:cxn>
                  <a:cxn ang="0">
                    <a:pos x="T2" y="T3"/>
                  </a:cxn>
                  <a:cxn ang="0">
                    <a:pos x="T4" y="T5"/>
                  </a:cxn>
                  <a:cxn ang="0">
                    <a:pos x="T6" y="T7"/>
                  </a:cxn>
                  <a:cxn ang="0">
                    <a:pos x="T8" y="T9"/>
                  </a:cxn>
                </a:cxnLst>
                <a:rect l="0" t="0" r="r" b="b"/>
                <a:pathLst>
                  <a:path w="45" h="44">
                    <a:moveTo>
                      <a:pt x="1" y="24"/>
                    </a:moveTo>
                    <a:cubicBezTo>
                      <a:pt x="2" y="36"/>
                      <a:pt x="12" y="44"/>
                      <a:pt x="24" y="44"/>
                    </a:cubicBezTo>
                    <a:cubicBezTo>
                      <a:pt x="36" y="43"/>
                      <a:pt x="45" y="32"/>
                      <a:pt x="44" y="21"/>
                    </a:cubicBezTo>
                    <a:cubicBezTo>
                      <a:pt x="43" y="9"/>
                      <a:pt x="33" y="0"/>
                      <a:pt x="21" y="1"/>
                    </a:cubicBezTo>
                    <a:cubicBezTo>
                      <a:pt x="9" y="2"/>
                      <a:pt x="0" y="12"/>
                      <a:pt x="1" y="24"/>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60"/>
              <p:cNvSpPr>
                <a:spLocks/>
              </p:cNvSpPr>
              <p:nvPr/>
            </p:nvSpPr>
            <p:spPr bwMode="auto">
              <a:xfrm>
                <a:off x="9923459" y="8244285"/>
                <a:ext cx="124160" cy="109075"/>
              </a:xfrm>
              <a:custGeom>
                <a:avLst/>
                <a:gdLst>
                  <a:gd name="T0" fmla="*/ 1 w 45"/>
                  <a:gd name="T1" fmla="*/ 22 h 40"/>
                  <a:gd name="T2" fmla="*/ 24 w 45"/>
                  <a:gd name="T3" fmla="*/ 39 h 40"/>
                  <a:gd name="T4" fmla="*/ 44 w 45"/>
                  <a:gd name="T5" fmla="*/ 16 h 40"/>
                  <a:gd name="T6" fmla="*/ 21 w 45"/>
                  <a:gd name="T7" fmla="*/ 0 h 40"/>
                  <a:gd name="T8" fmla="*/ 1 w 45"/>
                  <a:gd name="T9" fmla="*/ 22 h 40"/>
                </a:gdLst>
                <a:ahLst/>
                <a:cxnLst>
                  <a:cxn ang="0">
                    <a:pos x="T0" y="T1"/>
                  </a:cxn>
                  <a:cxn ang="0">
                    <a:pos x="T2" y="T3"/>
                  </a:cxn>
                  <a:cxn ang="0">
                    <a:pos x="T4" y="T5"/>
                  </a:cxn>
                  <a:cxn ang="0">
                    <a:pos x="T6" y="T7"/>
                  </a:cxn>
                  <a:cxn ang="0">
                    <a:pos x="T8" y="T9"/>
                  </a:cxn>
                </a:cxnLst>
                <a:rect l="0" t="0" r="r" b="b"/>
                <a:pathLst>
                  <a:path w="45" h="40">
                    <a:moveTo>
                      <a:pt x="1" y="22"/>
                    </a:moveTo>
                    <a:cubicBezTo>
                      <a:pt x="2" y="34"/>
                      <a:pt x="12" y="40"/>
                      <a:pt x="24" y="39"/>
                    </a:cubicBezTo>
                    <a:cubicBezTo>
                      <a:pt x="36" y="38"/>
                      <a:pt x="45" y="28"/>
                      <a:pt x="44" y="16"/>
                    </a:cubicBezTo>
                    <a:cubicBezTo>
                      <a:pt x="43" y="4"/>
                      <a:pt x="32" y="0"/>
                      <a:pt x="21" y="0"/>
                    </a:cubicBezTo>
                    <a:cubicBezTo>
                      <a:pt x="9" y="1"/>
                      <a:pt x="0" y="10"/>
                      <a:pt x="1" y="22"/>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61"/>
              <p:cNvSpPr>
                <a:spLocks/>
              </p:cNvSpPr>
              <p:nvPr/>
            </p:nvSpPr>
            <p:spPr bwMode="auto">
              <a:xfrm>
                <a:off x="10315666" y="8252408"/>
                <a:ext cx="58019" cy="52217"/>
              </a:xfrm>
              <a:custGeom>
                <a:avLst/>
                <a:gdLst>
                  <a:gd name="T0" fmla="*/ 1 w 21"/>
                  <a:gd name="T1" fmla="*/ 13 h 19"/>
                  <a:gd name="T2" fmla="*/ 13 w 21"/>
                  <a:gd name="T3" fmla="*/ 17 h 19"/>
                  <a:gd name="T4" fmla="*/ 19 w 21"/>
                  <a:gd name="T5" fmla="*/ 6 h 19"/>
                  <a:gd name="T6" fmla="*/ 7 w 21"/>
                  <a:gd name="T7" fmla="*/ 2 h 19"/>
                  <a:gd name="T8" fmla="*/ 1 w 21"/>
                  <a:gd name="T9" fmla="*/ 13 h 19"/>
                </a:gdLst>
                <a:ahLst/>
                <a:cxnLst>
                  <a:cxn ang="0">
                    <a:pos x="T0" y="T1"/>
                  </a:cxn>
                  <a:cxn ang="0">
                    <a:pos x="T2" y="T3"/>
                  </a:cxn>
                  <a:cxn ang="0">
                    <a:pos x="T4" y="T5"/>
                  </a:cxn>
                  <a:cxn ang="0">
                    <a:pos x="T6" y="T7"/>
                  </a:cxn>
                  <a:cxn ang="0">
                    <a:pos x="T8" y="T9"/>
                  </a:cxn>
                </a:cxnLst>
                <a:rect l="0" t="0" r="r" b="b"/>
                <a:pathLst>
                  <a:path w="21" h="19">
                    <a:moveTo>
                      <a:pt x="1" y="13"/>
                    </a:moveTo>
                    <a:cubicBezTo>
                      <a:pt x="3" y="17"/>
                      <a:pt x="8" y="19"/>
                      <a:pt x="13" y="17"/>
                    </a:cubicBezTo>
                    <a:cubicBezTo>
                      <a:pt x="18" y="14"/>
                      <a:pt x="21" y="10"/>
                      <a:pt x="19" y="6"/>
                    </a:cubicBezTo>
                    <a:cubicBezTo>
                      <a:pt x="17" y="2"/>
                      <a:pt x="12" y="0"/>
                      <a:pt x="7" y="2"/>
                    </a:cubicBezTo>
                    <a:cubicBezTo>
                      <a:pt x="2" y="4"/>
                      <a:pt x="0" y="9"/>
                      <a:pt x="1"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62"/>
              <p:cNvSpPr>
                <a:spLocks/>
              </p:cNvSpPr>
              <p:nvPr/>
            </p:nvSpPr>
            <p:spPr bwMode="auto">
              <a:xfrm>
                <a:off x="9937384" y="8260530"/>
                <a:ext cx="46415" cy="49896"/>
              </a:xfrm>
              <a:custGeom>
                <a:avLst/>
                <a:gdLst>
                  <a:gd name="T0" fmla="*/ 3 w 17"/>
                  <a:gd name="T1" fmla="*/ 16 h 18"/>
                  <a:gd name="T2" fmla="*/ 14 w 17"/>
                  <a:gd name="T3" fmla="*/ 14 h 18"/>
                  <a:gd name="T4" fmla="*/ 14 w 17"/>
                  <a:gd name="T5" fmla="*/ 3 h 18"/>
                  <a:gd name="T6" fmla="*/ 3 w 17"/>
                  <a:gd name="T7" fmla="*/ 4 h 18"/>
                  <a:gd name="T8" fmla="*/ 3 w 17"/>
                  <a:gd name="T9" fmla="*/ 16 h 18"/>
                </a:gdLst>
                <a:ahLst/>
                <a:cxnLst>
                  <a:cxn ang="0">
                    <a:pos x="T0" y="T1"/>
                  </a:cxn>
                  <a:cxn ang="0">
                    <a:pos x="T2" y="T3"/>
                  </a:cxn>
                  <a:cxn ang="0">
                    <a:pos x="T4" y="T5"/>
                  </a:cxn>
                  <a:cxn ang="0">
                    <a:pos x="T6" y="T7"/>
                  </a:cxn>
                  <a:cxn ang="0">
                    <a:pos x="T8" y="T9"/>
                  </a:cxn>
                </a:cxnLst>
                <a:rect l="0" t="0" r="r" b="b"/>
                <a:pathLst>
                  <a:path w="17" h="18">
                    <a:moveTo>
                      <a:pt x="3" y="16"/>
                    </a:moveTo>
                    <a:cubicBezTo>
                      <a:pt x="6" y="18"/>
                      <a:pt x="11" y="18"/>
                      <a:pt x="14" y="14"/>
                    </a:cubicBezTo>
                    <a:cubicBezTo>
                      <a:pt x="17" y="10"/>
                      <a:pt x="17" y="5"/>
                      <a:pt x="14" y="3"/>
                    </a:cubicBezTo>
                    <a:cubicBezTo>
                      <a:pt x="10" y="0"/>
                      <a:pt x="5" y="1"/>
                      <a:pt x="3" y="4"/>
                    </a:cubicBezTo>
                    <a:cubicBezTo>
                      <a:pt x="0" y="8"/>
                      <a:pt x="0" y="13"/>
                      <a:pt x="3" y="1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63"/>
              <p:cNvSpPr>
                <a:spLocks/>
              </p:cNvSpPr>
              <p:nvPr/>
            </p:nvSpPr>
            <p:spPr bwMode="auto">
              <a:xfrm>
                <a:off x="9836431" y="8523936"/>
                <a:ext cx="688103" cy="208868"/>
              </a:xfrm>
              <a:custGeom>
                <a:avLst/>
                <a:gdLst>
                  <a:gd name="T0" fmla="*/ 19 w 251"/>
                  <a:gd name="T1" fmla="*/ 64 h 76"/>
                  <a:gd name="T2" fmla="*/ 4 w 251"/>
                  <a:gd name="T3" fmla="*/ 21 h 76"/>
                  <a:gd name="T4" fmla="*/ 43 w 251"/>
                  <a:gd name="T5" fmla="*/ 15 h 76"/>
                  <a:gd name="T6" fmla="*/ 69 w 251"/>
                  <a:gd name="T7" fmla="*/ 20 h 76"/>
                  <a:gd name="T8" fmla="*/ 89 w 251"/>
                  <a:gd name="T9" fmla="*/ 9 h 76"/>
                  <a:gd name="T10" fmla="*/ 109 w 251"/>
                  <a:gd name="T11" fmla="*/ 17 h 76"/>
                  <a:gd name="T12" fmla="*/ 132 w 251"/>
                  <a:gd name="T13" fmla="*/ 11 h 76"/>
                  <a:gd name="T14" fmla="*/ 155 w 251"/>
                  <a:gd name="T15" fmla="*/ 4 h 76"/>
                  <a:gd name="T16" fmla="*/ 178 w 251"/>
                  <a:gd name="T17" fmla="*/ 15 h 76"/>
                  <a:gd name="T18" fmla="*/ 199 w 251"/>
                  <a:gd name="T19" fmla="*/ 13 h 76"/>
                  <a:gd name="T20" fmla="*/ 221 w 251"/>
                  <a:gd name="T21" fmla="*/ 20 h 76"/>
                  <a:gd name="T22" fmla="*/ 243 w 251"/>
                  <a:gd name="T23" fmla="*/ 26 h 76"/>
                  <a:gd name="T24" fmla="*/ 251 w 251"/>
                  <a:gd name="T25" fmla="*/ 47 h 76"/>
                  <a:gd name="T26" fmla="*/ 216 w 251"/>
                  <a:gd name="T27" fmla="*/ 65 h 76"/>
                  <a:gd name="T28" fmla="*/ 171 w 251"/>
                  <a:gd name="T29" fmla="*/ 74 h 76"/>
                  <a:gd name="T30" fmla="*/ 124 w 251"/>
                  <a:gd name="T31" fmla="*/ 61 h 76"/>
                  <a:gd name="T32" fmla="*/ 102 w 251"/>
                  <a:gd name="T33" fmla="*/ 68 h 76"/>
                  <a:gd name="T34" fmla="*/ 77 w 251"/>
                  <a:gd name="T35" fmla="*/ 67 h 76"/>
                  <a:gd name="T36" fmla="*/ 30 w 251"/>
                  <a:gd name="T37" fmla="*/ 66 h 76"/>
                  <a:gd name="T38" fmla="*/ 19 w 251"/>
                  <a:gd name="T39"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1" h="76">
                    <a:moveTo>
                      <a:pt x="19" y="64"/>
                    </a:moveTo>
                    <a:cubicBezTo>
                      <a:pt x="2" y="60"/>
                      <a:pt x="0" y="35"/>
                      <a:pt x="4" y="21"/>
                    </a:cubicBezTo>
                    <a:cubicBezTo>
                      <a:pt x="10" y="0"/>
                      <a:pt x="30" y="8"/>
                      <a:pt x="43" y="15"/>
                    </a:cubicBezTo>
                    <a:cubicBezTo>
                      <a:pt x="52" y="20"/>
                      <a:pt x="60" y="24"/>
                      <a:pt x="69" y="20"/>
                    </a:cubicBezTo>
                    <a:cubicBezTo>
                      <a:pt x="76" y="17"/>
                      <a:pt x="81" y="10"/>
                      <a:pt x="89" y="9"/>
                    </a:cubicBezTo>
                    <a:cubicBezTo>
                      <a:pt x="100" y="7"/>
                      <a:pt x="102" y="13"/>
                      <a:pt x="109" y="17"/>
                    </a:cubicBezTo>
                    <a:cubicBezTo>
                      <a:pt x="119" y="21"/>
                      <a:pt x="125" y="15"/>
                      <a:pt x="132" y="11"/>
                    </a:cubicBezTo>
                    <a:cubicBezTo>
                      <a:pt x="139" y="7"/>
                      <a:pt x="147" y="5"/>
                      <a:pt x="155" y="4"/>
                    </a:cubicBezTo>
                    <a:cubicBezTo>
                      <a:pt x="166" y="4"/>
                      <a:pt x="169" y="11"/>
                      <a:pt x="178" y="15"/>
                    </a:cubicBezTo>
                    <a:cubicBezTo>
                      <a:pt x="187" y="20"/>
                      <a:pt x="190" y="15"/>
                      <a:pt x="199" y="13"/>
                    </a:cubicBezTo>
                    <a:cubicBezTo>
                      <a:pt x="208" y="11"/>
                      <a:pt x="213" y="17"/>
                      <a:pt x="221" y="20"/>
                    </a:cubicBezTo>
                    <a:cubicBezTo>
                      <a:pt x="228" y="23"/>
                      <a:pt x="236" y="21"/>
                      <a:pt x="243" y="26"/>
                    </a:cubicBezTo>
                    <a:cubicBezTo>
                      <a:pt x="248" y="30"/>
                      <a:pt x="251" y="40"/>
                      <a:pt x="251" y="47"/>
                    </a:cubicBezTo>
                    <a:cubicBezTo>
                      <a:pt x="251" y="73"/>
                      <a:pt x="232" y="66"/>
                      <a:pt x="216" y="65"/>
                    </a:cubicBezTo>
                    <a:cubicBezTo>
                      <a:pt x="200" y="64"/>
                      <a:pt x="188" y="76"/>
                      <a:pt x="171" y="74"/>
                    </a:cubicBezTo>
                    <a:cubicBezTo>
                      <a:pt x="155" y="72"/>
                      <a:pt x="141" y="56"/>
                      <a:pt x="124" y="61"/>
                    </a:cubicBezTo>
                    <a:cubicBezTo>
                      <a:pt x="115" y="63"/>
                      <a:pt x="112" y="68"/>
                      <a:pt x="102" y="68"/>
                    </a:cubicBezTo>
                    <a:cubicBezTo>
                      <a:pt x="94" y="68"/>
                      <a:pt x="85" y="69"/>
                      <a:pt x="77" y="67"/>
                    </a:cubicBezTo>
                    <a:cubicBezTo>
                      <a:pt x="61" y="64"/>
                      <a:pt x="46" y="56"/>
                      <a:pt x="30" y="66"/>
                    </a:cubicBezTo>
                    <a:lnTo>
                      <a:pt x="19" y="64"/>
                    </a:ln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4"/>
              <p:cNvSpPr>
                <a:spLocks/>
              </p:cNvSpPr>
              <p:nvPr/>
            </p:nvSpPr>
            <p:spPr bwMode="auto">
              <a:xfrm>
                <a:off x="9877044" y="8624888"/>
                <a:ext cx="249481" cy="88189"/>
              </a:xfrm>
              <a:custGeom>
                <a:avLst/>
                <a:gdLst>
                  <a:gd name="T0" fmla="*/ 88 w 91"/>
                  <a:gd name="T1" fmla="*/ 21 h 32"/>
                  <a:gd name="T2" fmla="*/ 74 w 91"/>
                  <a:gd name="T3" fmla="*/ 8 h 32"/>
                  <a:gd name="T4" fmla="*/ 58 w 91"/>
                  <a:gd name="T5" fmla="*/ 8 h 32"/>
                  <a:gd name="T6" fmla="*/ 51 w 91"/>
                  <a:gd name="T7" fmla="*/ 3 h 32"/>
                  <a:gd name="T8" fmla="*/ 37 w 91"/>
                  <a:gd name="T9" fmla="*/ 3 h 32"/>
                  <a:gd name="T10" fmla="*/ 17 w 91"/>
                  <a:gd name="T11" fmla="*/ 4 h 32"/>
                  <a:gd name="T12" fmla="*/ 0 w 91"/>
                  <a:gd name="T13" fmla="*/ 25 h 32"/>
                  <a:gd name="T14" fmla="*/ 4 w 91"/>
                  <a:gd name="T15" fmla="*/ 27 h 32"/>
                  <a:gd name="T16" fmla="*/ 15 w 91"/>
                  <a:gd name="T17" fmla="*/ 29 h 32"/>
                  <a:gd name="T18" fmla="*/ 62 w 91"/>
                  <a:gd name="T19" fmla="*/ 30 h 32"/>
                  <a:gd name="T20" fmla="*/ 87 w 91"/>
                  <a:gd name="T21" fmla="*/ 31 h 32"/>
                  <a:gd name="T22" fmla="*/ 91 w 91"/>
                  <a:gd name="T23" fmla="*/ 30 h 32"/>
                  <a:gd name="T24" fmla="*/ 88 w 91"/>
                  <a:gd name="T25"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32">
                    <a:moveTo>
                      <a:pt x="88" y="21"/>
                    </a:moveTo>
                    <a:cubicBezTo>
                      <a:pt x="85" y="16"/>
                      <a:pt x="81" y="8"/>
                      <a:pt x="74" y="8"/>
                    </a:cubicBezTo>
                    <a:cubicBezTo>
                      <a:pt x="69" y="9"/>
                      <a:pt x="63" y="11"/>
                      <a:pt x="58" y="8"/>
                    </a:cubicBezTo>
                    <a:cubicBezTo>
                      <a:pt x="56" y="7"/>
                      <a:pt x="54" y="5"/>
                      <a:pt x="51" y="3"/>
                    </a:cubicBezTo>
                    <a:cubicBezTo>
                      <a:pt x="46" y="0"/>
                      <a:pt x="42" y="2"/>
                      <a:pt x="37" y="3"/>
                    </a:cubicBezTo>
                    <a:cubicBezTo>
                      <a:pt x="30" y="5"/>
                      <a:pt x="23" y="2"/>
                      <a:pt x="17" y="4"/>
                    </a:cubicBezTo>
                    <a:cubicBezTo>
                      <a:pt x="7" y="8"/>
                      <a:pt x="5" y="17"/>
                      <a:pt x="0" y="25"/>
                    </a:cubicBezTo>
                    <a:cubicBezTo>
                      <a:pt x="1" y="26"/>
                      <a:pt x="2" y="26"/>
                      <a:pt x="4" y="27"/>
                    </a:cubicBezTo>
                    <a:cubicBezTo>
                      <a:pt x="15" y="29"/>
                      <a:pt x="15" y="29"/>
                      <a:pt x="15" y="29"/>
                    </a:cubicBezTo>
                    <a:cubicBezTo>
                      <a:pt x="31" y="19"/>
                      <a:pt x="46" y="27"/>
                      <a:pt x="62" y="30"/>
                    </a:cubicBezTo>
                    <a:cubicBezTo>
                      <a:pt x="70" y="32"/>
                      <a:pt x="79" y="31"/>
                      <a:pt x="87" y="31"/>
                    </a:cubicBezTo>
                    <a:cubicBezTo>
                      <a:pt x="89" y="31"/>
                      <a:pt x="90" y="31"/>
                      <a:pt x="91" y="30"/>
                    </a:cubicBezTo>
                    <a:cubicBezTo>
                      <a:pt x="90" y="27"/>
                      <a:pt x="89" y="24"/>
                      <a:pt x="88" y="21"/>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5"/>
              <p:cNvSpPr>
                <a:spLocks/>
              </p:cNvSpPr>
              <p:nvPr/>
            </p:nvSpPr>
            <p:spPr bwMode="auto">
              <a:xfrm>
                <a:off x="10156695" y="8608643"/>
                <a:ext cx="288934" cy="124160"/>
              </a:xfrm>
              <a:custGeom>
                <a:avLst/>
                <a:gdLst>
                  <a:gd name="T0" fmla="*/ 98 w 105"/>
                  <a:gd name="T1" fmla="*/ 24 h 45"/>
                  <a:gd name="T2" fmla="*/ 80 w 105"/>
                  <a:gd name="T3" fmla="*/ 5 h 45"/>
                  <a:gd name="T4" fmla="*/ 55 w 105"/>
                  <a:gd name="T5" fmla="*/ 1 h 45"/>
                  <a:gd name="T6" fmla="*/ 17 w 105"/>
                  <a:gd name="T7" fmla="*/ 9 h 45"/>
                  <a:gd name="T8" fmla="*/ 0 w 105"/>
                  <a:gd name="T9" fmla="*/ 32 h 45"/>
                  <a:gd name="T10" fmla="*/ 7 w 105"/>
                  <a:gd name="T11" fmla="*/ 30 h 45"/>
                  <a:gd name="T12" fmla="*/ 54 w 105"/>
                  <a:gd name="T13" fmla="*/ 43 h 45"/>
                  <a:gd name="T14" fmla="*/ 99 w 105"/>
                  <a:gd name="T15" fmla="*/ 34 h 45"/>
                  <a:gd name="T16" fmla="*/ 105 w 105"/>
                  <a:gd name="T17" fmla="*/ 34 h 45"/>
                  <a:gd name="T18" fmla="*/ 98 w 105"/>
                  <a:gd name="T19"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45">
                    <a:moveTo>
                      <a:pt x="98" y="24"/>
                    </a:moveTo>
                    <a:cubicBezTo>
                      <a:pt x="93" y="17"/>
                      <a:pt x="88" y="9"/>
                      <a:pt x="80" y="5"/>
                    </a:cubicBezTo>
                    <a:cubicBezTo>
                      <a:pt x="72" y="1"/>
                      <a:pt x="63" y="0"/>
                      <a:pt x="55" y="1"/>
                    </a:cubicBezTo>
                    <a:cubicBezTo>
                      <a:pt x="42" y="1"/>
                      <a:pt x="28" y="2"/>
                      <a:pt x="17" y="9"/>
                    </a:cubicBezTo>
                    <a:cubicBezTo>
                      <a:pt x="7" y="14"/>
                      <a:pt x="3" y="22"/>
                      <a:pt x="0" y="32"/>
                    </a:cubicBezTo>
                    <a:cubicBezTo>
                      <a:pt x="2" y="31"/>
                      <a:pt x="4" y="30"/>
                      <a:pt x="7" y="30"/>
                    </a:cubicBezTo>
                    <a:cubicBezTo>
                      <a:pt x="24" y="25"/>
                      <a:pt x="38" y="41"/>
                      <a:pt x="54" y="43"/>
                    </a:cubicBezTo>
                    <a:cubicBezTo>
                      <a:pt x="71" y="45"/>
                      <a:pt x="83" y="33"/>
                      <a:pt x="99" y="34"/>
                    </a:cubicBezTo>
                    <a:cubicBezTo>
                      <a:pt x="101" y="34"/>
                      <a:pt x="103" y="34"/>
                      <a:pt x="105" y="34"/>
                    </a:cubicBezTo>
                    <a:cubicBezTo>
                      <a:pt x="103" y="31"/>
                      <a:pt x="101" y="28"/>
                      <a:pt x="98" y="24"/>
                    </a:cubicBezTo>
                    <a:close/>
                  </a:path>
                </a:pathLst>
              </a:custGeom>
              <a:solidFill>
                <a:srgbClr val="260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6"/>
              <p:cNvSpPr>
                <a:spLocks/>
              </p:cNvSpPr>
              <p:nvPr/>
            </p:nvSpPr>
            <p:spPr bwMode="auto">
              <a:xfrm>
                <a:off x="9844553" y="8523936"/>
                <a:ext cx="589471" cy="128802"/>
              </a:xfrm>
              <a:custGeom>
                <a:avLst/>
                <a:gdLst>
                  <a:gd name="T0" fmla="*/ 196 w 215"/>
                  <a:gd name="T1" fmla="*/ 13 h 47"/>
                  <a:gd name="T2" fmla="*/ 175 w 215"/>
                  <a:gd name="T3" fmla="*/ 15 h 47"/>
                  <a:gd name="T4" fmla="*/ 152 w 215"/>
                  <a:gd name="T5" fmla="*/ 4 h 47"/>
                  <a:gd name="T6" fmla="*/ 129 w 215"/>
                  <a:gd name="T7" fmla="*/ 11 h 47"/>
                  <a:gd name="T8" fmla="*/ 106 w 215"/>
                  <a:gd name="T9" fmla="*/ 17 h 47"/>
                  <a:gd name="T10" fmla="*/ 86 w 215"/>
                  <a:gd name="T11" fmla="*/ 9 h 47"/>
                  <a:gd name="T12" fmla="*/ 66 w 215"/>
                  <a:gd name="T13" fmla="*/ 20 h 47"/>
                  <a:gd name="T14" fmla="*/ 40 w 215"/>
                  <a:gd name="T15" fmla="*/ 15 h 47"/>
                  <a:gd name="T16" fmla="*/ 1 w 215"/>
                  <a:gd name="T17" fmla="*/ 21 h 47"/>
                  <a:gd name="T18" fmla="*/ 0 w 215"/>
                  <a:gd name="T19" fmla="*/ 28 h 47"/>
                  <a:gd name="T20" fmla="*/ 37 w 215"/>
                  <a:gd name="T21" fmla="*/ 39 h 47"/>
                  <a:gd name="T22" fmla="*/ 209 w 215"/>
                  <a:gd name="T23" fmla="*/ 43 h 47"/>
                  <a:gd name="T24" fmla="*/ 215 w 215"/>
                  <a:gd name="T25" fmla="*/ 19 h 47"/>
                  <a:gd name="T26" fmla="*/ 196 w 215"/>
                  <a:gd name="T2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47">
                    <a:moveTo>
                      <a:pt x="196" y="13"/>
                    </a:moveTo>
                    <a:cubicBezTo>
                      <a:pt x="187" y="15"/>
                      <a:pt x="184" y="20"/>
                      <a:pt x="175" y="15"/>
                    </a:cubicBezTo>
                    <a:cubicBezTo>
                      <a:pt x="166" y="11"/>
                      <a:pt x="163" y="4"/>
                      <a:pt x="152" y="4"/>
                    </a:cubicBezTo>
                    <a:cubicBezTo>
                      <a:pt x="144" y="5"/>
                      <a:pt x="136" y="7"/>
                      <a:pt x="129" y="11"/>
                    </a:cubicBezTo>
                    <a:cubicBezTo>
                      <a:pt x="122" y="15"/>
                      <a:pt x="116" y="21"/>
                      <a:pt x="106" y="17"/>
                    </a:cubicBezTo>
                    <a:cubicBezTo>
                      <a:pt x="99" y="13"/>
                      <a:pt x="97" y="7"/>
                      <a:pt x="86" y="9"/>
                    </a:cubicBezTo>
                    <a:cubicBezTo>
                      <a:pt x="78" y="10"/>
                      <a:pt x="73" y="17"/>
                      <a:pt x="66" y="20"/>
                    </a:cubicBezTo>
                    <a:cubicBezTo>
                      <a:pt x="57" y="24"/>
                      <a:pt x="49" y="20"/>
                      <a:pt x="40" y="15"/>
                    </a:cubicBezTo>
                    <a:cubicBezTo>
                      <a:pt x="27" y="8"/>
                      <a:pt x="7" y="0"/>
                      <a:pt x="1" y="21"/>
                    </a:cubicBezTo>
                    <a:cubicBezTo>
                      <a:pt x="0" y="23"/>
                      <a:pt x="0" y="26"/>
                      <a:pt x="0" y="28"/>
                    </a:cubicBezTo>
                    <a:cubicBezTo>
                      <a:pt x="7" y="34"/>
                      <a:pt x="19" y="38"/>
                      <a:pt x="37" y="39"/>
                    </a:cubicBezTo>
                    <a:cubicBezTo>
                      <a:pt x="80" y="42"/>
                      <a:pt x="202" y="47"/>
                      <a:pt x="209" y="43"/>
                    </a:cubicBezTo>
                    <a:cubicBezTo>
                      <a:pt x="213" y="41"/>
                      <a:pt x="215" y="29"/>
                      <a:pt x="215" y="19"/>
                    </a:cubicBezTo>
                    <a:cubicBezTo>
                      <a:pt x="209" y="16"/>
                      <a:pt x="204" y="11"/>
                      <a:pt x="196" y="13"/>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7"/>
              <p:cNvSpPr>
                <a:spLocks/>
              </p:cNvSpPr>
              <p:nvPr/>
            </p:nvSpPr>
            <p:spPr bwMode="auto">
              <a:xfrm>
                <a:off x="9844553" y="8523936"/>
                <a:ext cx="158971" cy="68462"/>
              </a:xfrm>
              <a:custGeom>
                <a:avLst/>
                <a:gdLst>
                  <a:gd name="T0" fmla="*/ 13 w 58"/>
                  <a:gd name="T1" fmla="*/ 13 h 25"/>
                  <a:gd name="T2" fmla="*/ 43 w 58"/>
                  <a:gd name="T3" fmla="*/ 21 h 25"/>
                  <a:gd name="T4" fmla="*/ 58 w 58"/>
                  <a:gd name="T5" fmla="*/ 22 h 25"/>
                  <a:gd name="T6" fmla="*/ 40 w 58"/>
                  <a:gd name="T7" fmla="*/ 15 h 25"/>
                  <a:gd name="T8" fmla="*/ 1 w 58"/>
                  <a:gd name="T9" fmla="*/ 21 h 25"/>
                  <a:gd name="T10" fmla="*/ 0 w 58"/>
                  <a:gd name="T11" fmla="*/ 25 h 25"/>
                  <a:gd name="T12" fmla="*/ 13 w 58"/>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58" h="25">
                    <a:moveTo>
                      <a:pt x="13" y="13"/>
                    </a:moveTo>
                    <a:cubicBezTo>
                      <a:pt x="24" y="10"/>
                      <a:pt x="33" y="19"/>
                      <a:pt x="43" y="21"/>
                    </a:cubicBezTo>
                    <a:cubicBezTo>
                      <a:pt x="49" y="22"/>
                      <a:pt x="53" y="22"/>
                      <a:pt x="58" y="22"/>
                    </a:cubicBezTo>
                    <a:cubicBezTo>
                      <a:pt x="52" y="21"/>
                      <a:pt x="46" y="18"/>
                      <a:pt x="40" y="15"/>
                    </a:cubicBezTo>
                    <a:cubicBezTo>
                      <a:pt x="27" y="8"/>
                      <a:pt x="7" y="0"/>
                      <a:pt x="1" y="21"/>
                    </a:cubicBezTo>
                    <a:cubicBezTo>
                      <a:pt x="1" y="22"/>
                      <a:pt x="0" y="24"/>
                      <a:pt x="0" y="25"/>
                    </a:cubicBezTo>
                    <a:cubicBezTo>
                      <a:pt x="4" y="20"/>
                      <a:pt x="7" y="15"/>
                      <a:pt x="13" y="13"/>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8"/>
              <p:cNvSpPr>
                <a:spLocks/>
              </p:cNvSpPr>
              <p:nvPr/>
            </p:nvSpPr>
            <p:spPr bwMode="auto">
              <a:xfrm>
                <a:off x="10022091" y="8534379"/>
                <a:ext cx="411933" cy="52217"/>
              </a:xfrm>
              <a:custGeom>
                <a:avLst/>
                <a:gdLst>
                  <a:gd name="T0" fmla="*/ 17 w 150"/>
                  <a:gd name="T1" fmla="*/ 12 h 19"/>
                  <a:gd name="T2" fmla="*/ 31 w 150"/>
                  <a:gd name="T3" fmla="*/ 12 h 19"/>
                  <a:gd name="T4" fmla="*/ 50 w 150"/>
                  <a:gd name="T5" fmla="*/ 14 h 19"/>
                  <a:gd name="T6" fmla="*/ 71 w 150"/>
                  <a:gd name="T7" fmla="*/ 9 h 19"/>
                  <a:gd name="T8" fmla="*/ 86 w 150"/>
                  <a:gd name="T9" fmla="*/ 5 h 19"/>
                  <a:gd name="T10" fmla="*/ 117 w 150"/>
                  <a:gd name="T11" fmla="*/ 16 h 19"/>
                  <a:gd name="T12" fmla="*/ 147 w 150"/>
                  <a:gd name="T13" fmla="*/ 18 h 19"/>
                  <a:gd name="T14" fmla="*/ 150 w 150"/>
                  <a:gd name="T15" fmla="*/ 19 h 19"/>
                  <a:gd name="T16" fmla="*/ 150 w 150"/>
                  <a:gd name="T17" fmla="*/ 15 h 19"/>
                  <a:gd name="T18" fmla="*/ 131 w 150"/>
                  <a:gd name="T19" fmla="*/ 9 h 19"/>
                  <a:gd name="T20" fmla="*/ 110 w 150"/>
                  <a:gd name="T21" fmla="*/ 11 h 19"/>
                  <a:gd name="T22" fmla="*/ 87 w 150"/>
                  <a:gd name="T23" fmla="*/ 0 h 19"/>
                  <a:gd name="T24" fmla="*/ 64 w 150"/>
                  <a:gd name="T25" fmla="*/ 7 h 19"/>
                  <a:gd name="T26" fmla="*/ 41 w 150"/>
                  <a:gd name="T27" fmla="*/ 13 h 19"/>
                  <a:gd name="T28" fmla="*/ 21 w 150"/>
                  <a:gd name="T29" fmla="*/ 5 h 19"/>
                  <a:gd name="T30" fmla="*/ 1 w 150"/>
                  <a:gd name="T31" fmla="*/ 16 h 19"/>
                  <a:gd name="T32" fmla="*/ 0 w 150"/>
                  <a:gd name="T33" fmla="*/ 16 h 19"/>
                  <a:gd name="T34" fmla="*/ 17 w 150"/>
                  <a:gd name="T35"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
                    <a:moveTo>
                      <a:pt x="17" y="12"/>
                    </a:moveTo>
                    <a:cubicBezTo>
                      <a:pt x="22" y="12"/>
                      <a:pt x="27" y="11"/>
                      <a:pt x="31" y="12"/>
                    </a:cubicBezTo>
                    <a:cubicBezTo>
                      <a:pt x="38" y="13"/>
                      <a:pt x="44" y="15"/>
                      <a:pt x="50" y="14"/>
                    </a:cubicBezTo>
                    <a:cubicBezTo>
                      <a:pt x="57" y="14"/>
                      <a:pt x="64" y="12"/>
                      <a:pt x="71" y="9"/>
                    </a:cubicBezTo>
                    <a:cubicBezTo>
                      <a:pt x="75" y="8"/>
                      <a:pt x="81" y="5"/>
                      <a:pt x="86" y="5"/>
                    </a:cubicBezTo>
                    <a:cubicBezTo>
                      <a:pt x="97" y="6"/>
                      <a:pt x="105" y="16"/>
                      <a:pt x="117" y="16"/>
                    </a:cubicBezTo>
                    <a:cubicBezTo>
                      <a:pt x="127" y="16"/>
                      <a:pt x="137" y="14"/>
                      <a:pt x="147" y="18"/>
                    </a:cubicBezTo>
                    <a:cubicBezTo>
                      <a:pt x="148" y="18"/>
                      <a:pt x="149" y="19"/>
                      <a:pt x="150" y="19"/>
                    </a:cubicBezTo>
                    <a:cubicBezTo>
                      <a:pt x="150" y="18"/>
                      <a:pt x="150" y="16"/>
                      <a:pt x="150" y="15"/>
                    </a:cubicBezTo>
                    <a:cubicBezTo>
                      <a:pt x="144" y="12"/>
                      <a:pt x="139" y="7"/>
                      <a:pt x="131" y="9"/>
                    </a:cubicBezTo>
                    <a:cubicBezTo>
                      <a:pt x="122" y="11"/>
                      <a:pt x="119" y="16"/>
                      <a:pt x="110" y="11"/>
                    </a:cubicBezTo>
                    <a:cubicBezTo>
                      <a:pt x="101" y="7"/>
                      <a:pt x="98" y="0"/>
                      <a:pt x="87" y="0"/>
                    </a:cubicBezTo>
                    <a:cubicBezTo>
                      <a:pt x="79" y="1"/>
                      <a:pt x="71" y="3"/>
                      <a:pt x="64" y="7"/>
                    </a:cubicBezTo>
                    <a:cubicBezTo>
                      <a:pt x="57" y="11"/>
                      <a:pt x="51" y="17"/>
                      <a:pt x="41" y="13"/>
                    </a:cubicBezTo>
                    <a:cubicBezTo>
                      <a:pt x="34" y="9"/>
                      <a:pt x="32" y="3"/>
                      <a:pt x="21" y="5"/>
                    </a:cubicBezTo>
                    <a:cubicBezTo>
                      <a:pt x="13" y="6"/>
                      <a:pt x="8" y="13"/>
                      <a:pt x="1" y="16"/>
                    </a:cubicBezTo>
                    <a:cubicBezTo>
                      <a:pt x="0" y="16"/>
                      <a:pt x="0" y="16"/>
                      <a:pt x="0" y="16"/>
                    </a:cubicBezTo>
                    <a:cubicBezTo>
                      <a:pt x="6" y="15"/>
                      <a:pt x="11" y="13"/>
                      <a:pt x="17" y="1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9"/>
              <p:cNvSpPr>
                <a:spLocks/>
              </p:cNvSpPr>
              <p:nvPr/>
            </p:nvSpPr>
            <p:spPr bwMode="auto">
              <a:xfrm>
                <a:off x="10184544" y="8604002"/>
                <a:ext cx="221632" cy="42934"/>
              </a:xfrm>
              <a:custGeom>
                <a:avLst/>
                <a:gdLst>
                  <a:gd name="T0" fmla="*/ 65 w 81"/>
                  <a:gd name="T1" fmla="*/ 4 h 16"/>
                  <a:gd name="T2" fmla="*/ 49 w 81"/>
                  <a:gd name="T3" fmla="*/ 5 h 16"/>
                  <a:gd name="T4" fmla="*/ 35 w 81"/>
                  <a:gd name="T5" fmla="*/ 4 h 16"/>
                  <a:gd name="T6" fmla="*/ 21 w 81"/>
                  <a:gd name="T7" fmla="*/ 4 h 16"/>
                  <a:gd name="T8" fmla="*/ 16 w 81"/>
                  <a:gd name="T9" fmla="*/ 8 h 16"/>
                  <a:gd name="T10" fmla="*/ 0 w 81"/>
                  <a:gd name="T11" fmla="*/ 14 h 16"/>
                  <a:gd name="T12" fmla="*/ 81 w 81"/>
                  <a:gd name="T13" fmla="*/ 15 h 16"/>
                  <a:gd name="T14" fmla="*/ 65 w 81"/>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6">
                    <a:moveTo>
                      <a:pt x="65" y="4"/>
                    </a:moveTo>
                    <a:cubicBezTo>
                      <a:pt x="59" y="3"/>
                      <a:pt x="54" y="4"/>
                      <a:pt x="49" y="5"/>
                    </a:cubicBezTo>
                    <a:cubicBezTo>
                      <a:pt x="44" y="6"/>
                      <a:pt x="40" y="6"/>
                      <a:pt x="35" y="4"/>
                    </a:cubicBezTo>
                    <a:cubicBezTo>
                      <a:pt x="31" y="2"/>
                      <a:pt x="25" y="0"/>
                      <a:pt x="21" y="4"/>
                    </a:cubicBezTo>
                    <a:cubicBezTo>
                      <a:pt x="19" y="6"/>
                      <a:pt x="18" y="7"/>
                      <a:pt x="16" y="8"/>
                    </a:cubicBezTo>
                    <a:cubicBezTo>
                      <a:pt x="11" y="11"/>
                      <a:pt x="4" y="11"/>
                      <a:pt x="0" y="14"/>
                    </a:cubicBezTo>
                    <a:cubicBezTo>
                      <a:pt x="35" y="15"/>
                      <a:pt x="70" y="16"/>
                      <a:pt x="81" y="15"/>
                    </a:cubicBezTo>
                    <a:cubicBezTo>
                      <a:pt x="76" y="11"/>
                      <a:pt x="71" y="6"/>
                      <a:pt x="65" y="4"/>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0"/>
              <p:cNvSpPr>
                <a:spLocks/>
              </p:cNvSpPr>
              <p:nvPr/>
            </p:nvSpPr>
            <p:spPr bwMode="auto">
              <a:xfrm>
                <a:off x="9860799" y="8614445"/>
                <a:ext cx="243679" cy="293575"/>
              </a:xfrm>
              <a:custGeom>
                <a:avLst/>
                <a:gdLst>
                  <a:gd name="T0" fmla="*/ 89 w 89"/>
                  <a:gd name="T1" fmla="*/ 35 h 107"/>
                  <a:gd name="T2" fmla="*/ 86 w 89"/>
                  <a:gd name="T3" fmla="*/ 26 h 107"/>
                  <a:gd name="T4" fmla="*/ 63 w 89"/>
                  <a:gd name="T5" fmla="*/ 19 h 107"/>
                  <a:gd name="T6" fmla="*/ 40 w 89"/>
                  <a:gd name="T7" fmla="*/ 16 h 107"/>
                  <a:gd name="T8" fmla="*/ 18 w 89"/>
                  <a:gd name="T9" fmla="*/ 16 h 107"/>
                  <a:gd name="T10" fmla="*/ 1 w 89"/>
                  <a:gd name="T11" fmla="*/ 96 h 107"/>
                  <a:gd name="T12" fmla="*/ 57 w 89"/>
                  <a:gd name="T13" fmla="*/ 107 h 107"/>
                  <a:gd name="T14" fmla="*/ 78 w 89"/>
                  <a:gd name="T15" fmla="*/ 39 h 107"/>
                  <a:gd name="T16" fmla="*/ 88 w 89"/>
                  <a:gd name="T17" fmla="*/ 35 h 107"/>
                  <a:gd name="T18" fmla="*/ 89 w 89"/>
                  <a:gd name="T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07">
                    <a:moveTo>
                      <a:pt x="89" y="35"/>
                    </a:moveTo>
                    <a:cubicBezTo>
                      <a:pt x="88" y="34"/>
                      <a:pt x="87" y="32"/>
                      <a:pt x="86" y="26"/>
                    </a:cubicBezTo>
                    <a:cubicBezTo>
                      <a:pt x="81" y="12"/>
                      <a:pt x="63" y="19"/>
                      <a:pt x="63" y="19"/>
                    </a:cubicBezTo>
                    <a:cubicBezTo>
                      <a:pt x="53" y="0"/>
                      <a:pt x="40" y="16"/>
                      <a:pt x="40" y="16"/>
                    </a:cubicBezTo>
                    <a:cubicBezTo>
                      <a:pt x="40" y="16"/>
                      <a:pt x="36" y="3"/>
                      <a:pt x="18" y="16"/>
                    </a:cubicBezTo>
                    <a:cubicBezTo>
                      <a:pt x="0" y="29"/>
                      <a:pt x="1" y="96"/>
                      <a:pt x="1" y="96"/>
                    </a:cubicBezTo>
                    <a:cubicBezTo>
                      <a:pt x="57" y="107"/>
                      <a:pt x="57" y="107"/>
                      <a:pt x="57" y="107"/>
                    </a:cubicBezTo>
                    <a:cubicBezTo>
                      <a:pt x="57" y="107"/>
                      <a:pt x="75" y="43"/>
                      <a:pt x="78" y="39"/>
                    </a:cubicBezTo>
                    <a:cubicBezTo>
                      <a:pt x="82" y="34"/>
                      <a:pt x="88" y="35"/>
                      <a:pt x="88" y="35"/>
                    </a:cubicBezTo>
                    <a:cubicBezTo>
                      <a:pt x="88" y="35"/>
                      <a:pt x="89" y="35"/>
                      <a:pt x="89" y="3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1"/>
              <p:cNvSpPr>
                <a:spLocks/>
              </p:cNvSpPr>
              <p:nvPr/>
            </p:nvSpPr>
            <p:spPr bwMode="auto">
              <a:xfrm>
                <a:off x="9929261" y="8638813"/>
                <a:ext cx="74264" cy="98632"/>
              </a:xfrm>
              <a:custGeom>
                <a:avLst/>
                <a:gdLst>
                  <a:gd name="T0" fmla="*/ 15 w 27"/>
                  <a:gd name="T1" fmla="*/ 7 h 36"/>
                  <a:gd name="T2" fmla="*/ 11 w 27"/>
                  <a:gd name="T3" fmla="*/ 2 h 36"/>
                  <a:gd name="T4" fmla="*/ 1 w 27"/>
                  <a:gd name="T5" fmla="*/ 22 h 36"/>
                  <a:gd name="T6" fmla="*/ 1 w 27"/>
                  <a:gd name="T7" fmla="*/ 29 h 36"/>
                  <a:gd name="T8" fmla="*/ 6 w 27"/>
                  <a:gd name="T9" fmla="*/ 32 h 36"/>
                  <a:gd name="T10" fmla="*/ 6 w 27"/>
                  <a:gd name="T11" fmla="*/ 31 h 36"/>
                  <a:gd name="T12" fmla="*/ 9 w 27"/>
                  <a:gd name="T13" fmla="*/ 22 h 36"/>
                  <a:gd name="T14" fmla="*/ 27 w 27"/>
                  <a:gd name="T15" fmla="*/ 1 h 36"/>
                  <a:gd name="T16" fmla="*/ 15 w 27"/>
                  <a:gd name="T17"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6">
                    <a:moveTo>
                      <a:pt x="15" y="7"/>
                    </a:moveTo>
                    <a:cubicBezTo>
                      <a:pt x="15" y="7"/>
                      <a:pt x="14" y="4"/>
                      <a:pt x="11" y="2"/>
                    </a:cubicBezTo>
                    <a:cubicBezTo>
                      <a:pt x="5" y="7"/>
                      <a:pt x="2" y="15"/>
                      <a:pt x="1" y="22"/>
                    </a:cubicBezTo>
                    <a:cubicBezTo>
                      <a:pt x="1" y="24"/>
                      <a:pt x="0" y="27"/>
                      <a:pt x="1" y="29"/>
                    </a:cubicBezTo>
                    <a:cubicBezTo>
                      <a:pt x="4" y="35"/>
                      <a:pt x="5" y="36"/>
                      <a:pt x="6" y="32"/>
                    </a:cubicBezTo>
                    <a:cubicBezTo>
                      <a:pt x="6" y="31"/>
                      <a:pt x="6" y="31"/>
                      <a:pt x="6" y="31"/>
                    </a:cubicBezTo>
                    <a:cubicBezTo>
                      <a:pt x="7" y="28"/>
                      <a:pt x="8" y="25"/>
                      <a:pt x="9" y="22"/>
                    </a:cubicBezTo>
                    <a:cubicBezTo>
                      <a:pt x="13" y="14"/>
                      <a:pt x="19" y="4"/>
                      <a:pt x="27" y="1"/>
                    </a:cubicBezTo>
                    <a:cubicBezTo>
                      <a:pt x="20" y="0"/>
                      <a:pt x="15" y="7"/>
                      <a:pt x="15"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2"/>
              <p:cNvSpPr>
                <a:spLocks/>
              </p:cNvSpPr>
              <p:nvPr/>
            </p:nvSpPr>
            <p:spPr bwMode="auto">
              <a:xfrm>
                <a:off x="9991921" y="8655058"/>
                <a:ext cx="88189" cy="99792"/>
              </a:xfrm>
              <a:custGeom>
                <a:avLst/>
                <a:gdLst>
                  <a:gd name="T0" fmla="*/ 14 w 32"/>
                  <a:gd name="T1" fmla="*/ 3 h 36"/>
                  <a:gd name="T2" fmla="*/ 2 w 32"/>
                  <a:gd name="T3" fmla="*/ 19 h 36"/>
                  <a:gd name="T4" fmla="*/ 0 w 32"/>
                  <a:gd name="T5" fmla="*/ 27 h 36"/>
                  <a:gd name="T6" fmla="*/ 4 w 32"/>
                  <a:gd name="T7" fmla="*/ 31 h 36"/>
                  <a:gd name="T8" fmla="*/ 10 w 32"/>
                  <a:gd name="T9" fmla="*/ 19 h 36"/>
                  <a:gd name="T10" fmla="*/ 23 w 32"/>
                  <a:gd name="T11" fmla="*/ 8 h 36"/>
                  <a:gd name="T12" fmla="*/ 32 w 32"/>
                  <a:gd name="T13" fmla="*/ 3 h 36"/>
                  <a:gd name="T14" fmla="*/ 15 w 32"/>
                  <a:gd name="T15" fmla="*/ 4 h 36"/>
                  <a:gd name="T16" fmla="*/ 14 w 32"/>
                  <a:gd name="T1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6">
                    <a:moveTo>
                      <a:pt x="14" y="3"/>
                    </a:moveTo>
                    <a:cubicBezTo>
                      <a:pt x="9" y="7"/>
                      <a:pt x="5" y="12"/>
                      <a:pt x="2" y="19"/>
                    </a:cubicBezTo>
                    <a:cubicBezTo>
                      <a:pt x="1" y="22"/>
                      <a:pt x="0" y="24"/>
                      <a:pt x="0" y="27"/>
                    </a:cubicBezTo>
                    <a:cubicBezTo>
                      <a:pt x="0" y="28"/>
                      <a:pt x="2" y="36"/>
                      <a:pt x="4" y="31"/>
                    </a:cubicBezTo>
                    <a:cubicBezTo>
                      <a:pt x="6" y="27"/>
                      <a:pt x="8" y="23"/>
                      <a:pt x="10" y="19"/>
                    </a:cubicBezTo>
                    <a:cubicBezTo>
                      <a:pt x="14" y="15"/>
                      <a:pt x="18" y="11"/>
                      <a:pt x="23" y="8"/>
                    </a:cubicBezTo>
                    <a:cubicBezTo>
                      <a:pt x="26" y="6"/>
                      <a:pt x="29" y="4"/>
                      <a:pt x="32" y="3"/>
                    </a:cubicBezTo>
                    <a:cubicBezTo>
                      <a:pt x="25" y="0"/>
                      <a:pt x="15" y="4"/>
                      <a:pt x="15" y="4"/>
                    </a:cubicBezTo>
                    <a:cubicBezTo>
                      <a:pt x="15" y="3"/>
                      <a:pt x="15" y="3"/>
                      <a:pt x="14" y="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3"/>
              <p:cNvSpPr>
                <a:spLocks/>
              </p:cNvSpPr>
              <p:nvPr/>
            </p:nvSpPr>
            <p:spPr bwMode="auto">
              <a:xfrm>
                <a:off x="9863119" y="8704954"/>
                <a:ext cx="241358" cy="203066"/>
              </a:xfrm>
              <a:custGeom>
                <a:avLst/>
                <a:gdLst>
                  <a:gd name="T0" fmla="*/ 88 w 88"/>
                  <a:gd name="T1" fmla="*/ 2 h 74"/>
                  <a:gd name="T2" fmla="*/ 87 w 88"/>
                  <a:gd name="T3" fmla="*/ 0 h 74"/>
                  <a:gd name="T4" fmla="*/ 65 w 88"/>
                  <a:gd name="T5" fmla="*/ 19 h 74"/>
                  <a:gd name="T6" fmla="*/ 56 w 88"/>
                  <a:gd name="T7" fmla="*/ 35 h 74"/>
                  <a:gd name="T8" fmla="*/ 33 w 88"/>
                  <a:gd name="T9" fmla="*/ 44 h 74"/>
                  <a:gd name="T10" fmla="*/ 1 w 88"/>
                  <a:gd name="T11" fmla="*/ 38 h 74"/>
                  <a:gd name="T12" fmla="*/ 0 w 88"/>
                  <a:gd name="T13" fmla="*/ 63 h 74"/>
                  <a:gd name="T14" fmla="*/ 56 w 88"/>
                  <a:gd name="T15" fmla="*/ 74 h 74"/>
                  <a:gd name="T16" fmla="*/ 77 w 88"/>
                  <a:gd name="T17" fmla="*/ 6 h 74"/>
                  <a:gd name="T18" fmla="*/ 88 w 88"/>
                  <a:gd name="T19"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8" y="2"/>
                    </a:moveTo>
                    <a:cubicBezTo>
                      <a:pt x="87" y="2"/>
                      <a:pt x="87" y="1"/>
                      <a:pt x="87" y="0"/>
                    </a:cubicBezTo>
                    <a:cubicBezTo>
                      <a:pt x="77" y="3"/>
                      <a:pt x="69" y="9"/>
                      <a:pt x="65" y="19"/>
                    </a:cubicBezTo>
                    <a:cubicBezTo>
                      <a:pt x="63" y="25"/>
                      <a:pt x="61" y="31"/>
                      <a:pt x="56" y="35"/>
                    </a:cubicBezTo>
                    <a:cubicBezTo>
                      <a:pt x="49" y="40"/>
                      <a:pt x="41" y="42"/>
                      <a:pt x="33" y="44"/>
                    </a:cubicBezTo>
                    <a:cubicBezTo>
                      <a:pt x="22" y="46"/>
                      <a:pt x="11" y="43"/>
                      <a:pt x="1" y="38"/>
                    </a:cubicBezTo>
                    <a:cubicBezTo>
                      <a:pt x="0" y="52"/>
                      <a:pt x="0" y="63"/>
                      <a:pt x="0" y="63"/>
                    </a:cubicBezTo>
                    <a:cubicBezTo>
                      <a:pt x="56" y="74"/>
                      <a:pt x="56" y="74"/>
                      <a:pt x="56" y="74"/>
                    </a:cubicBezTo>
                    <a:cubicBezTo>
                      <a:pt x="56" y="74"/>
                      <a:pt x="74" y="10"/>
                      <a:pt x="77" y="6"/>
                    </a:cubicBezTo>
                    <a:cubicBezTo>
                      <a:pt x="81" y="1"/>
                      <a:pt x="88" y="2"/>
                      <a:pt x="88"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4"/>
              <p:cNvSpPr>
                <a:spLocks/>
              </p:cNvSpPr>
              <p:nvPr/>
            </p:nvSpPr>
            <p:spPr bwMode="auto">
              <a:xfrm>
                <a:off x="10174100" y="8592398"/>
                <a:ext cx="241358" cy="295896"/>
              </a:xfrm>
              <a:custGeom>
                <a:avLst/>
                <a:gdLst>
                  <a:gd name="T0" fmla="*/ 71 w 88"/>
                  <a:gd name="T1" fmla="*/ 17 h 108"/>
                  <a:gd name="T2" fmla="*/ 48 w 88"/>
                  <a:gd name="T3" fmla="*/ 17 h 108"/>
                  <a:gd name="T4" fmla="*/ 25 w 88"/>
                  <a:gd name="T5" fmla="*/ 20 h 108"/>
                  <a:gd name="T6" fmla="*/ 3 w 88"/>
                  <a:gd name="T7" fmla="*/ 26 h 108"/>
                  <a:gd name="T8" fmla="*/ 0 w 88"/>
                  <a:gd name="T9" fmla="*/ 36 h 108"/>
                  <a:gd name="T10" fmla="*/ 1 w 88"/>
                  <a:gd name="T11" fmla="*/ 36 h 108"/>
                  <a:gd name="T12" fmla="*/ 2 w 88"/>
                  <a:gd name="T13" fmla="*/ 36 h 108"/>
                  <a:gd name="T14" fmla="*/ 10 w 88"/>
                  <a:gd name="T15" fmla="*/ 39 h 108"/>
                  <a:gd name="T16" fmla="*/ 32 w 88"/>
                  <a:gd name="T17" fmla="*/ 108 h 108"/>
                  <a:gd name="T18" fmla="*/ 88 w 88"/>
                  <a:gd name="T19" fmla="*/ 96 h 108"/>
                  <a:gd name="T20" fmla="*/ 71 w 88"/>
                  <a:gd name="T21" fmla="*/ 1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08">
                    <a:moveTo>
                      <a:pt x="71" y="17"/>
                    </a:moveTo>
                    <a:cubicBezTo>
                      <a:pt x="53" y="4"/>
                      <a:pt x="48" y="17"/>
                      <a:pt x="48" y="17"/>
                    </a:cubicBezTo>
                    <a:cubicBezTo>
                      <a:pt x="48" y="17"/>
                      <a:pt x="35" y="0"/>
                      <a:pt x="25" y="20"/>
                    </a:cubicBezTo>
                    <a:cubicBezTo>
                      <a:pt x="25" y="20"/>
                      <a:pt x="7" y="12"/>
                      <a:pt x="3" y="26"/>
                    </a:cubicBezTo>
                    <a:cubicBezTo>
                      <a:pt x="1" y="32"/>
                      <a:pt x="1" y="35"/>
                      <a:pt x="0" y="36"/>
                    </a:cubicBezTo>
                    <a:cubicBezTo>
                      <a:pt x="1" y="36"/>
                      <a:pt x="1" y="36"/>
                      <a:pt x="1" y="36"/>
                    </a:cubicBezTo>
                    <a:cubicBezTo>
                      <a:pt x="1" y="36"/>
                      <a:pt x="1" y="36"/>
                      <a:pt x="2" y="36"/>
                    </a:cubicBezTo>
                    <a:cubicBezTo>
                      <a:pt x="3" y="36"/>
                      <a:pt x="8" y="36"/>
                      <a:pt x="10" y="39"/>
                    </a:cubicBezTo>
                    <a:cubicBezTo>
                      <a:pt x="14" y="44"/>
                      <a:pt x="32" y="108"/>
                      <a:pt x="32" y="108"/>
                    </a:cubicBezTo>
                    <a:cubicBezTo>
                      <a:pt x="88" y="96"/>
                      <a:pt x="88" y="96"/>
                      <a:pt x="88" y="96"/>
                    </a:cubicBezTo>
                    <a:cubicBezTo>
                      <a:pt x="88" y="96"/>
                      <a:pt x="88" y="30"/>
                      <a:pt x="71" y="1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5"/>
              <p:cNvSpPr>
                <a:spLocks/>
              </p:cNvSpPr>
              <p:nvPr/>
            </p:nvSpPr>
            <p:spPr bwMode="auto">
              <a:xfrm>
                <a:off x="10275053" y="8620247"/>
                <a:ext cx="70783" cy="95151"/>
              </a:xfrm>
              <a:custGeom>
                <a:avLst/>
                <a:gdLst>
                  <a:gd name="T0" fmla="*/ 11 w 26"/>
                  <a:gd name="T1" fmla="*/ 7 h 35"/>
                  <a:gd name="T2" fmla="*/ 16 w 26"/>
                  <a:gd name="T3" fmla="*/ 2 h 35"/>
                  <a:gd name="T4" fmla="*/ 25 w 26"/>
                  <a:gd name="T5" fmla="*/ 22 h 35"/>
                  <a:gd name="T6" fmla="*/ 26 w 26"/>
                  <a:gd name="T7" fmla="*/ 29 h 35"/>
                  <a:gd name="T8" fmla="*/ 21 w 26"/>
                  <a:gd name="T9" fmla="*/ 32 h 35"/>
                  <a:gd name="T10" fmla="*/ 21 w 26"/>
                  <a:gd name="T11" fmla="*/ 30 h 35"/>
                  <a:gd name="T12" fmla="*/ 17 w 26"/>
                  <a:gd name="T13" fmla="*/ 22 h 35"/>
                  <a:gd name="T14" fmla="*/ 0 w 26"/>
                  <a:gd name="T15" fmla="*/ 0 h 35"/>
                  <a:gd name="T16" fmla="*/ 11 w 26"/>
                  <a:gd name="T17"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5">
                    <a:moveTo>
                      <a:pt x="11" y="7"/>
                    </a:moveTo>
                    <a:cubicBezTo>
                      <a:pt x="11" y="7"/>
                      <a:pt x="13" y="3"/>
                      <a:pt x="16" y="2"/>
                    </a:cubicBezTo>
                    <a:cubicBezTo>
                      <a:pt x="21" y="7"/>
                      <a:pt x="24" y="14"/>
                      <a:pt x="25" y="22"/>
                    </a:cubicBezTo>
                    <a:cubicBezTo>
                      <a:pt x="26" y="24"/>
                      <a:pt x="26" y="26"/>
                      <a:pt x="26" y="29"/>
                    </a:cubicBezTo>
                    <a:cubicBezTo>
                      <a:pt x="23" y="34"/>
                      <a:pt x="21" y="35"/>
                      <a:pt x="21" y="32"/>
                    </a:cubicBezTo>
                    <a:cubicBezTo>
                      <a:pt x="21" y="30"/>
                      <a:pt x="21" y="30"/>
                      <a:pt x="21" y="30"/>
                    </a:cubicBezTo>
                    <a:cubicBezTo>
                      <a:pt x="20" y="27"/>
                      <a:pt x="19" y="24"/>
                      <a:pt x="17" y="22"/>
                    </a:cubicBezTo>
                    <a:cubicBezTo>
                      <a:pt x="14" y="14"/>
                      <a:pt x="8" y="4"/>
                      <a:pt x="0" y="0"/>
                    </a:cubicBezTo>
                    <a:cubicBezTo>
                      <a:pt x="6" y="0"/>
                      <a:pt x="11" y="7"/>
                      <a:pt x="11" y="7"/>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6"/>
              <p:cNvSpPr>
                <a:spLocks/>
              </p:cNvSpPr>
              <p:nvPr/>
            </p:nvSpPr>
            <p:spPr bwMode="auto">
              <a:xfrm>
                <a:off x="10198468" y="8636492"/>
                <a:ext cx="84707" cy="96311"/>
              </a:xfrm>
              <a:custGeom>
                <a:avLst/>
                <a:gdLst>
                  <a:gd name="T0" fmla="*/ 17 w 31"/>
                  <a:gd name="T1" fmla="*/ 2 h 35"/>
                  <a:gd name="T2" fmla="*/ 30 w 31"/>
                  <a:gd name="T3" fmla="*/ 19 h 35"/>
                  <a:gd name="T4" fmla="*/ 31 w 31"/>
                  <a:gd name="T5" fmla="*/ 27 h 35"/>
                  <a:gd name="T6" fmla="*/ 28 w 31"/>
                  <a:gd name="T7" fmla="*/ 31 h 35"/>
                  <a:gd name="T8" fmla="*/ 21 w 31"/>
                  <a:gd name="T9" fmla="*/ 19 h 35"/>
                  <a:gd name="T10" fmla="*/ 9 w 31"/>
                  <a:gd name="T11" fmla="*/ 7 h 35"/>
                  <a:gd name="T12" fmla="*/ 0 w 31"/>
                  <a:gd name="T13" fmla="*/ 3 h 35"/>
                  <a:gd name="T14" fmla="*/ 16 w 31"/>
                  <a:gd name="T15" fmla="*/ 4 h 35"/>
                  <a:gd name="T16" fmla="*/ 17 w 31"/>
                  <a:gd name="T1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5">
                    <a:moveTo>
                      <a:pt x="17" y="2"/>
                    </a:moveTo>
                    <a:cubicBezTo>
                      <a:pt x="22" y="7"/>
                      <a:pt x="27" y="12"/>
                      <a:pt x="30" y="19"/>
                    </a:cubicBezTo>
                    <a:cubicBezTo>
                      <a:pt x="30" y="21"/>
                      <a:pt x="31" y="24"/>
                      <a:pt x="31" y="27"/>
                    </a:cubicBezTo>
                    <a:cubicBezTo>
                      <a:pt x="31" y="28"/>
                      <a:pt x="30" y="35"/>
                      <a:pt x="28" y="31"/>
                    </a:cubicBezTo>
                    <a:cubicBezTo>
                      <a:pt x="26" y="27"/>
                      <a:pt x="24" y="23"/>
                      <a:pt x="21" y="19"/>
                    </a:cubicBezTo>
                    <a:cubicBezTo>
                      <a:pt x="18" y="14"/>
                      <a:pt x="13" y="10"/>
                      <a:pt x="9" y="7"/>
                    </a:cubicBezTo>
                    <a:cubicBezTo>
                      <a:pt x="6" y="6"/>
                      <a:pt x="3" y="4"/>
                      <a:pt x="0" y="3"/>
                    </a:cubicBezTo>
                    <a:cubicBezTo>
                      <a:pt x="7" y="0"/>
                      <a:pt x="16" y="4"/>
                      <a:pt x="16" y="4"/>
                    </a:cubicBezTo>
                    <a:cubicBezTo>
                      <a:pt x="17" y="3"/>
                      <a:pt x="17" y="3"/>
                      <a:pt x="17" y="2"/>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7"/>
              <p:cNvSpPr>
                <a:spLocks/>
              </p:cNvSpPr>
              <p:nvPr/>
            </p:nvSpPr>
            <p:spPr bwMode="auto">
              <a:xfrm>
                <a:off x="10174100" y="8685228"/>
                <a:ext cx="241358" cy="203066"/>
              </a:xfrm>
              <a:custGeom>
                <a:avLst/>
                <a:gdLst>
                  <a:gd name="T0" fmla="*/ 87 w 88"/>
                  <a:gd name="T1" fmla="*/ 38 h 74"/>
                  <a:gd name="T2" fmla="*/ 54 w 88"/>
                  <a:gd name="T3" fmla="*/ 43 h 74"/>
                  <a:gd name="T4" fmla="*/ 32 w 88"/>
                  <a:gd name="T5" fmla="*/ 35 h 74"/>
                  <a:gd name="T6" fmla="*/ 22 w 88"/>
                  <a:gd name="T7" fmla="*/ 19 h 74"/>
                  <a:gd name="T8" fmla="*/ 1 w 88"/>
                  <a:gd name="T9" fmla="*/ 0 h 74"/>
                  <a:gd name="T10" fmla="*/ 0 w 88"/>
                  <a:gd name="T11" fmla="*/ 2 h 74"/>
                  <a:gd name="T12" fmla="*/ 10 w 88"/>
                  <a:gd name="T13" fmla="*/ 5 h 74"/>
                  <a:gd name="T14" fmla="*/ 32 w 88"/>
                  <a:gd name="T15" fmla="*/ 74 h 74"/>
                  <a:gd name="T16" fmla="*/ 88 w 88"/>
                  <a:gd name="T17" fmla="*/ 62 h 74"/>
                  <a:gd name="T18" fmla="*/ 87 w 88"/>
                  <a:gd name="T19"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4">
                    <a:moveTo>
                      <a:pt x="87" y="38"/>
                    </a:moveTo>
                    <a:cubicBezTo>
                      <a:pt x="77" y="43"/>
                      <a:pt x="66" y="46"/>
                      <a:pt x="54" y="43"/>
                    </a:cubicBezTo>
                    <a:cubicBezTo>
                      <a:pt x="46" y="42"/>
                      <a:pt x="39" y="39"/>
                      <a:pt x="32" y="35"/>
                    </a:cubicBezTo>
                    <a:cubicBezTo>
                      <a:pt x="27" y="31"/>
                      <a:pt x="25" y="25"/>
                      <a:pt x="22" y="19"/>
                    </a:cubicBezTo>
                    <a:cubicBezTo>
                      <a:pt x="19" y="9"/>
                      <a:pt x="11" y="3"/>
                      <a:pt x="1" y="0"/>
                    </a:cubicBezTo>
                    <a:cubicBezTo>
                      <a:pt x="1" y="1"/>
                      <a:pt x="0" y="1"/>
                      <a:pt x="0" y="2"/>
                    </a:cubicBezTo>
                    <a:cubicBezTo>
                      <a:pt x="1" y="2"/>
                      <a:pt x="8" y="2"/>
                      <a:pt x="10" y="5"/>
                    </a:cubicBezTo>
                    <a:cubicBezTo>
                      <a:pt x="14" y="10"/>
                      <a:pt x="32" y="74"/>
                      <a:pt x="32" y="74"/>
                    </a:cubicBezTo>
                    <a:cubicBezTo>
                      <a:pt x="88" y="62"/>
                      <a:pt x="88" y="62"/>
                      <a:pt x="88" y="62"/>
                    </a:cubicBezTo>
                    <a:cubicBezTo>
                      <a:pt x="88" y="62"/>
                      <a:pt x="88" y="51"/>
                      <a:pt x="87" y="38"/>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78"/>
              <p:cNvSpPr>
                <a:spLocks/>
              </p:cNvSpPr>
              <p:nvPr/>
            </p:nvSpPr>
            <p:spPr bwMode="auto">
              <a:xfrm>
                <a:off x="9734318" y="8773416"/>
                <a:ext cx="285452" cy="576707"/>
              </a:xfrm>
              <a:custGeom>
                <a:avLst/>
                <a:gdLst>
                  <a:gd name="T0" fmla="*/ 46 w 104"/>
                  <a:gd name="T1" fmla="*/ 29 h 210"/>
                  <a:gd name="T2" fmla="*/ 104 w 104"/>
                  <a:gd name="T3" fmla="*/ 46 h 210"/>
                  <a:gd name="T4" fmla="*/ 27 w 104"/>
                  <a:gd name="T5" fmla="*/ 208 h 210"/>
                  <a:gd name="T6" fmla="*/ 14 w 104"/>
                  <a:gd name="T7" fmla="*/ 77 h 210"/>
                  <a:gd name="T8" fmla="*/ 46 w 104"/>
                  <a:gd name="T9" fmla="*/ 29 h 210"/>
                </a:gdLst>
                <a:ahLst/>
                <a:cxnLst>
                  <a:cxn ang="0">
                    <a:pos x="T0" y="T1"/>
                  </a:cxn>
                  <a:cxn ang="0">
                    <a:pos x="T2" y="T3"/>
                  </a:cxn>
                  <a:cxn ang="0">
                    <a:pos x="T4" y="T5"/>
                  </a:cxn>
                  <a:cxn ang="0">
                    <a:pos x="T6" y="T7"/>
                  </a:cxn>
                  <a:cxn ang="0">
                    <a:pos x="T8" y="T9"/>
                  </a:cxn>
                </a:cxnLst>
                <a:rect l="0" t="0" r="r" b="b"/>
                <a:pathLst>
                  <a:path w="104" h="210">
                    <a:moveTo>
                      <a:pt x="46" y="29"/>
                    </a:moveTo>
                    <a:cubicBezTo>
                      <a:pt x="104" y="46"/>
                      <a:pt x="104" y="46"/>
                      <a:pt x="104" y="46"/>
                    </a:cubicBezTo>
                    <a:cubicBezTo>
                      <a:pt x="104" y="46"/>
                      <a:pt x="55" y="210"/>
                      <a:pt x="27" y="208"/>
                    </a:cubicBezTo>
                    <a:cubicBezTo>
                      <a:pt x="0" y="206"/>
                      <a:pt x="1" y="154"/>
                      <a:pt x="14" y="77"/>
                    </a:cubicBezTo>
                    <a:cubicBezTo>
                      <a:pt x="26" y="0"/>
                      <a:pt x="46" y="29"/>
                      <a:pt x="46"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9"/>
              <p:cNvSpPr>
                <a:spLocks/>
              </p:cNvSpPr>
              <p:nvPr/>
            </p:nvSpPr>
            <p:spPr bwMode="auto">
              <a:xfrm>
                <a:off x="9745922" y="8839558"/>
                <a:ext cx="255283" cy="507084"/>
              </a:xfrm>
              <a:custGeom>
                <a:avLst/>
                <a:gdLst>
                  <a:gd name="T0" fmla="*/ 40 w 93"/>
                  <a:gd name="T1" fmla="*/ 167 h 185"/>
                  <a:gd name="T2" fmla="*/ 15 w 93"/>
                  <a:gd name="T3" fmla="*/ 165 h 185"/>
                  <a:gd name="T4" fmla="*/ 11 w 93"/>
                  <a:gd name="T5" fmla="*/ 138 h 185"/>
                  <a:gd name="T6" fmla="*/ 34 w 93"/>
                  <a:gd name="T7" fmla="*/ 49 h 185"/>
                  <a:gd name="T8" fmla="*/ 50 w 93"/>
                  <a:gd name="T9" fmla="*/ 39 h 185"/>
                  <a:gd name="T10" fmla="*/ 90 w 93"/>
                  <a:gd name="T11" fmla="*/ 51 h 185"/>
                  <a:gd name="T12" fmla="*/ 93 w 93"/>
                  <a:gd name="T13" fmla="*/ 42 h 185"/>
                  <a:gd name="T14" fmla="*/ 62 w 93"/>
                  <a:gd name="T15" fmla="*/ 36 h 185"/>
                  <a:gd name="T16" fmla="*/ 45 w 93"/>
                  <a:gd name="T17" fmla="*/ 30 h 185"/>
                  <a:gd name="T18" fmla="*/ 39 w 93"/>
                  <a:gd name="T19" fmla="*/ 28 h 185"/>
                  <a:gd name="T20" fmla="*/ 39 w 93"/>
                  <a:gd name="T21" fmla="*/ 10 h 185"/>
                  <a:gd name="T22" fmla="*/ 40 w 93"/>
                  <a:gd name="T23" fmla="*/ 3 h 185"/>
                  <a:gd name="T24" fmla="*/ 35 w 93"/>
                  <a:gd name="T25" fmla="*/ 0 h 185"/>
                  <a:gd name="T26" fmla="*/ 31 w 93"/>
                  <a:gd name="T27" fmla="*/ 28 h 185"/>
                  <a:gd name="T28" fmla="*/ 16 w 93"/>
                  <a:gd name="T29" fmla="*/ 76 h 185"/>
                  <a:gd name="T30" fmla="*/ 2 w 93"/>
                  <a:gd name="T31" fmla="*/ 122 h 185"/>
                  <a:gd name="T32" fmla="*/ 23 w 93"/>
                  <a:gd name="T33" fmla="*/ 184 h 185"/>
                  <a:gd name="T34" fmla="*/ 43 w 93"/>
                  <a:gd name="T35" fmla="*/ 166 h 185"/>
                  <a:gd name="T36" fmla="*/ 40 w 93"/>
                  <a:gd name="T37" fmla="*/ 16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85">
                    <a:moveTo>
                      <a:pt x="40" y="167"/>
                    </a:moveTo>
                    <a:cubicBezTo>
                      <a:pt x="31" y="171"/>
                      <a:pt x="22" y="173"/>
                      <a:pt x="15" y="165"/>
                    </a:cubicBezTo>
                    <a:cubicBezTo>
                      <a:pt x="9" y="158"/>
                      <a:pt x="10" y="146"/>
                      <a:pt x="11" y="138"/>
                    </a:cubicBezTo>
                    <a:cubicBezTo>
                      <a:pt x="15" y="108"/>
                      <a:pt x="25" y="78"/>
                      <a:pt x="34" y="49"/>
                    </a:cubicBezTo>
                    <a:cubicBezTo>
                      <a:pt x="37" y="40"/>
                      <a:pt x="40" y="35"/>
                      <a:pt x="50" y="39"/>
                    </a:cubicBezTo>
                    <a:cubicBezTo>
                      <a:pt x="63" y="45"/>
                      <a:pt x="76" y="48"/>
                      <a:pt x="90" y="51"/>
                    </a:cubicBezTo>
                    <a:cubicBezTo>
                      <a:pt x="91" y="48"/>
                      <a:pt x="92" y="45"/>
                      <a:pt x="93" y="42"/>
                    </a:cubicBezTo>
                    <a:cubicBezTo>
                      <a:pt x="83" y="41"/>
                      <a:pt x="72" y="39"/>
                      <a:pt x="62" y="36"/>
                    </a:cubicBezTo>
                    <a:cubicBezTo>
                      <a:pt x="56" y="35"/>
                      <a:pt x="51" y="32"/>
                      <a:pt x="45" y="30"/>
                    </a:cubicBezTo>
                    <a:cubicBezTo>
                      <a:pt x="43" y="30"/>
                      <a:pt x="40" y="29"/>
                      <a:pt x="39" y="28"/>
                    </a:cubicBezTo>
                    <a:cubicBezTo>
                      <a:pt x="34" y="23"/>
                      <a:pt x="37" y="16"/>
                      <a:pt x="39" y="10"/>
                    </a:cubicBezTo>
                    <a:cubicBezTo>
                      <a:pt x="39" y="8"/>
                      <a:pt x="40" y="5"/>
                      <a:pt x="40" y="3"/>
                    </a:cubicBezTo>
                    <a:cubicBezTo>
                      <a:pt x="39" y="2"/>
                      <a:pt x="37" y="1"/>
                      <a:pt x="35" y="0"/>
                    </a:cubicBezTo>
                    <a:cubicBezTo>
                      <a:pt x="35" y="9"/>
                      <a:pt x="34" y="19"/>
                      <a:pt x="31" y="28"/>
                    </a:cubicBezTo>
                    <a:cubicBezTo>
                      <a:pt x="25" y="44"/>
                      <a:pt x="20" y="60"/>
                      <a:pt x="16" y="76"/>
                    </a:cubicBezTo>
                    <a:cubicBezTo>
                      <a:pt x="11" y="91"/>
                      <a:pt x="7" y="107"/>
                      <a:pt x="2" y="122"/>
                    </a:cubicBezTo>
                    <a:cubicBezTo>
                      <a:pt x="0" y="160"/>
                      <a:pt x="6" y="183"/>
                      <a:pt x="23" y="184"/>
                    </a:cubicBezTo>
                    <a:cubicBezTo>
                      <a:pt x="29" y="185"/>
                      <a:pt x="36" y="177"/>
                      <a:pt x="43" y="166"/>
                    </a:cubicBezTo>
                    <a:cubicBezTo>
                      <a:pt x="42" y="166"/>
                      <a:pt x="41" y="167"/>
                      <a:pt x="40" y="167"/>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80"/>
              <p:cNvSpPr>
                <a:spLocks/>
              </p:cNvSpPr>
              <p:nvPr/>
            </p:nvSpPr>
            <p:spPr bwMode="auto">
              <a:xfrm>
                <a:off x="10255326" y="8762973"/>
                <a:ext cx="280811" cy="599914"/>
              </a:xfrm>
              <a:custGeom>
                <a:avLst/>
                <a:gdLst>
                  <a:gd name="T0" fmla="*/ 57 w 102"/>
                  <a:gd name="T1" fmla="*/ 29 h 219"/>
                  <a:gd name="T2" fmla="*/ 0 w 102"/>
                  <a:gd name="T3" fmla="*/ 46 h 219"/>
                  <a:gd name="T4" fmla="*/ 65 w 102"/>
                  <a:gd name="T5" fmla="*/ 217 h 219"/>
                  <a:gd name="T6" fmla="*/ 89 w 102"/>
                  <a:gd name="T7" fmla="*/ 77 h 219"/>
                  <a:gd name="T8" fmla="*/ 57 w 102"/>
                  <a:gd name="T9" fmla="*/ 29 h 219"/>
                </a:gdLst>
                <a:ahLst/>
                <a:cxnLst>
                  <a:cxn ang="0">
                    <a:pos x="T0" y="T1"/>
                  </a:cxn>
                  <a:cxn ang="0">
                    <a:pos x="T2" y="T3"/>
                  </a:cxn>
                  <a:cxn ang="0">
                    <a:pos x="T4" y="T5"/>
                  </a:cxn>
                  <a:cxn ang="0">
                    <a:pos x="T6" y="T7"/>
                  </a:cxn>
                  <a:cxn ang="0">
                    <a:pos x="T8" y="T9"/>
                  </a:cxn>
                </a:cxnLst>
                <a:rect l="0" t="0" r="r" b="b"/>
                <a:pathLst>
                  <a:path w="102" h="219">
                    <a:moveTo>
                      <a:pt x="57" y="29"/>
                    </a:moveTo>
                    <a:cubicBezTo>
                      <a:pt x="0" y="46"/>
                      <a:pt x="0" y="46"/>
                      <a:pt x="0" y="46"/>
                    </a:cubicBezTo>
                    <a:cubicBezTo>
                      <a:pt x="0" y="46"/>
                      <a:pt x="38" y="219"/>
                      <a:pt x="65" y="217"/>
                    </a:cubicBezTo>
                    <a:cubicBezTo>
                      <a:pt x="92" y="215"/>
                      <a:pt x="102" y="154"/>
                      <a:pt x="89" y="77"/>
                    </a:cubicBezTo>
                    <a:cubicBezTo>
                      <a:pt x="77" y="0"/>
                      <a:pt x="57" y="29"/>
                      <a:pt x="57" y="29"/>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1"/>
              <p:cNvSpPr>
                <a:spLocks/>
              </p:cNvSpPr>
              <p:nvPr/>
            </p:nvSpPr>
            <p:spPr bwMode="auto">
              <a:xfrm>
                <a:off x="10266930" y="8833756"/>
                <a:ext cx="241358" cy="526811"/>
              </a:xfrm>
              <a:custGeom>
                <a:avLst/>
                <a:gdLst>
                  <a:gd name="T0" fmla="*/ 56 w 88"/>
                  <a:gd name="T1" fmla="*/ 0 h 192"/>
                  <a:gd name="T2" fmla="*/ 54 w 88"/>
                  <a:gd name="T3" fmla="*/ 2 h 192"/>
                  <a:gd name="T4" fmla="*/ 56 w 88"/>
                  <a:gd name="T5" fmla="*/ 21 h 192"/>
                  <a:gd name="T6" fmla="*/ 46 w 88"/>
                  <a:gd name="T7" fmla="*/ 28 h 192"/>
                  <a:gd name="T8" fmla="*/ 0 w 88"/>
                  <a:gd name="T9" fmla="*/ 36 h 192"/>
                  <a:gd name="T10" fmla="*/ 2 w 88"/>
                  <a:gd name="T11" fmla="*/ 44 h 192"/>
                  <a:gd name="T12" fmla="*/ 49 w 88"/>
                  <a:gd name="T13" fmla="*/ 34 h 192"/>
                  <a:gd name="T14" fmla="*/ 67 w 88"/>
                  <a:gd name="T15" fmla="*/ 54 h 192"/>
                  <a:gd name="T16" fmla="*/ 78 w 88"/>
                  <a:gd name="T17" fmla="*/ 111 h 192"/>
                  <a:gd name="T18" fmla="*/ 79 w 88"/>
                  <a:gd name="T19" fmla="*/ 152 h 192"/>
                  <a:gd name="T20" fmla="*/ 60 w 88"/>
                  <a:gd name="T21" fmla="*/ 170 h 192"/>
                  <a:gd name="T22" fmla="*/ 40 w 88"/>
                  <a:gd name="T23" fmla="*/ 160 h 192"/>
                  <a:gd name="T24" fmla="*/ 35 w 88"/>
                  <a:gd name="T25" fmla="*/ 154 h 192"/>
                  <a:gd name="T26" fmla="*/ 61 w 88"/>
                  <a:gd name="T27" fmla="*/ 191 h 192"/>
                  <a:gd name="T28" fmla="*/ 88 w 88"/>
                  <a:gd name="T29" fmla="*/ 148 h 192"/>
                  <a:gd name="T30" fmla="*/ 56 w 88"/>
                  <a:gd name="T3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92">
                    <a:moveTo>
                      <a:pt x="56" y="0"/>
                    </a:moveTo>
                    <a:cubicBezTo>
                      <a:pt x="55" y="1"/>
                      <a:pt x="55" y="1"/>
                      <a:pt x="54" y="2"/>
                    </a:cubicBezTo>
                    <a:cubicBezTo>
                      <a:pt x="55" y="8"/>
                      <a:pt x="56" y="15"/>
                      <a:pt x="56" y="21"/>
                    </a:cubicBezTo>
                    <a:cubicBezTo>
                      <a:pt x="55" y="25"/>
                      <a:pt x="49" y="27"/>
                      <a:pt x="46" y="28"/>
                    </a:cubicBezTo>
                    <a:cubicBezTo>
                      <a:pt x="31" y="31"/>
                      <a:pt x="14" y="31"/>
                      <a:pt x="0" y="36"/>
                    </a:cubicBezTo>
                    <a:cubicBezTo>
                      <a:pt x="0" y="39"/>
                      <a:pt x="1" y="41"/>
                      <a:pt x="2" y="44"/>
                    </a:cubicBezTo>
                    <a:cubicBezTo>
                      <a:pt x="17" y="38"/>
                      <a:pt x="33" y="37"/>
                      <a:pt x="49" y="34"/>
                    </a:cubicBezTo>
                    <a:cubicBezTo>
                      <a:pt x="64" y="32"/>
                      <a:pt x="65" y="42"/>
                      <a:pt x="67" y="54"/>
                    </a:cubicBezTo>
                    <a:cubicBezTo>
                      <a:pt x="72" y="73"/>
                      <a:pt x="76" y="92"/>
                      <a:pt x="78" y="111"/>
                    </a:cubicBezTo>
                    <a:cubicBezTo>
                      <a:pt x="80" y="124"/>
                      <a:pt x="82" y="139"/>
                      <a:pt x="79" y="152"/>
                    </a:cubicBezTo>
                    <a:cubicBezTo>
                      <a:pt x="76" y="161"/>
                      <a:pt x="70" y="169"/>
                      <a:pt x="60" y="170"/>
                    </a:cubicBezTo>
                    <a:cubicBezTo>
                      <a:pt x="52" y="171"/>
                      <a:pt x="45" y="166"/>
                      <a:pt x="40" y="160"/>
                    </a:cubicBezTo>
                    <a:cubicBezTo>
                      <a:pt x="38" y="158"/>
                      <a:pt x="36" y="156"/>
                      <a:pt x="35" y="154"/>
                    </a:cubicBezTo>
                    <a:cubicBezTo>
                      <a:pt x="44" y="176"/>
                      <a:pt x="53" y="192"/>
                      <a:pt x="61" y="191"/>
                    </a:cubicBezTo>
                    <a:cubicBezTo>
                      <a:pt x="75" y="190"/>
                      <a:pt x="84" y="174"/>
                      <a:pt x="88" y="148"/>
                    </a:cubicBezTo>
                    <a:cubicBezTo>
                      <a:pt x="88" y="97"/>
                      <a:pt x="82" y="44"/>
                      <a:pt x="56"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82"/>
              <p:cNvSpPr>
                <a:spLocks/>
              </p:cNvSpPr>
              <p:nvPr/>
            </p:nvSpPr>
            <p:spPr bwMode="auto">
              <a:xfrm>
                <a:off x="10864524" y="8496087"/>
                <a:ext cx="156651" cy="104434"/>
              </a:xfrm>
              <a:custGeom>
                <a:avLst/>
                <a:gdLst>
                  <a:gd name="T0" fmla="*/ 0 w 57"/>
                  <a:gd name="T1" fmla="*/ 24 h 38"/>
                  <a:gd name="T2" fmla="*/ 39 w 57"/>
                  <a:gd name="T3" fmla="*/ 15 h 38"/>
                  <a:gd name="T4" fmla="*/ 33 w 57"/>
                  <a:gd name="T5" fmla="*/ 35 h 38"/>
                  <a:gd name="T6" fmla="*/ 0 w 57"/>
                  <a:gd name="T7" fmla="*/ 24 h 38"/>
                </a:gdLst>
                <a:ahLst/>
                <a:cxnLst>
                  <a:cxn ang="0">
                    <a:pos x="T0" y="T1"/>
                  </a:cxn>
                  <a:cxn ang="0">
                    <a:pos x="T2" y="T3"/>
                  </a:cxn>
                  <a:cxn ang="0">
                    <a:pos x="T4" y="T5"/>
                  </a:cxn>
                  <a:cxn ang="0">
                    <a:pos x="T6" y="T7"/>
                  </a:cxn>
                </a:cxnLst>
                <a:rect l="0" t="0" r="r" b="b"/>
                <a:pathLst>
                  <a:path w="57" h="38">
                    <a:moveTo>
                      <a:pt x="0" y="24"/>
                    </a:moveTo>
                    <a:cubicBezTo>
                      <a:pt x="0" y="24"/>
                      <a:pt x="21" y="0"/>
                      <a:pt x="39" y="15"/>
                    </a:cubicBezTo>
                    <a:cubicBezTo>
                      <a:pt x="57" y="29"/>
                      <a:pt x="42" y="38"/>
                      <a:pt x="33" y="35"/>
                    </a:cubicBezTo>
                    <a:cubicBezTo>
                      <a:pt x="24" y="32"/>
                      <a:pt x="27" y="12"/>
                      <a:pt x="0" y="24"/>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83"/>
              <p:cNvSpPr>
                <a:spLocks noEditPoints="1"/>
              </p:cNvSpPr>
              <p:nvPr/>
            </p:nvSpPr>
            <p:spPr bwMode="auto">
              <a:xfrm>
                <a:off x="10864524" y="8496087"/>
                <a:ext cx="156651" cy="104434"/>
              </a:xfrm>
              <a:custGeom>
                <a:avLst/>
                <a:gdLst>
                  <a:gd name="T0" fmla="*/ 39 w 57"/>
                  <a:gd name="T1" fmla="*/ 15 h 38"/>
                  <a:gd name="T2" fmla="*/ 0 w 57"/>
                  <a:gd name="T3" fmla="*/ 24 h 38"/>
                  <a:gd name="T4" fmla="*/ 33 w 57"/>
                  <a:gd name="T5" fmla="*/ 35 h 38"/>
                  <a:gd name="T6" fmla="*/ 39 w 57"/>
                  <a:gd name="T7" fmla="*/ 15 h 38"/>
                  <a:gd name="T8" fmla="*/ 28 w 57"/>
                  <a:gd name="T9" fmla="*/ 16 h 38"/>
                  <a:gd name="T10" fmla="*/ 25 w 57"/>
                  <a:gd name="T11" fmla="*/ 15 h 38"/>
                  <a:gd name="T12" fmla="*/ 25 w 57"/>
                  <a:gd name="T13" fmla="*/ 12 h 38"/>
                  <a:gd name="T14" fmla="*/ 29 w 57"/>
                  <a:gd name="T15" fmla="*/ 13 h 38"/>
                  <a:gd name="T16" fmla="*/ 28 w 57"/>
                  <a:gd name="T17" fmla="*/ 16 h 38"/>
                  <a:gd name="T18" fmla="*/ 44 w 57"/>
                  <a:gd name="T19" fmla="*/ 30 h 38"/>
                  <a:gd name="T20" fmla="*/ 41 w 57"/>
                  <a:gd name="T21" fmla="*/ 29 h 38"/>
                  <a:gd name="T22" fmla="*/ 33 w 57"/>
                  <a:gd name="T23" fmla="*/ 18 h 38"/>
                  <a:gd name="T24" fmla="*/ 34 w 57"/>
                  <a:gd name="T25" fmla="*/ 15 h 38"/>
                  <a:gd name="T26" fmla="*/ 44 w 57"/>
                  <a:gd name="T2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38">
                    <a:moveTo>
                      <a:pt x="39" y="15"/>
                    </a:moveTo>
                    <a:cubicBezTo>
                      <a:pt x="21" y="0"/>
                      <a:pt x="0" y="24"/>
                      <a:pt x="0" y="24"/>
                    </a:cubicBezTo>
                    <a:cubicBezTo>
                      <a:pt x="27" y="12"/>
                      <a:pt x="24" y="32"/>
                      <a:pt x="33" y="35"/>
                    </a:cubicBezTo>
                    <a:cubicBezTo>
                      <a:pt x="42" y="38"/>
                      <a:pt x="57" y="29"/>
                      <a:pt x="39" y="15"/>
                    </a:cubicBezTo>
                    <a:close/>
                    <a:moveTo>
                      <a:pt x="28" y="16"/>
                    </a:moveTo>
                    <a:cubicBezTo>
                      <a:pt x="27" y="16"/>
                      <a:pt x="26" y="15"/>
                      <a:pt x="25" y="15"/>
                    </a:cubicBezTo>
                    <a:cubicBezTo>
                      <a:pt x="22" y="15"/>
                      <a:pt x="22" y="12"/>
                      <a:pt x="25" y="12"/>
                    </a:cubicBezTo>
                    <a:cubicBezTo>
                      <a:pt x="26" y="12"/>
                      <a:pt x="28" y="12"/>
                      <a:pt x="29" y="13"/>
                    </a:cubicBezTo>
                    <a:cubicBezTo>
                      <a:pt x="31" y="14"/>
                      <a:pt x="30" y="17"/>
                      <a:pt x="28" y="16"/>
                    </a:cubicBezTo>
                    <a:close/>
                    <a:moveTo>
                      <a:pt x="44" y="30"/>
                    </a:moveTo>
                    <a:cubicBezTo>
                      <a:pt x="43" y="32"/>
                      <a:pt x="40" y="31"/>
                      <a:pt x="41" y="29"/>
                    </a:cubicBezTo>
                    <a:cubicBezTo>
                      <a:pt x="43" y="24"/>
                      <a:pt x="37" y="20"/>
                      <a:pt x="33" y="18"/>
                    </a:cubicBezTo>
                    <a:cubicBezTo>
                      <a:pt x="31" y="18"/>
                      <a:pt x="32" y="15"/>
                      <a:pt x="34" y="15"/>
                    </a:cubicBezTo>
                    <a:cubicBezTo>
                      <a:pt x="40" y="18"/>
                      <a:pt x="46" y="23"/>
                      <a:pt x="44" y="3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84"/>
              <p:cNvSpPr>
                <a:spLocks/>
              </p:cNvSpPr>
              <p:nvPr/>
            </p:nvSpPr>
            <p:spPr bwMode="auto">
              <a:xfrm>
                <a:off x="10837835" y="8573832"/>
                <a:ext cx="189141" cy="189141"/>
              </a:xfrm>
              <a:custGeom>
                <a:avLst/>
                <a:gdLst>
                  <a:gd name="T0" fmla="*/ 0 w 69"/>
                  <a:gd name="T1" fmla="*/ 25 h 69"/>
                  <a:gd name="T2" fmla="*/ 43 w 69"/>
                  <a:gd name="T3" fmla="*/ 29 h 69"/>
                  <a:gd name="T4" fmla="*/ 43 w 69"/>
                  <a:gd name="T5" fmla="*/ 68 h 69"/>
                  <a:gd name="T6" fmla="*/ 25 w 69"/>
                  <a:gd name="T7" fmla="*/ 38 h 69"/>
                  <a:gd name="T8" fmla="*/ 0 w 69"/>
                  <a:gd name="T9" fmla="*/ 25 h 69"/>
                </a:gdLst>
                <a:ahLst/>
                <a:cxnLst>
                  <a:cxn ang="0">
                    <a:pos x="T0" y="T1"/>
                  </a:cxn>
                  <a:cxn ang="0">
                    <a:pos x="T2" y="T3"/>
                  </a:cxn>
                  <a:cxn ang="0">
                    <a:pos x="T4" y="T5"/>
                  </a:cxn>
                  <a:cxn ang="0">
                    <a:pos x="T6" y="T7"/>
                  </a:cxn>
                  <a:cxn ang="0">
                    <a:pos x="T8" y="T9"/>
                  </a:cxn>
                </a:cxnLst>
                <a:rect l="0" t="0" r="r" b="b"/>
                <a:pathLst>
                  <a:path w="69" h="69">
                    <a:moveTo>
                      <a:pt x="0" y="25"/>
                    </a:moveTo>
                    <a:cubicBezTo>
                      <a:pt x="0" y="25"/>
                      <a:pt x="18" y="0"/>
                      <a:pt x="43" y="29"/>
                    </a:cubicBezTo>
                    <a:cubicBezTo>
                      <a:pt x="69" y="58"/>
                      <a:pt x="53" y="69"/>
                      <a:pt x="43" y="68"/>
                    </a:cubicBezTo>
                    <a:cubicBezTo>
                      <a:pt x="33" y="67"/>
                      <a:pt x="28" y="64"/>
                      <a:pt x="25" y="38"/>
                    </a:cubicBezTo>
                    <a:cubicBezTo>
                      <a:pt x="23" y="22"/>
                      <a:pt x="0" y="25"/>
                      <a:pt x="0" y="2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85"/>
              <p:cNvSpPr>
                <a:spLocks noEditPoints="1"/>
              </p:cNvSpPr>
              <p:nvPr/>
            </p:nvSpPr>
            <p:spPr bwMode="auto">
              <a:xfrm>
                <a:off x="10837835" y="8573832"/>
                <a:ext cx="189141" cy="189141"/>
              </a:xfrm>
              <a:custGeom>
                <a:avLst/>
                <a:gdLst>
                  <a:gd name="T0" fmla="*/ 43 w 69"/>
                  <a:gd name="T1" fmla="*/ 29 h 69"/>
                  <a:gd name="T2" fmla="*/ 0 w 69"/>
                  <a:gd name="T3" fmla="*/ 25 h 69"/>
                  <a:gd name="T4" fmla="*/ 25 w 69"/>
                  <a:gd name="T5" fmla="*/ 38 h 69"/>
                  <a:gd name="T6" fmla="*/ 43 w 69"/>
                  <a:gd name="T7" fmla="*/ 68 h 69"/>
                  <a:gd name="T8" fmla="*/ 43 w 69"/>
                  <a:gd name="T9" fmla="*/ 29 h 69"/>
                  <a:gd name="T10" fmla="*/ 41 w 69"/>
                  <a:gd name="T11" fmla="*/ 37 h 69"/>
                  <a:gd name="T12" fmla="*/ 38 w 69"/>
                  <a:gd name="T13" fmla="*/ 34 h 69"/>
                  <a:gd name="T14" fmla="*/ 41 w 69"/>
                  <a:gd name="T15" fmla="*/ 32 h 69"/>
                  <a:gd name="T16" fmla="*/ 42 w 69"/>
                  <a:gd name="T17" fmla="*/ 34 h 69"/>
                  <a:gd name="T18" fmla="*/ 41 w 69"/>
                  <a:gd name="T19" fmla="*/ 37 h 69"/>
                  <a:gd name="T20" fmla="*/ 50 w 69"/>
                  <a:gd name="T21" fmla="*/ 61 h 69"/>
                  <a:gd name="T22" fmla="*/ 47 w 69"/>
                  <a:gd name="T23" fmla="*/ 59 h 69"/>
                  <a:gd name="T24" fmla="*/ 45 w 69"/>
                  <a:gd name="T25" fmla="*/ 42 h 69"/>
                  <a:gd name="T26" fmla="*/ 47 w 69"/>
                  <a:gd name="T27" fmla="*/ 40 h 69"/>
                  <a:gd name="T28" fmla="*/ 50 w 69"/>
                  <a:gd name="T29"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9">
                    <a:moveTo>
                      <a:pt x="43" y="29"/>
                    </a:moveTo>
                    <a:cubicBezTo>
                      <a:pt x="18" y="0"/>
                      <a:pt x="0" y="25"/>
                      <a:pt x="0" y="25"/>
                    </a:cubicBezTo>
                    <a:cubicBezTo>
                      <a:pt x="0" y="25"/>
                      <a:pt x="23" y="22"/>
                      <a:pt x="25" y="38"/>
                    </a:cubicBezTo>
                    <a:cubicBezTo>
                      <a:pt x="28" y="64"/>
                      <a:pt x="33" y="67"/>
                      <a:pt x="43" y="68"/>
                    </a:cubicBezTo>
                    <a:cubicBezTo>
                      <a:pt x="53" y="69"/>
                      <a:pt x="69" y="58"/>
                      <a:pt x="43" y="29"/>
                    </a:cubicBezTo>
                    <a:close/>
                    <a:moveTo>
                      <a:pt x="41" y="37"/>
                    </a:moveTo>
                    <a:cubicBezTo>
                      <a:pt x="40" y="36"/>
                      <a:pt x="39" y="35"/>
                      <a:pt x="38" y="34"/>
                    </a:cubicBezTo>
                    <a:cubicBezTo>
                      <a:pt x="37" y="33"/>
                      <a:pt x="39" y="31"/>
                      <a:pt x="41" y="32"/>
                    </a:cubicBezTo>
                    <a:cubicBezTo>
                      <a:pt x="41" y="33"/>
                      <a:pt x="42" y="33"/>
                      <a:pt x="42" y="34"/>
                    </a:cubicBezTo>
                    <a:cubicBezTo>
                      <a:pt x="44" y="35"/>
                      <a:pt x="42" y="38"/>
                      <a:pt x="41" y="37"/>
                    </a:cubicBezTo>
                    <a:close/>
                    <a:moveTo>
                      <a:pt x="50" y="61"/>
                    </a:moveTo>
                    <a:cubicBezTo>
                      <a:pt x="49" y="62"/>
                      <a:pt x="46" y="61"/>
                      <a:pt x="47" y="59"/>
                    </a:cubicBezTo>
                    <a:cubicBezTo>
                      <a:pt x="51" y="53"/>
                      <a:pt x="50" y="46"/>
                      <a:pt x="45" y="42"/>
                    </a:cubicBezTo>
                    <a:cubicBezTo>
                      <a:pt x="43" y="41"/>
                      <a:pt x="45" y="39"/>
                      <a:pt x="47" y="40"/>
                    </a:cubicBezTo>
                    <a:cubicBezTo>
                      <a:pt x="53" y="45"/>
                      <a:pt x="54" y="54"/>
                      <a:pt x="50" y="61"/>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86"/>
              <p:cNvSpPr>
                <a:spLocks/>
              </p:cNvSpPr>
              <p:nvPr/>
            </p:nvSpPr>
            <p:spPr bwMode="auto">
              <a:xfrm>
                <a:off x="10902816" y="7920540"/>
                <a:ext cx="194943" cy="98632"/>
              </a:xfrm>
              <a:custGeom>
                <a:avLst/>
                <a:gdLst>
                  <a:gd name="T0" fmla="*/ 0 w 71"/>
                  <a:gd name="T1" fmla="*/ 36 h 36"/>
                  <a:gd name="T2" fmla="*/ 39 w 71"/>
                  <a:gd name="T3" fmla="*/ 4 h 36"/>
                  <a:gd name="T4" fmla="*/ 50 w 71"/>
                  <a:gd name="T5" fmla="*/ 33 h 36"/>
                  <a:gd name="T6" fmla="*/ 0 w 71"/>
                  <a:gd name="T7" fmla="*/ 36 h 36"/>
                </a:gdLst>
                <a:ahLst/>
                <a:cxnLst>
                  <a:cxn ang="0">
                    <a:pos x="T0" y="T1"/>
                  </a:cxn>
                  <a:cxn ang="0">
                    <a:pos x="T2" y="T3"/>
                  </a:cxn>
                  <a:cxn ang="0">
                    <a:pos x="T4" y="T5"/>
                  </a:cxn>
                  <a:cxn ang="0">
                    <a:pos x="T6" y="T7"/>
                  </a:cxn>
                </a:cxnLst>
                <a:rect l="0" t="0" r="r" b="b"/>
                <a:pathLst>
                  <a:path w="71" h="36">
                    <a:moveTo>
                      <a:pt x="0" y="36"/>
                    </a:moveTo>
                    <a:cubicBezTo>
                      <a:pt x="0" y="36"/>
                      <a:pt x="7" y="0"/>
                      <a:pt x="39" y="4"/>
                    </a:cubicBezTo>
                    <a:cubicBezTo>
                      <a:pt x="71" y="9"/>
                      <a:pt x="59" y="33"/>
                      <a:pt x="50" y="33"/>
                    </a:cubicBezTo>
                    <a:cubicBezTo>
                      <a:pt x="40" y="33"/>
                      <a:pt x="21" y="15"/>
                      <a:pt x="0" y="36"/>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87"/>
              <p:cNvSpPr>
                <a:spLocks noEditPoints="1"/>
              </p:cNvSpPr>
              <p:nvPr/>
            </p:nvSpPr>
            <p:spPr bwMode="auto">
              <a:xfrm>
                <a:off x="10902816" y="7920540"/>
                <a:ext cx="194943" cy="98632"/>
              </a:xfrm>
              <a:custGeom>
                <a:avLst/>
                <a:gdLst>
                  <a:gd name="T0" fmla="*/ 39 w 71"/>
                  <a:gd name="T1" fmla="*/ 4 h 36"/>
                  <a:gd name="T2" fmla="*/ 0 w 71"/>
                  <a:gd name="T3" fmla="*/ 36 h 36"/>
                  <a:gd name="T4" fmla="*/ 50 w 71"/>
                  <a:gd name="T5" fmla="*/ 33 h 36"/>
                  <a:gd name="T6" fmla="*/ 39 w 71"/>
                  <a:gd name="T7" fmla="*/ 4 h 36"/>
                  <a:gd name="T8" fmla="*/ 33 w 71"/>
                  <a:gd name="T9" fmla="*/ 11 h 36"/>
                  <a:gd name="T10" fmla="*/ 29 w 71"/>
                  <a:gd name="T11" fmla="*/ 11 h 36"/>
                  <a:gd name="T12" fmla="*/ 29 w 71"/>
                  <a:gd name="T13" fmla="*/ 8 h 36"/>
                  <a:gd name="T14" fmla="*/ 33 w 71"/>
                  <a:gd name="T15" fmla="*/ 8 h 36"/>
                  <a:gd name="T16" fmla="*/ 33 w 71"/>
                  <a:gd name="T17" fmla="*/ 11 h 36"/>
                  <a:gd name="T18" fmla="*/ 53 w 71"/>
                  <a:gd name="T19" fmla="*/ 19 h 36"/>
                  <a:gd name="T20" fmla="*/ 40 w 71"/>
                  <a:gd name="T21" fmla="*/ 12 h 36"/>
                  <a:gd name="T22" fmla="*/ 41 w 71"/>
                  <a:gd name="T23" fmla="*/ 9 h 36"/>
                  <a:gd name="T24" fmla="*/ 56 w 71"/>
                  <a:gd name="T25" fmla="*/ 17 h 36"/>
                  <a:gd name="T26" fmla="*/ 53 w 71"/>
                  <a:gd name="T2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36">
                    <a:moveTo>
                      <a:pt x="39" y="4"/>
                    </a:moveTo>
                    <a:cubicBezTo>
                      <a:pt x="7" y="0"/>
                      <a:pt x="0" y="36"/>
                      <a:pt x="0" y="36"/>
                    </a:cubicBezTo>
                    <a:cubicBezTo>
                      <a:pt x="21" y="15"/>
                      <a:pt x="40" y="33"/>
                      <a:pt x="50" y="33"/>
                    </a:cubicBezTo>
                    <a:cubicBezTo>
                      <a:pt x="59" y="33"/>
                      <a:pt x="71" y="9"/>
                      <a:pt x="39" y="4"/>
                    </a:cubicBezTo>
                    <a:close/>
                    <a:moveTo>
                      <a:pt x="33" y="11"/>
                    </a:moveTo>
                    <a:cubicBezTo>
                      <a:pt x="29" y="11"/>
                      <a:pt x="29" y="11"/>
                      <a:pt x="29" y="11"/>
                    </a:cubicBezTo>
                    <a:cubicBezTo>
                      <a:pt x="27" y="11"/>
                      <a:pt x="27" y="8"/>
                      <a:pt x="29" y="8"/>
                    </a:cubicBezTo>
                    <a:cubicBezTo>
                      <a:pt x="33" y="8"/>
                      <a:pt x="33" y="8"/>
                      <a:pt x="33" y="8"/>
                    </a:cubicBezTo>
                    <a:cubicBezTo>
                      <a:pt x="35" y="8"/>
                      <a:pt x="35" y="11"/>
                      <a:pt x="33" y="11"/>
                    </a:cubicBezTo>
                    <a:close/>
                    <a:moveTo>
                      <a:pt x="53" y="19"/>
                    </a:moveTo>
                    <a:cubicBezTo>
                      <a:pt x="50" y="15"/>
                      <a:pt x="45" y="13"/>
                      <a:pt x="40" y="12"/>
                    </a:cubicBezTo>
                    <a:cubicBezTo>
                      <a:pt x="38" y="12"/>
                      <a:pt x="39" y="9"/>
                      <a:pt x="41" y="9"/>
                    </a:cubicBezTo>
                    <a:cubicBezTo>
                      <a:pt x="47" y="10"/>
                      <a:pt x="52" y="13"/>
                      <a:pt x="56" y="17"/>
                    </a:cubicBezTo>
                    <a:cubicBezTo>
                      <a:pt x="57" y="19"/>
                      <a:pt x="54" y="21"/>
                      <a:pt x="53"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88"/>
              <p:cNvSpPr>
                <a:spLocks/>
              </p:cNvSpPr>
              <p:nvPr/>
            </p:nvSpPr>
            <p:spPr bwMode="auto">
              <a:xfrm>
                <a:off x="10902816" y="7788257"/>
                <a:ext cx="118358" cy="104434"/>
              </a:xfrm>
              <a:custGeom>
                <a:avLst/>
                <a:gdLst>
                  <a:gd name="T0" fmla="*/ 0 w 43"/>
                  <a:gd name="T1" fmla="*/ 37 h 38"/>
                  <a:gd name="T2" fmla="*/ 24 w 43"/>
                  <a:gd name="T3" fmla="*/ 5 h 38"/>
                  <a:gd name="T4" fmla="*/ 0 w 43"/>
                  <a:gd name="T5" fmla="*/ 37 h 38"/>
                </a:gdLst>
                <a:ahLst/>
                <a:cxnLst>
                  <a:cxn ang="0">
                    <a:pos x="T0" y="T1"/>
                  </a:cxn>
                  <a:cxn ang="0">
                    <a:pos x="T2" y="T3"/>
                  </a:cxn>
                  <a:cxn ang="0">
                    <a:pos x="T4" y="T5"/>
                  </a:cxn>
                </a:cxnLst>
                <a:rect l="0" t="0" r="r" b="b"/>
                <a:pathLst>
                  <a:path w="43" h="38">
                    <a:moveTo>
                      <a:pt x="0" y="37"/>
                    </a:moveTo>
                    <a:cubicBezTo>
                      <a:pt x="0" y="37"/>
                      <a:pt x="5" y="0"/>
                      <a:pt x="24" y="5"/>
                    </a:cubicBezTo>
                    <a:cubicBezTo>
                      <a:pt x="43" y="10"/>
                      <a:pt x="28" y="38"/>
                      <a:pt x="0"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89"/>
              <p:cNvSpPr>
                <a:spLocks noEditPoints="1"/>
              </p:cNvSpPr>
              <p:nvPr/>
            </p:nvSpPr>
            <p:spPr bwMode="auto">
              <a:xfrm>
                <a:off x="10902816" y="7788257"/>
                <a:ext cx="118358" cy="104434"/>
              </a:xfrm>
              <a:custGeom>
                <a:avLst/>
                <a:gdLst>
                  <a:gd name="T0" fmla="*/ 24 w 43"/>
                  <a:gd name="T1" fmla="*/ 5 h 38"/>
                  <a:gd name="T2" fmla="*/ 0 w 43"/>
                  <a:gd name="T3" fmla="*/ 37 h 38"/>
                  <a:gd name="T4" fmla="*/ 24 w 43"/>
                  <a:gd name="T5" fmla="*/ 5 h 38"/>
                  <a:gd name="T6" fmla="*/ 10 w 43"/>
                  <a:gd name="T7" fmla="*/ 26 h 38"/>
                  <a:gd name="T8" fmla="*/ 8 w 43"/>
                  <a:gd name="T9" fmla="*/ 24 h 38"/>
                  <a:gd name="T10" fmla="*/ 8 w 43"/>
                  <a:gd name="T11" fmla="*/ 24 h 38"/>
                  <a:gd name="T12" fmla="*/ 11 w 43"/>
                  <a:gd name="T13" fmla="*/ 24 h 38"/>
                  <a:gd name="T14" fmla="*/ 10 w 43"/>
                  <a:gd name="T15" fmla="*/ 26 h 38"/>
                  <a:gd name="T16" fmla="*/ 22 w 43"/>
                  <a:gd name="T17" fmla="*/ 10 h 38"/>
                  <a:gd name="T18" fmla="*/ 15 w 43"/>
                  <a:gd name="T19" fmla="*/ 20 h 38"/>
                  <a:gd name="T20" fmla="*/ 12 w 43"/>
                  <a:gd name="T21" fmla="*/ 19 h 38"/>
                  <a:gd name="T22" fmla="*/ 20 w 43"/>
                  <a:gd name="T23" fmla="*/ 7 h 38"/>
                  <a:gd name="T24" fmla="*/ 22 w 43"/>
                  <a:gd name="T2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38">
                    <a:moveTo>
                      <a:pt x="24" y="5"/>
                    </a:moveTo>
                    <a:cubicBezTo>
                      <a:pt x="5" y="0"/>
                      <a:pt x="0" y="37"/>
                      <a:pt x="0" y="37"/>
                    </a:cubicBezTo>
                    <a:cubicBezTo>
                      <a:pt x="28" y="38"/>
                      <a:pt x="43" y="10"/>
                      <a:pt x="24" y="5"/>
                    </a:cubicBezTo>
                    <a:close/>
                    <a:moveTo>
                      <a:pt x="10" y="26"/>
                    </a:moveTo>
                    <a:cubicBezTo>
                      <a:pt x="9" y="28"/>
                      <a:pt x="6" y="26"/>
                      <a:pt x="8" y="24"/>
                    </a:cubicBezTo>
                    <a:cubicBezTo>
                      <a:pt x="8" y="24"/>
                      <a:pt x="8" y="24"/>
                      <a:pt x="8" y="24"/>
                    </a:cubicBezTo>
                    <a:cubicBezTo>
                      <a:pt x="8" y="22"/>
                      <a:pt x="11" y="22"/>
                      <a:pt x="11" y="24"/>
                    </a:cubicBezTo>
                    <a:cubicBezTo>
                      <a:pt x="11" y="25"/>
                      <a:pt x="11" y="25"/>
                      <a:pt x="10" y="26"/>
                    </a:cubicBezTo>
                    <a:close/>
                    <a:moveTo>
                      <a:pt x="22" y="10"/>
                    </a:moveTo>
                    <a:cubicBezTo>
                      <a:pt x="18" y="12"/>
                      <a:pt x="16" y="16"/>
                      <a:pt x="15" y="20"/>
                    </a:cubicBezTo>
                    <a:cubicBezTo>
                      <a:pt x="15" y="22"/>
                      <a:pt x="12" y="21"/>
                      <a:pt x="12" y="19"/>
                    </a:cubicBezTo>
                    <a:cubicBezTo>
                      <a:pt x="13" y="15"/>
                      <a:pt x="16" y="10"/>
                      <a:pt x="20" y="7"/>
                    </a:cubicBezTo>
                    <a:cubicBezTo>
                      <a:pt x="22" y="6"/>
                      <a:pt x="24" y="9"/>
                      <a:pt x="22" y="10"/>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90"/>
              <p:cNvSpPr>
                <a:spLocks/>
              </p:cNvSpPr>
              <p:nvPr/>
            </p:nvSpPr>
            <p:spPr bwMode="auto">
              <a:xfrm>
                <a:off x="9293375" y="8069068"/>
                <a:ext cx="249481" cy="167094"/>
              </a:xfrm>
              <a:custGeom>
                <a:avLst/>
                <a:gdLst>
                  <a:gd name="T0" fmla="*/ 91 w 91"/>
                  <a:gd name="T1" fmla="*/ 37 h 61"/>
                  <a:gd name="T2" fmla="*/ 41 w 91"/>
                  <a:gd name="T3" fmla="*/ 14 h 61"/>
                  <a:gd name="T4" fmla="*/ 45 w 91"/>
                  <a:gd name="T5" fmla="*/ 48 h 61"/>
                  <a:gd name="T6" fmla="*/ 91 w 91"/>
                  <a:gd name="T7" fmla="*/ 37 h 61"/>
                </a:gdLst>
                <a:ahLst/>
                <a:cxnLst>
                  <a:cxn ang="0">
                    <a:pos x="T0" y="T1"/>
                  </a:cxn>
                  <a:cxn ang="0">
                    <a:pos x="T2" y="T3"/>
                  </a:cxn>
                  <a:cxn ang="0">
                    <a:pos x="T4" y="T5"/>
                  </a:cxn>
                  <a:cxn ang="0">
                    <a:pos x="T6" y="T7"/>
                  </a:cxn>
                </a:cxnLst>
                <a:rect l="0" t="0" r="r" b="b"/>
                <a:pathLst>
                  <a:path w="91" h="61">
                    <a:moveTo>
                      <a:pt x="91" y="37"/>
                    </a:moveTo>
                    <a:cubicBezTo>
                      <a:pt x="91" y="37"/>
                      <a:pt x="82" y="0"/>
                      <a:pt x="41" y="14"/>
                    </a:cubicBezTo>
                    <a:cubicBezTo>
                      <a:pt x="0" y="28"/>
                      <a:pt x="32" y="61"/>
                      <a:pt x="45" y="48"/>
                    </a:cubicBezTo>
                    <a:cubicBezTo>
                      <a:pt x="58" y="34"/>
                      <a:pt x="79" y="18"/>
                      <a:pt x="91" y="3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91"/>
              <p:cNvSpPr>
                <a:spLocks noEditPoints="1"/>
              </p:cNvSpPr>
              <p:nvPr/>
            </p:nvSpPr>
            <p:spPr bwMode="auto">
              <a:xfrm>
                <a:off x="9293375" y="8069068"/>
                <a:ext cx="249481" cy="167094"/>
              </a:xfrm>
              <a:custGeom>
                <a:avLst/>
                <a:gdLst>
                  <a:gd name="T0" fmla="*/ 41 w 91"/>
                  <a:gd name="T1" fmla="*/ 14 h 61"/>
                  <a:gd name="T2" fmla="*/ 45 w 91"/>
                  <a:gd name="T3" fmla="*/ 48 h 61"/>
                  <a:gd name="T4" fmla="*/ 91 w 91"/>
                  <a:gd name="T5" fmla="*/ 37 h 61"/>
                  <a:gd name="T6" fmla="*/ 41 w 91"/>
                  <a:gd name="T7" fmla="*/ 14 h 61"/>
                  <a:gd name="T8" fmla="*/ 49 w 91"/>
                  <a:gd name="T9" fmla="*/ 21 h 61"/>
                  <a:gd name="T10" fmla="*/ 28 w 91"/>
                  <a:gd name="T11" fmla="*/ 36 h 61"/>
                  <a:gd name="T12" fmla="*/ 26 w 91"/>
                  <a:gd name="T13" fmla="*/ 33 h 61"/>
                  <a:gd name="T14" fmla="*/ 48 w 91"/>
                  <a:gd name="T15" fmla="*/ 18 h 61"/>
                  <a:gd name="T16" fmla="*/ 49 w 91"/>
                  <a:gd name="T17" fmla="*/ 21 h 61"/>
                  <a:gd name="T18" fmla="*/ 58 w 91"/>
                  <a:gd name="T19" fmla="*/ 19 h 61"/>
                  <a:gd name="T20" fmla="*/ 55 w 91"/>
                  <a:gd name="T21" fmla="*/ 19 h 61"/>
                  <a:gd name="T22" fmla="*/ 55 w 91"/>
                  <a:gd name="T23" fmla="*/ 16 h 61"/>
                  <a:gd name="T24" fmla="*/ 58 w 91"/>
                  <a:gd name="T25" fmla="*/ 16 h 61"/>
                  <a:gd name="T26" fmla="*/ 58 w 91"/>
                  <a:gd name="T2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1">
                    <a:moveTo>
                      <a:pt x="41" y="14"/>
                    </a:moveTo>
                    <a:cubicBezTo>
                      <a:pt x="0" y="28"/>
                      <a:pt x="32" y="61"/>
                      <a:pt x="45" y="48"/>
                    </a:cubicBezTo>
                    <a:cubicBezTo>
                      <a:pt x="58" y="34"/>
                      <a:pt x="79" y="18"/>
                      <a:pt x="91" y="37"/>
                    </a:cubicBezTo>
                    <a:cubicBezTo>
                      <a:pt x="91" y="37"/>
                      <a:pt x="82" y="0"/>
                      <a:pt x="41" y="14"/>
                    </a:cubicBezTo>
                    <a:close/>
                    <a:moveTo>
                      <a:pt x="49" y="21"/>
                    </a:moveTo>
                    <a:cubicBezTo>
                      <a:pt x="40" y="24"/>
                      <a:pt x="34" y="29"/>
                      <a:pt x="28" y="36"/>
                    </a:cubicBezTo>
                    <a:cubicBezTo>
                      <a:pt x="27" y="37"/>
                      <a:pt x="25" y="35"/>
                      <a:pt x="26" y="33"/>
                    </a:cubicBezTo>
                    <a:cubicBezTo>
                      <a:pt x="32" y="26"/>
                      <a:pt x="39" y="21"/>
                      <a:pt x="48" y="18"/>
                    </a:cubicBezTo>
                    <a:cubicBezTo>
                      <a:pt x="50" y="17"/>
                      <a:pt x="50" y="20"/>
                      <a:pt x="49" y="21"/>
                    </a:cubicBezTo>
                    <a:close/>
                    <a:moveTo>
                      <a:pt x="58" y="19"/>
                    </a:moveTo>
                    <a:cubicBezTo>
                      <a:pt x="55" y="19"/>
                      <a:pt x="55" y="19"/>
                      <a:pt x="55" y="19"/>
                    </a:cubicBezTo>
                    <a:cubicBezTo>
                      <a:pt x="53" y="19"/>
                      <a:pt x="53" y="16"/>
                      <a:pt x="55" y="16"/>
                    </a:cubicBezTo>
                    <a:cubicBezTo>
                      <a:pt x="58" y="16"/>
                      <a:pt x="58" y="16"/>
                      <a:pt x="58" y="16"/>
                    </a:cubicBezTo>
                    <a:cubicBezTo>
                      <a:pt x="60" y="16"/>
                      <a:pt x="60" y="19"/>
                      <a:pt x="58" y="19"/>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92"/>
              <p:cNvSpPr>
                <a:spLocks/>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Lst>
                <a:ahLst/>
                <a:cxnLst>
                  <a:cxn ang="0">
                    <a:pos x="T0" y="T1"/>
                  </a:cxn>
                  <a:cxn ang="0">
                    <a:pos x="T2" y="T3"/>
                  </a:cxn>
                  <a:cxn ang="0">
                    <a:pos x="T4" y="T5"/>
                  </a:cxn>
                  <a:cxn ang="0">
                    <a:pos x="T6" y="T7"/>
                  </a:cxn>
                </a:cxnLst>
                <a:rect l="0" t="0" r="r" b="b"/>
                <a:pathLst>
                  <a:path w="57" h="69">
                    <a:moveTo>
                      <a:pt x="57" y="12"/>
                    </a:moveTo>
                    <a:cubicBezTo>
                      <a:pt x="57" y="12"/>
                      <a:pt x="29" y="0"/>
                      <a:pt x="15" y="29"/>
                    </a:cubicBezTo>
                    <a:cubicBezTo>
                      <a:pt x="0" y="59"/>
                      <a:pt x="29" y="69"/>
                      <a:pt x="38" y="62"/>
                    </a:cubicBezTo>
                    <a:cubicBezTo>
                      <a:pt x="46" y="54"/>
                      <a:pt x="20" y="19"/>
                      <a:pt x="57" y="1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93"/>
              <p:cNvSpPr>
                <a:spLocks noEditPoints="1"/>
              </p:cNvSpPr>
              <p:nvPr/>
            </p:nvSpPr>
            <p:spPr bwMode="auto">
              <a:xfrm>
                <a:off x="9392007" y="8323191"/>
                <a:ext cx="155490" cy="190302"/>
              </a:xfrm>
              <a:custGeom>
                <a:avLst/>
                <a:gdLst>
                  <a:gd name="T0" fmla="*/ 57 w 57"/>
                  <a:gd name="T1" fmla="*/ 12 h 69"/>
                  <a:gd name="T2" fmla="*/ 15 w 57"/>
                  <a:gd name="T3" fmla="*/ 29 h 69"/>
                  <a:gd name="T4" fmla="*/ 38 w 57"/>
                  <a:gd name="T5" fmla="*/ 62 h 69"/>
                  <a:gd name="T6" fmla="*/ 57 w 57"/>
                  <a:gd name="T7" fmla="*/ 12 h 69"/>
                  <a:gd name="T8" fmla="*/ 22 w 57"/>
                  <a:gd name="T9" fmla="*/ 33 h 69"/>
                  <a:gd name="T10" fmla="*/ 21 w 57"/>
                  <a:gd name="T11" fmla="*/ 52 h 69"/>
                  <a:gd name="T12" fmla="*/ 18 w 57"/>
                  <a:gd name="T13" fmla="*/ 53 h 69"/>
                  <a:gd name="T14" fmla="*/ 19 w 57"/>
                  <a:gd name="T15" fmla="*/ 32 h 69"/>
                  <a:gd name="T16" fmla="*/ 22 w 57"/>
                  <a:gd name="T17" fmla="*/ 33 h 69"/>
                  <a:gd name="T18" fmla="*/ 25 w 57"/>
                  <a:gd name="T19" fmla="*/ 25 h 69"/>
                  <a:gd name="T20" fmla="*/ 23 w 57"/>
                  <a:gd name="T21" fmla="*/ 27 h 69"/>
                  <a:gd name="T22" fmla="*/ 21 w 57"/>
                  <a:gd name="T23" fmla="*/ 25 h 69"/>
                  <a:gd name="T24" fmla="*/ 22 w 57"/>
                  <a:gd name="T25" fmla="*/ 24 h 69"/>
                  <a:gd name="T26" fmla="*/ 25 w 57"/>
                  <a:gd name="T27"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69">
                    <a:moveTo>
                      <a:pt x="57" y="12"/>
                    </a:moveTo>
                    <a:cubicBezTo>
                      <a:pt x="57" y="12"/>
                      <a:pt x="29" y="0"/>
                      <a:pt x="15" y="29"/>
                    </a:cubicBezTo>
                    <a:cubicBezTo>
                      <a:pt x="0" y="59"/>
                      <a:pt x="29" y="69"/>
                      <a:pt x="38" y="62"/>
                    </a:cubicBezTo>
                    <a:cubicBezTo>
                      <a:pt x="46" y="54"/>
                      <a:pt x="20" y="19"/>
                      <a:pt x="57" y="12"/>
                    </a:cubicBezTo>
                    <a:close/>
                    <a:moveTo>
                      <a:pt x="22" y="33"/>
                    </a:moveTo>
                    <a:cubicBezTo>
                      <a:pt x="18" y="39"/>
                      <a:pt x="18" y="46"/>
                      <a:pt x="21" y="52"/>
                    </a:cubicBezTo>
                    <a:cubicBezTo>
                      <a:pt x="21" y="54"/>
                      <a:pt x="18" y="54"/>
                      <a:pt x="18" y="53"/>
                    </a:cubicBezTo>
                    <a:cubicBezTo>
                      <a:pt x="15" y="46"/>
                      <a:pt x="15" y="38"/>
                      <a:pt x="19" y="32"/>
                    </a:cubicBezTo>
                    <a:cubicBezTo>
                      <a:pt x="20" y="30"/>
                      <a:pt x="23" y="32"/>
                      <a:pt x="22" y="33"/>
                    </a:cubicBezTo>
                    <a:close/>
                    <a:moveTo>
                      <a:pt x="25" y="25"/>
                    </a:moveTo>
                    <a:cubicBezTo>
                      <a:pt x="24" y="26"/>
                      <a:pt x="24" y="26"/>
                      <a:pt x="23" y="27"/>
                    </a:cubicBezTo>
                    <a:cubicBezTo>
                      <a:pt x="22" y="28"/>
                      <a:pt x="20" y="26"/>
                      <a:pt x="21" y="25"/>
                    </a:cubicBezTo>
                    <a:cubicBezTo>
                      <a:pt x="22" y="24"/>
                      <a:pt x="22" y="24"/>
                      <a:pt x="22" y="24"/>
                    </a:cubicBezTo>
                    <a:cubicBezTo>
                      <a:pt x="23" y="22"/>
                      <a:pt x="26" y="23"/>
                      <a:pt x="25" y="25"/>
                    </a:cubicBezTo>
                    <a:close/>
                  </a:path>
                </a:pathLst>
              </a:custGeom>
              <a:solidFill>
                <a:srgbClr val="B3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5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64</a:t>
            </a:r>
            <a:endParaRPr lang="zh-TW" altLang="en-US" b="1" dirty="0">
              <a:solidFill>
                <a:schemeClr val="tx1"/>
              </a:solidFill>
            </a:endParaRPr>
          </a:p>
        </p:txBody>
      </p:sp>
    </p:spTree>
    <p:extLst>
      <p:ext uri="{BB962C8B-B14F-4D97-AF65-F5344CB8AC3E}">
        <p14:creationId xmlns:p14="http://schemas.microsoft.com/office/powerpoint/2010/main" val="113127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文字方塊 1"/>
          <p:cNvSpPr txBox="1"/>
          <p:nvPr/>
        </p:nvSpPr>
        <p:spPr>
          <a:xfrm>
            <a:off x="1305000" y="977009"/>
            <a:ext cx="4328114" cy="307777"/>
          </a:xfrm>
          <a:prstGeom prst="rect">
            <a:avLst/>
          </a:prstGeom>
          <a:noFill/>
        </p:spPr>
        <p:txBody>
          <a:bodyPr wrap="square" rtlCol="0">
            <a:spAutoFit/>
          </a:bodyPr>
          <a:lstStyle/>
          <a:p>
            <a:r>
              <a:rPr lang="zh-TW" altLang="en-US" sz="1400" b="1" dirty="0">
                <a:solidFill>
                  <a:schemeClr val="accent1">
                    <a:lumMod val="75000"/>
                  </a:schemeClr>
                </a:solidFill>
              </a:rPr>
              <a:t>方法二：使用 </a:t>
            </a:r>
            <a:r>
              <a:rPr lang="en-US" altLang="zh-TW" sz="1400" b="1" dirty="0" err="1">
                <a:solidFill>
                  <a:schemeClr val="accent1">
                    <a:lumMod val="75000"/>
                  </a:schemeClr>
                </a:solidFill>
              </a:rPr>
              <a:t>Selenium+BeautifulSoup</a:t>
            </a:r>
            <a:endParaRPr lang="zh-TW" altLang="en-US" sz="1400" b="1" dirty="0">
              <a:solidFill>
                <a:schemeClr val="accent1">
                  <a:lumMod val="75000"/>
                </a:schemeClr>
              </a:solidFill>
            </a:endParaRPr>
          </a:p>
        </p:txBody>
      </p:sp>
      <p:sp>
        <p:nvSpPr>
          <p:cNvPr id="4" name="文字方塊 3"/>
          <p:cNvSpPr txBox="1"/>
          <p:nvPr/>
        </p:nvSpPr>
        <p:spPr>
          <a:xfrm>
            <a:off x="1305000" y="1280534"/>
            <a:ext cx="3574649" cy="307777"/>
          </a:xfrm>
          <a:prstGeom prst="rect">
            <a:avLst/>
          </a:prstGeom>
          <a:noFill/>
        </p:spPr>
        <p:txBody>
          <a:bodyPr wrap="square" rtlCol="0">
            <a:spAutoFit/>
          </a:bodyPr>
          <a:lstStyle/>
          <a:p>
            <a:r>
              <a:rPr lang="zh-TW" altLang="en-US" sz="1400" b="1" dirty="0">
                <a:solidFill>
                  <a:srgbClr val="FF0000"/>
                </a:solidFill>
              </a:rPr>
              <a:t>一個小時能夠抓取 </a:t>
            </a:r>
            <a:r>
              <a:rPr lang="en-US" altLang="zh-TW" sz="1400" b="1" dirty="0">
                <a:solidFill>
                  <a:srgbClr val="FF0000"/>
                </a:solidFill>
              </a:rPr>
              <a:t>700 </a:t>
            </a:r>
            <a:r>
              <a:rPr lang="zh-TW" altLang="en-US" sz="1400" b="1" dirty="0">
                <a:solidFill>
                  <a:srgbClr val="FF0000"/>
                </a:solidFill>
              </a:rPr>
              <a:t>張</a:t>
            </a:r>
            <a:endParaRPr lang="en-US" altLang="zh-TW" sz="1400" b="1" dirty="0">
              <a:solidFill>
                <a:srgbClr val="FF0000"/>
              </a:solidFill>
            </a:endParaRPr>
          </a:p>
        </p:txBody>
      </p:sp>
      <p:grpSp>
        <p:nvGrpSpPr>
          <p:cNvPr id="7" name="群組 6"/>
          <p:cNvGrpSpPr/>
          <p:nvPr/>
        </p:nvGrpSpPr>
        <p:grpSpPr>
          <a:xfrm>
            <a:off x="1465350" y="2227759"/>
            <a:ext cx="4898047" cy="1665857"/>
            <a:chOff x="2453074" y="2564529"/>
            <a:chExt cx="5775071" cy="1769671"/>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074" y="2564529"/>
              <a:ext cx="5775071" cy="1769671"/>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6" name="矩形 5"/>
            <p:cNvSpPr/>
            <p:nvPr/>
          </p:nvSpPr>
          <p:spPr>
            <a:xfrm>
              <a:off x="2648102" y="3291834"/>
              <a:ext cx="1550823" cy="204826"/>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sp>
          <p:nvSpPr>
            <p:cNvPr id="8" name="矩形 7"/>
            <p:cNvSpPr/>
            <p:nvPr/>
          </p:nvSpPr>
          <p:spPr>
            <a:xfrm>
              <a:off x="2648101" y="3516385"/>
              <a:ext cx="5522977" cy="659978"/>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TW" altLang="en-US"/>
            </a:p>
          </p:txBody>
        </p:sp>
      </p:grpSp>
      <p:sp>
        <p:nvSpPr>
          <p:cNvPr id="9" name="文字方塊 8"/>
          <p:cNvSpPr txBox="1"/>
          <p:nvPr/>
        </p:nvSpPr>
        <p:spPr>
          <a:xfrm>
            <a:off x="1304999" y="1578443"/>
            <a:ext cx="3574649" cy="307777"/>
          </a:xfrm>
          <a:prstGeom prst="rect">
            <a:avLst/>
          </a:prstGeom>
          <a:noFill/>
        </p:spPr>
        <p:txBody>
          <a:bodyPr wrap="square" rtlCol="0">
            <a:spAutoFit/>
          </a:bodyPr>
          <a:lstStyle/>
          <a:p>
            <a:r>
              <a:rPr lang="zh-TW" altLang="en-US" sz="1400" b="1" dirty="0">
                <a:solidFill>
                  <a:schemeClr val="accent1"/>
                </a:solidFill>
              </a:rPr>
              <a:t>雖抓取速度比多程式並行慢，但不會被擋</a:t>
            </a:r>
            <a:endParaRPr lang="en-US" altLang="zh-TW" sz="1400" b="1" dirty="0">
              <a:solidFill>
                <a:schemeClr val="accent1"/>
              </a:solidFill>
            </a:endParaRPr>
          </a:p>
        </p:txBody>
      </p:sp>
      <p:grpSp>
        <p:nvGrpSpPr>
          <p:cNvPr id="11" name="群組 10"/>
          <p:cNvGrpSpPr/>
          <p:nvPr/>
        </p:nvGrpSpPr>
        <p:grpSpPr>
          <a:xfrm>
            <a:off x="6749821" y="2227759"/>
            <a:ext cx="1013120" cy="2188253"/>
            <a:chOff x="12374111" y="453865"/>
            <a:chExt cx="1268872" cy="3136804"/>
          </a:xfrm>
        </p:grpSpPr>
        <p:sp>
          <p:nvSpPr>
            <p:cNvPr id="12" name="Freeform 908"/>
            <p:cNvSpPr>
              <a:spLocks/>
            </p:cNvSpPr>
            <p:nvPr/>
          </p:nvSpPr>
          <p:spPr bwMode="auto">
            <a:xfrm>
              <a:off x="12686612" y="2469202"/>
              <a:ext cx="510615" cy="1079013"/>
            </a:xfrm>
            <a:custGeom>
              <a:avLst/>
              <a:gdLst>
                <a:gd name="T0" fmla="*/ 9 w 183"/>
                <a:gd name="T1" fmla="*/ 0 h 387"/>
                <a:gd name="T2" fmla="*/ 17 w 183"/>
                <a:gd name="T3" fmla="*/ 82 h 387"/>
                <a:gd name="T4" fmla="*/ 51 w 183"/>
                <a:gd name="T5" fmla="*/ 106 h 387"/>
                <a:gd name="T6" fmla="*/ 51 w 183"/>
                <a:gd name="T7" fmla="*/ 370 h 387"/>
                <a:gd name="T8" fmla="*/ 90 w 183"/>
                <a:gd name="T9" fmla="*/ 387 h 387"/>
                <a:gd name="T10" fmla="*/ 84 w 183"/>
                <a:gd name="T11" fmla="*/ 110 h 387"/>
                <a:gd name="T12" fmla="*/ 109 w 183"/>
                <a:gd name="T13" fmla="*/ 109 h 387"/>
                <a:gd name="T14" fmla="*/ 114 w 183"/>
                <a:gd name="T15" fmla="*/ 381 h 387"/>
                <a:gd name="T16" fmla="*/ 142 w 183"/>
                <a:gd name="T17" fmla="*/ 361 h 387"/>
                <a:gd name="T18" fmla="*/ 155 w 183"/>
                <a:gd name="T19" fmla="*/ 350 h 387"/>
                <a:gd name="T20" fmla="*/ 138 w 183"/>
                <a:gd name="T21" fmla="*/ 104 h 387"/>
                <a:gd name="T22" fmla="*/ 171 w 183"/>
                <a:gd name="T23" fmla="*/ 84 h 387"/>
                <a:gd name="T24" fmla="*/ 177 w 183"/>
                <a:gd name="T25" fmla="*/ 5 h 387"/>
                <a:gd name="T26" fmla="*/ 9 w 183"/>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387">
                  <a:moveTo>
                    <a:pt x="9" y="0"/>
                  </a:moveTo>
                  <a:cubicBezTo>
                    <a:pt x="9" y="0"/>
                    <a:pt x="0" y="50"/>
                    <a:pt x="17" y="82"/>
                  </a:cubicBezTo>
                  <a:cubicBezTo>
                    <a:pt x="24" y="93"/>
                    <a:pt x="37" y="103"/>
                    <a:pt x="51" y="106"/>
                  </a:cubicBezTo>
                  <a:cubicBezTo>
                    <a:pt x="51" y="370"/>
                    <a:pt x="51" y="370"/>
                    <a:pt x="51" y="370"/>
                  </a:cubicBezTo>
                  <a:cubicBezTo>
                    <a:pt x="90" y="387"/>
                    <a:pt x="90" y="387"/>
                    <a:pt x="90" y="387"/>
                  </a:cubicBezTo>
                  <a:cubicBezTo>
                    <a:pt x="84" y="110"/>
                    <a:pt x="84" y="110"/>
                    <a:pt x="84" y="110"/>
                  </a:cubicBezTo>
                  <a:cubicBezTo>
                    <a:pt x="84" y="110"/>
                    <a:pt x="98" y="111"/>
                    <a:pt x="109" y="109"/>
                  </a:cubicBezTo>
                  <a:cubicBezTo>
                    <a:pt x="114" y="381"/>
                    <a:pt x="114" y="381"/>
                    <a:pt x="114" y="381"/>
                  </a:cubicBezTo>
                  <a:cubicBezTo>
                    <a:pt x="142" y="361"/>
                    <a:pt x="142" y="361"/>
                    <a:pt x="142" y="361"/>
                  </a:cubicBezTo>
                  <a:cubicBezTo>
                    <a:pt x="155" y="350"/>
                    <a:pt x="155" y="350"/>
                    <a:pt x="155" y="350"/>
                  </a:cubicBezTo>
                  <a:cubicBezTo>
                    <a:pt x="138" y="104"/>
                    <a:pt x="138" y="104"/>
                    <a:pt x="138" y="104"/>
                  </a:cubicBezTo>
                  <a:cubicBezTo>
                    <a:pt x="138" y="104"/>
                    <a:pt x="159" y="103"/>
                    <a:pt x="171" y="84"/>
                  </a:cubicBezTo>
                  <a:cubicBezTo>
                    <a:pt x="181" y="67"/>
                    <a:pt x="183" y="40"/>
                    <a:pt x="177" y="5"/>
                  </a:cubicBezTo>
                  <a:lnTo>
                    <a:pt x="9" y="0"/>
                  </a:lnTo>
                  <a:close/>
                </a:path>
              </a:pathLst>
            </a:custGeom>
            <a:solidFill>
              <a:srgbClr val="1F4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09"/>
            <p:cNvSpPr>
              <a:spLocks/>
            </p:cNvSpPr>
            <p:nvPr/>
          </p:nvSpPr>
          <p:spPr bwMode="auto">
            <a:xfrm>
              <a:off x="12706660" y="2583589"/>
              <a:ext cx="482313" cy="964626"/>
            </a:xfrm>
            <a:custGeom>
              <a:avLst/>
              <a:gdLst>
                <a:gd name="T0" fmla="*/ 150 w 173"/>
                <a:gd name="T1" fmla="*/ 35 h 346"/>
                <a:gd name="T2" fmla="*/ 89 w 173"/>
                <a:gd name="T3" fmla="*/ 54 h 346"/>
                <a:gd name="T4" fmla="*/ 28 w 173"/>
                <a:gd name="T5" fmla="*/ 32 h 346"/>
                <a:gd name="T6" fmla="*/ 6 w 173"/>
                <a:gd name="T7" fmla="*/ 6 h 346"/>
                <a:gd name="T8" fmla="*/ 0 w 173"/>
                <a:gd name="T9" fmla="*/ 0 h 346"/>
                <a:gd name="T10" fmla="*/ 10 w 173"/>
                <a:gd name="T11" fmla="*/ 41 h 346"/>
                <a:gd name="T12" fmla="*/ 44 w 173"/>
                <a:gd name="T13" fmla="*/ 65 h 346"/>
                <a:gd name="T14" fmla="*/ 44 w 173"/>
                <a:gd name="T15" fmla="*/ 73 h 346"/>
                <a:gd name="T16" fmla="*/ 59 w 173"/>
                <a:gd name="T17" fmla="*/ 74 h 346"/>
                <a:gd name="T18" fmla="*/ 60 w 173"/>
                <a:gd name="T19" fmla="*/ 75 h 346"/>
                <a:gd name="T20" fmla="*/ 64 w 173"/>
                <a:gd name="T21" fmla="*/ 311 h 346"/>
                <a:gd name="T22" fmla="*/ 63 w 173"/>
                <a:gd name="T23" fmla="*/ 337 h 346"/>
                <a:gd name="T24" fmla="*/ 83 w 173"/>
                <a:gd name="T25" fmla="*/ 346 h 346"/>
                <a:gd name="T26" fmla="*/ 77 w 173"/>
                <a:gd name="T27" fmla="*/ 69 h 346"/>
                <a:gd name="T28" fmla="*/ 102 w 173"/>
                <a:gd name="T29" fmla="*/ 68 h 346"/>
                <a:gd name="T30" fmla="*/ 107 w 173"/>
                <a:gd name="T31" fmla="*/ 340 h 346"/>
                <a:gd name="T32" fmla="*/ 124 w 173"/>
                <a:gd name="T33" fmla="*/ 328 h 346"/>
                <a:gd name="T34" fmla="*/ 124 w 173"/>
                <a:gd name="T35" fmla="*/ 260 h 346"/>
                <a:gd name="T36" fmla="*/ 123 w 173"/>
                <a:gd name="T37" fmla="*/ 170 h 346"/>
                <a:gd name="T38" fmla="*/ 118 w 173"/>
                <a:gd name="T39" fmla="*/ 124 h 346"/>
                <a:gd name="T40" fmla="*/ 116 w 173"/>
                <a:gd name="T41" fmla="*/ 85 h 346"/>
                <a:gd name="T42" fmla="*/ 122 w 173"/>
                <a:gd name="T43" fmla="*/ 73 h 346"/>
                <a:gd name="T44" fmla="*/ 132 w 173"/>
                <a:gd name="T45" fmla="*/ 72 h 346"/>
                <a:gd name="T46" fmla="*/ 131 w 173"/>
                <a:gd name="T47" fmla="*/ 63 h 346"/>
                <a:gd name="T48" fmla="*/ 164 w 173"/>
                <a:gd name="T49" fmla="*/ 43 h 346"/>
                <a:gd name="T50" fmla="*/ 173 w 173"/>
                <a:gd name="T51" fmla="*/ 8 h 346"/>
                <a:gd name="T52" fmla="*/ 150 w 173"/>
                <a:gd name="T53" fmla="*/ 3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 h="346">
                  <a:moveTo>
                    <a:pt x="150" y="35"/>
                  </a:moveTo>
                  <a:cubicBezTo>
                    <a:pt x="132" y="47"/>
                    <a:pt x="110" y="53"/>
                    <a:pt x="89" y="54"/>
                  </a:cubicBezTo>
                  <a:cubicBezTo>
                    <a:pt x="66" y="55"/>
                    <a:pt x="46" y="48"/>
                    <a:pt x="28" y="32"/>
                  </a:cubicBezTo>
                  <a:cubicBezTo>
                    <a:pt x="19" y="25"/>
                    <a:pt x="11" y="16"/>
                    <a:pt x="6" y="6"/>
                  </a:cubicBezTo>
                  <a:cubicBezTo>
                    <a:pt x="4" y="4"/>
                    <a:pt x="2" y="2"/>
                    <a:pt x="0" y="0"/>
                  </a:cubicBezTo>
                  <a:cubicBezTo>
                    <a:pt x="1" y="14"/>
                    <a:pt x="4" y="28"/>
                    <a:pt x="10" y="41"/>
                  </a:cubicBezTo>
                  <a:cubicBezTo>
                    <a:pt x="17" y="52"/>
                    <a:pt x="30" y="62"/>
                    <a:pt x="44" y="65"/>
                  </a:cubicBezTo>
                  <a:cubicBezTo>
                    <a:pt x="44" y="73"/>
                    <a:pt x="44" y="73"/>
                    <a:pt x="44" y="73"/>
                  </a:cubicBezTo>
                  <a:cubicBezTo>
                    <a:pt x="49" y="73"/>
                    <a:pt x="54" y="73"/>
                    <a:pt x="59" y="74"/>
                  </a:cubicBezTo>
                  <a:cubicBezTo>
                    <a:pt x="59" y="74"/>
                    <a:pt x="60" y="75"/>
                    <a:pt x="60" y="75"/>
                  </a:cubicBezTo>
                  <a:cubicBezTo>
                    <a:pt x="62" y="128"/>
                    <a:pt x="66" y="285"/>
                    <a:pt x="64" y="311"/>
                  </a:cubicBezTo>
                  <a:cubicBezTo>
                    <a:pt x="64" y="320"/>
                    <a:pt x="63" y="329"/>
                    <a:pt x="63" y="337"/>
                  </a:cubicBezTo>
                  <a:cubicBezTo>
                    <a:pt x="83" y="346"/>
                    <a:pt x="83" y="346"/>
                    <a:pt x="83" y="346"/>
                  </a:cubicBezTo>
                  <a:cubicBezTo>
                    <a:pt x="77" y="69"/>
                    <a:pt x="77" y="69"/>
                    <a:pt x="77" y="69"/>
                  </a:cubicBezTo>
                  <a:cubicBezTo>
                    <a:pt x="77" y="69"/>
                    <a:pt x="91" y="70"/>
                    <a:pt x="102" y="68"/>
                  </a:cubicBezTo>
                  <a:cubicBezTo>
                    <a:pt x="107" y="340"/>
                    <a:pt x="107" y="340"/>
                    <a:pt x="107" y="340"/>
                  </a:cubicBezTo>
                  <a:cubicBezTo>
                    <a:pt x="124" y="328"/>
                    <a:pt x="124" y="328"/>
                    <a:pt x="124" y="328"/>
                  </a:cubicBezTo>
                  <a:cubicBezTo>
                    <a:pt x="120" y="305"/>
                    <a:pt x="124" y="283"/>
                    <a:pt x="124" y="260"/>
                  </a:cubicBezTo>
                  <a:cubicBezTo>
                    <a:pt x="124" y="230"/>
                    <a:pt x="127" y="200"/>
                    <a:pt x="123" y="170"/>
                  </a:cubicBezTo>
                  <a:cubicBezTo>
                    <a:pt x="121" y="155"/>
                    <a:pt x="118" y="140"/>
                    <a:pt x="118" y="124"/>
                  </a:cubicBezTo>
                  <a:cubicBezTo>
                    <a:pt x="117" y="111"/>
                    <a:pt x="119" y="98"/>
                    <a:pt x="116" y="85"/>
                  </a:cubicBezTo>
                  <a:cubicBezTo>
                    <a:pt x="115" y="79"/>
                    <a:pt x="115" y="74"/>
                    <a:pt x="122" y="73"/>
                  </a:cubicBezTo>
                  <a:cubicBezTo>
                    <a:pt x="126" y="73"/>
                    <a:pt x="129" y="72"/>
                    <a:pt x="132" y="72"/>
                  </a:cubicBezTo>
                  <a:cubicBezTo>
                    <a:pt x="131" y="63"/>
                    <a:pt x="131" y="63"/>
                    <a:pt x="131" y="63"/>
                  </a:cubicBezTo>
                  <a:cubicBezTo>
                    <a:pt x="131" y="63"/>
                    <a:pt x="152" y="62"/>
                    <a:pt x="164" y="43"/>
                  </a:cubicBezTo>
                  <a:cubicBezTo>
                    <a:pt x="169" y="34"/>
                    <a:pt x="172" y="22"/>
                    <a:pt x="173" y="8"/>
                  </a:cubicBezTo>
                  <a:cubicBezTo>
                    <a:pt x="167" y="18"/>
                    <a:pt x="160" y="28"/>
                    <a:pt x="150" y="35"/>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10"/>
            <p:cNvSpPr>
              <a:spLocks/>
            </p:cNvSpPr>
            <p:nvPr/>
          </p:nvSpPr>
          <p:spPr bwMode="auto">
            <a:xfrm>
              <a:off x="12709018" y="2422032"/>
              <a:ext cx="474058" cy="145048"/>
            </a:xfrm>
            <a:custGeom>
              <a:avLst/>
              <a:gdLst>
                <a:gd name="T0" fmla="*/ 1 w 170"/>
                <a:gd name="T1" fmla="*/ 13 h 52"/>
                <a:gd name="T2" fmla="*/ 0 w 170"/>
                <a:gd name="T3" fmla="*/ 24 h 52"/>
                <a:gd name="T4" fmla="*/ 55 w 170"/>
                <a:gd name="T5" fmla="*/ 26 h 52"/>
                <a:gd name="T6" fmla="*/ 82 w 170"/>
                <a:gd name="T7" fmla="*/ 51 h 52"/>
                <a:gd name="T8" fmla="*/ 110 w 170"/>
                <a:gd name="T9" fmla="*/ 28 h 52"/>
                <a:gd name="T10" fmla="*/ 170 w 170"/>
                <a:gd name="T11" fmla="*/ 26 h 52"/>
                <a:gd name="T12" fmla="*/ 169 w 170"/>
                <a:gd name="T13" fmla="*/ 18 h 52"/>
                <a:gd name="T14" fmla="*/ 1 w 170"/>
                <a:gd name="T15" fmla="*/ 13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52">
                  <a:moveTo>
                    <a:pt x="1" y="13"/>
                  </a:moveTo>
                  <a:cubicBezTo>
                    <a:pt x="0" y="24"/>
                    <a:pt x="0" y="24"/>
                    <a:pt x="0" y="24"/>
                  </a:cubicBezTo>
                  <a:cubicBezTo>
                    <a:pt x="0" y="24"/>
                    <a:pt x="26" y="24"/>
                    <a:pt x="55" y="26"/>
                  </a:cubicBezTo>
                  <a:cubicBezTo>
                    <a:pt x="66" y="27"/>
                    <a:pt x="70" y="50"/>
                    <a:pt x="82" y="51"/>
                  </a:cubicBezTo>
                  <a:cubicBezTo>
                    <a:pt x="94" y="52"/>
                    <a:pt x="99" y="28"/>
                    <a:pt x="110" y="28"/>
                  </a:cubicBezTo>
                  <a:cubicBezTo>
                    <a:pt x="131" y="28"/>
                    <a:pt x="160" y="30"/>
                    <a:pt x="170" y="26"/>
                  </a:cubicBezTo>
                  <a:cubicBezTo>
                    <a:pt x="169" y="18"/>
                    <a:pt x="169" y="18"/>
                    <a:pt x="169" y="18"/>
                  </a:cubicBezTo>
                  <a:cubicBezTo>
                    <a:pt x="169" y="18"/>
                    <a:pt x="74" y="0"/>
                    <a:pt x="1" y="13"/>
                  </a:cubicBezTo>
                  <a:close/>
                </a:path>
              </a:pathLst>
            </a:custGeom>
            <a:solidFill>
              <a:srgbClr val="1B3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11"/>
            <p:cNvSpPr>
              <a:spLocks/>
            </p:cNvSpPr>
            <p:nvPr/>
          </p:nvSpPr>
          <p:spPr bwMode="auto">
            <a:xfrm>
              <a:off x="12951943" y="3386658"/>
              <a:ext cx="390332" cy="198114"/>
            </a:xfrm>
            <a:custGeom>
              <a:avLst/>
              <a:gdLst>
                <a:gd name="T0" fmla="*/ 123 w 140"/>
                <a:gd name="T1" fmla="*/ 71 h 71"/>
                <a:gd name="T2" fmla="*/ 3 w 140"/>
                <a:gd name="T3" fmla="*/ 59 h 71"/>
                <a:gd name="T4" fmla="*/ 70 w 140"/>
                <a:gd name="T5" fmla="*/ 0 h 71"/>
                <a:gd name="T6" fmla="*/ 123 w 140"/>
                <a:gd name="T7" fmla="*/ 71 h 71"/>
              </a:gdLst>
              <a:ahLst/>
              <a:cxnLst>
                <a:cxn ang="0">
                  <a:pos x="T0" y="T1"/>
                </a:cxn>
                <a:cxn ang="0">
                  <a:pos x="T2" y="T3"/>
                </a:cxn>
                <a:cxn ang="0">
                  <a:pos x="T4" y="T5"/>
                </a:cxn>
                <a:cxn ang="0">
                  <a:pos x="T6" y="T7"/>
                </a:cxn>
              </a:cxnLst>
              <a:rect l="0" t="0" r="r" b="b"/>
              <a:pathLst>
                <a:path w="140" h="71">
                  <a:moveTo>
                    <a:pt x="123" y="71"/>
                  </a:moveTo>
                  <a:cubicBezTo>
                    <a:pt x="123" y="71"/>
                    <a:pt x="32" y="69"/>
                    <a:pt x="3" y="59"/>
                  </a:cubicBezTo>
                  <a:cubicBezTo>
                    <a:pt x="3" y="59"/>
                    <a:pt x="0" y="0"/>
                    <a:pt x="70" y="0"/>
                  </a:cubicBezTo>
                  <a:cubicBezTo>
                    <a:pt x="140" y="1"/>
                    <a:pt x="136" y="67"/>
                    <a:pt x="123"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12"/>
            <p:cNvSpPr>
              <a:spLocks/>
            </p:cNvSpPr>
            <p:nvPr/>
          </p:nvSpPr>
          <p:spPr bwMode="auto">
            <a:xfrm>
              <a:off x="13082840" y="3386658"/>
              <a:ext cx="225237" cy="150944"/>
            </a:xfrm>
            <a:custGeom>
              <a:avLst/>
              <a:gdLst>
                <a:gd name="T0" fmla="*/ 23 w 81"/>
                <a:gd name="T1" fmla="*/ 0 h 54"/>
                <a:gd name="T2" fmla="*/ 0 w 81"/>
                <a:gd name="T3" fmla="*/ 3 h 54"/>
                <a:gd name="T4" fmla="*/ 13 w 81"/>
                <a:gd name="T5" fmla="*/ 17 h 54"/>
                <a:gd name="T6" fmla="*/ 22 w 81"/>
                <a:gd name="T7" fmla="*/ 51 h 54"/>
                <a:gd name="T8" fmla="*/ 81 w 81"/>
                <a:gd name="T9" fmla="*/ 36 h 54"/>
                <a:gd name="T10" fmla="*/ 23 w 81"/>
                <a:gd name="T11" fmla="*/ 0 h 54"/>
              </a:gdLst>
              <a:ahLst/>
              <a:cxnLst>
                <a:cxn ang="0">
                  <a:pos x="T0" y="T1"/>
                </a:cxn>
                <a:cxn ang="0">
                  <a:pos x="T2" y="T3"/>
                </a:cxn>
                <a:cxn ang="0">
                  <a:pos x="T4" y="T5"/>
                </a:cxn>
                <a:cxn ang="0">
                  <a:pos x="T6" y="T7"/>
                </a:cxn>
                <a:cxn ang="0">
                  <a:pos x="T8" y="T9"/>
                </a:cxn>
                <a:cxn ang="0">
                  <a:pos x="T10" y="T11"/>
                </a:cxn>
              </a:cxnLst>
              <a:rect l="0" t="0" r="r" b="b"/>
              <a:pathLst>
                <a:path w="81" h="54">
                  <a:moveTo>
                    <a:pt x="23" y="0"/>
                  </a:moveTo>
                  <a:cubicBezTo>
                    <a:pt x="14" y="0"/>
                    <a:pt x="7" y="1"/>
                    <a:pt x="0" y="3"/>
                  </a:cubicBezTo>
                  <a:cubicBezTo>
                    <a:pt x="5" y="6"/>
                    <a:pt x="10" y="11"/>
                    <a:pt x="13" y="17"/>
                  </a:cubicBezTo>
                  <a:cubicBezTo>
                    <a:pt x="20" y="27"/>
                    <a:pt x="22" y="39"/>
                    <a:pt x="22" y="51"/>
                  </a:cubicBezTo>
                  <a:cubicBezTo>
                    <a:pt x="46" y="54"/>
                    <a:pt x="71" y="49"/>
                    <a:pt x="81" y="36"/>
                  </a:cubicBezTo>
                  <a:cubicBezTo>
                    <a:pt x="75" y="19"/>
                    <a:pt x="59" y="1"/>
                    <a:pt x="23" y="0"/>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13"/>
            <p:cNvSpPr>
              <a:spLocks/>
            </p:cNvSpPr>
            <p:nvPr/>
          </p:nvSpPr>
          <p:spPr bwMode="auto">
            <a:xfrm>
              <a:off x="13188973" y="3425573"/>
              <a:ext cx="53066" cy="28302"/>
            </a:xfrm>
            <a:custGeom>
              <a:avLst/>
              <a:gdLst>
                <a:gd name="T0" fmla="*/ 0 w 19"/>
                <a:gd name="T1" fmla="*/ 4 h 10"/>
                <a:gd name="T2" fmla="*/ 10 w 19"/>
                <a:gd name="T3" fmla="*/ 9 h 10"/>
                <a:gd name="T4" fmla="*/ 19 w 19"/>
                <a:gd name="T5" fmla="*/ 5 h 10"/>
                <a:gd name="T6" fmla="*/ 10 w 19"/>
                <a:gd name="T7" fmla="*/ 0 h 10"/>
                <a:gd name="T8" fmla="*/ 0 w 19"/>
                <a:gd name="T9" fmla="*/ 4 h 10"/>
              </a:gdLst>
              <a:ahLst/>
              <a:cxnLst>
                <a:cxn ang="0">
                  <a:pos x="T0" y="T1"/>
                </a:cxn>
                <a:cxn ang="0">
                  <a:pos x="T2" y="T3"/>
                </a:cxn>
                <a:cxn ang="0">
                  <a:pos x="T4" y="T5"/>
                </a:cxn>
                <a:cxn ang="0">
                  <a:pos x="T6" y="T7"/>
                </a:cxn>
                <a:cxn ang="0">
                  <a:pos x="T8" y="T9"/>
                </a:cxn>
              </a:cxnLst>
              <a:rect l="0" t="0" r="r" b="b"/>
              <a:pathLst>
                <a:path w="19" h="10">
                  <a:moveTo>
                    <a:pt x="0" y="4"/>
                  </a:moveTo>
                  <a:cubicBezTo>
                    <a:pt x="0" y="7"/>
                    <a:pt x="4" y="9"/>
                    <a:pt x="10" y="9"/>
                  </a:cubicBezTo>
                  <a:cubicBezTo>
                    <a:pt x="15" y="10"/>
                    <a:pt x="19" y="8"/>
                    <a:pt x="19" y="5"/>
                  </a:cubicBezTo>
                  <a:cubicBezTo>
                    <a:pt x="19" y="2"/>
                    <a:pt x="15" y="0"/>
                    <a:pt x="10" y="0"/>
                  </a:cubicBezTo>
                  <a:cubicBezTo>
                    <a:pt x="5" y="0"/>
                    <a:pt x="0" y="2"/>
                    <a:pt x="0" y="4"/>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14"/>
            <p:cNvSpPr>
              <a:spLocks/>
            </p:cNvSpPr>
            <p:nvPr/>
          </p:nvSpPr>
          <p:spPr bwMode="auto">
            <a:xfrm>
              <a:off x="13107604" y="1745143"/>
              <a:ext cx="212265" cy="654483"/>
            </a:xfrm>
            <a:custGeom>
              <a:avLst/>
              <a:gdLst>
                <a:gd name="T0" fmla="*/ 0 w 76"/>
                <a:gd name="T1" fmla="*/ 14 h 235"/>
                <a:gd name="T2" fmla="*/ 49 w 76"/>
                <a:gd name="T3" fmla="*/ 28 h 235"/>
                <a:gd name="T4" fmla="*/ 74 w 76"/>
                <a:gd name="T5" fmla="*/ 154 h 235"/>
                <a:gd name="T6" fmla="*/ 23 w 76"/>
                <a:gd name="T7" fmla="*/ 230 h 235"/>
                <a:gd name="T8" fmla="*/ 0 w 76"/>
                <a:gd name="T9" fmla="*/ 14 h 235"/>
              </a:gdLst>
              <a:ahLst/>
              <a:cxnLst>
                <a:cxn ang="0">
                  <a:pos x="T0" y="T1"/>
                </a:cxn>
                <a:cxn ang="0">
                  <a:pos x="T2" y="T3"/>
                </a:cxn>
                <a:cxn ang="0">
                  <a:pos x="T4" y="T5"/>
                </a:cxn>
                <a:cxn ang="0">
                  <a:pos x="T6" y="T7"/>
                </a:cxn>
                <a:cxn ang="0">
                  <a:pos x="T8" y="T9"/>
                </a:cxn>
              </a:cxnLst>
              <a:rect l="0" t="0" r="r" b="b"/>
              <a:pathLst>
                <a:path w="76" h="235">
                  <a:moveTo>
                    <a:pt x="0" y="14"/>
                  </a:moveTo>
                  <a:cubicBezTo>
                    <a:pt x="0" y="14"/>
                    <a:pt x="34" y="0"/>
                    <a:pt x="49" y="28"/>
                  </a:cubicBezTo>
                  <a:cubicBezTo>
                    <a:pt x="68" y="63"/>
                    <a:pt x="71" y="127"/>
                    <a:pt x="74" y="154"/>
                  </a:cubicBezTo>
                  <a:cubicBezTo>
                    <a:pt x="76" y="181"/>
                    <a:pt x="47" y="235"/>
                    <a:pt x="23" y="230"/>
                  </a:cubicBezTo>
                  <a:lnTo>
                    <a:pt x="0" y="14"/>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15"/>
            <p:cNvSpPr>
              <a:spLocks/>
            </p:cNvSpPr>
            <p:nvPr/>
          </p:nvSpPr>
          <p:spPr bwMode="auto">
            <a:xfrm>
              <a:off x="13107604" y="1775804"/>
              <a:ext cx="200472" cy="621464"/>
            </a:xfrm>
            <a:custGeom>
              <a:avLst/>
              <a:gdLst>
                <a:gd name="T0" fmla="*/ 41 w 72"/>
                <a:gd name="T1" fmla="*/ 152 h 223"/>
                <a:gd name="T2" fmla="*/ 72 w 72"/>
                <a:gd name="T3" fmla="*/ 127 h 223"/>
                <a:gd name="T4" fmla="*/ 72 w 72"/>
                <a:gd name="T5" fmla="*/ 123 h 223"/>
                <a:gd name="T6" fmla="*/ 61 w 72"/>
                <a:gd name="T7" fmla="*/ 136 h 223"/>
                <a:gd name="T8" fmla="*/ 42 w 72"/>
                <a:gd name="T9" fmla="*/ 149 h 223"/>
                <a:gd name="T10" fmla="*/ 27 w 72"/>
                <a:gd name="T11" fmla="*/ 153 h 223"/>
                <a:gd name="T12" fmla="*/ 22 w 72"/>
                <a:gd name="T13" fmla="*/ 140 h 223"/>
                <a:gd name="T14" fmla="*/ 23 w 72"/>
                <a:gd name="T15" fmla="*/ 127 h 223"/>
                <a:gd name="T16" fmla="*/ 44 w 72"/>
                <a:gd name="T17" fmla="*/ 115 h 223"/>
                <a:gd name="T18" fmla="*/ 69 w 72"/>
                <a:gd name="T19" fmla="*/ 100 h 223"/>
                <a:gd name="T20" fmla="*/ 70 w 72"/>
                <a:gd name="T21" fmla="*/ 100 h 223"/>
                <a:gd name="T22" fmla="*/ 54 w 72"/>
                <a:gd name="T23" fmla="*/ 27 h 223"/>
                <a:gd name="T24" fmla="*/ 36 w 72"/>
                <a:gd name="T25" fmla="*/ 23 h 223"/>
                <a:gd name="T26" fmla="*/ 22 w 72"/>
                <a:gd name="T27" fmla="*/ 9 h 223"/>
                <a:gd name="T28" fmla="*/ 10 w 72"/>
                <a:gd name="T29" fmla="*/ 0 h 223"/>
                <a:gd name="T30" fmla="*/ 0 w 72"/>
                <a:gd name="T31" fmla="*/ 3 h 223"/>
                <a:gd name="T32" fmla="*/ 23 w 72"/>
                <a:gd name="T33" fmla="*/ 219 h 223"/>
                <a:gd name="T34" fmla="*/ 72 w 72"/>
                <a:gd name="T35" fmla="*/ 161 h 223"/>
                <a:gd name="T36" fmla="*/ 57 w 72"/>
                <a:gd name="T37" fmla="*/ 180 h 223"/>
                <a:gd name="T38" fmla="*/ 37 w 72"/>
                <a:gd name="T39" fmla="*/ 180 h 223"/>
                <a:gd name="T40" fmla="*/ 33 w 72"/>
                <a:gd name="T41" fmla="*/ 161 h 223"/>
                <a:gd name="T42" fmla="*/ 41 w 72"/>
                <a:gd name="T43" fmla="*/ 15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223">
                  <a:moveTo>
                    <a:pt x="41" y="152"/>
                  </a:moveTo>
                  <a:cubicBezTo>
                    <a:pt x="54" y="146"/>
                    <a:pt x="65" y="138"/>
                    <a:pt x="72" y="127"/>
                  </a:cubicBezTo>
                  <a:cubicBezTo>
                    <a:pt x="72" y="126"/>
                    <a:pt x="72" y="124"/>
                    <a:pt x="72" y="123"/>
                  </a:cubicBezTo>
                  <a:cubicBezTo>
                    <a:pt x="69" y="128"/>
                    <a:pt x="65" y="132"/>
                    <a:pt x="61" y="136"/>
                  </a:cubicBezTo>
                  <a:cubicBezTo>
                    <a:pt x="55" y="142"/>
                    <a:pt x="49" y="145"/>
                    <a:pt x="42" y="149"/>
                  </a:cubicBezTo>
                  <a:cubicBezTo>
                    <a:pt x="38" y="151"/>
                    <a:pt x="32" y="156"/>
                    <a:pt x="27" y="153"/>
                  </a:cubicBezTo>
                  <a:cubicBezTo>
                    <a:pt x="23" y="151"/>
                    <a:pt x="23" y="144"/>
                    <a:pt x="22" y="140"/>
                  </a:cubicBezTo>
                  <a:cubicBezTo>
                    <a:pt x="21" y="135"/>
                    <a:pt x="19" y="131"/>
                    <a:pt x="23" y="127"/>
                  </a:cubicBezTo>
                  <a:cubicBezTo>
                    <a:pt x="30" y="123"/>
                    <a:pt x="37" y="119"/>
                    <a:pt x="44" y="115"/>
                  </a:cubicBezTo>
                  <a:cubicBezTo>
                    <a:pt x="52" y="110"/>
                    <a:pt x="61" y="105"/>
                    <a:pt x="69" y="100"/>
                  </a:cubicBezTo>
                  <a:cubicBezTo>
                    <a:pt x="69" y="100"/>
                    <a:pt x="69" y="100"/>
                    <a:pt x="70" y="100"/>
                  </a:cubicBezTo>
                  <a:cubicBezTo>
                    <a:pt x="67" y="75"/>
                    <a:pt x="62" y="48"/>
                    <a:pt x="54" y="27"/>
                  </a:cubicBezTo>
                  <a:cubicBezTo>
                    <a:pt x="47" y="27"/>
                    <a:pt x="41" y="26"/>
                    <a:pt x="36" y="23"/>
                  </a:cubicBezTo>
                  <a:cubicBezTo>
                    <a:pt x="30" y="20"/>
                    <a:pt x="27" y="14"/>
                    <a:pt x="22" y="9"/>
                  </a:cubicBezTo>
                  <a:cubicBezTo>
                    <a:pt x="19" y="5"/>
                    <a:pt x="14" y="2"/>
                    <a:pt x="10" y="0"/>
                  </a:cubicBezTo>
                  <a:cubicBezTo>
                    <a:pt x="4" y="1"/>
                    <a:pt x="0" y="3"/>
                    <a:pt x="0" y="3"/>
                  </a:cubicBezTo>
                  <a:cubicBezTo>
                    <a:pt x="23" y="219"/>
                    <a:pt x="23" y="219"/>
                    <a:pt x="23" y="219"/>
                  </a:cubicBezTo>
                  <a:cubicBezTo>
                    <a:pt x="42" y="223"/>
                    <a:pt x="65" y="189"/>
                    <a:pt x="72" y="161"/>
                  </a:cubicBezTo>
                  <a:cubicBezTo>
                    <a:pt x="68" y="168"/>
                    <a:pt x="63" y="174"/>
                    <a:pt x="57" y="180"/>
                  </a:cubicBezTo>
                  <a:cubicBezTo>
                    <a:pt x="50" y="186"/>
                    <a:pt x="41" y="190"/>
                    <a:pt x="37" y="180"/>
                  </a:cubicBezTo>
                  <a:cubicBezTo>
                    <a:pt x="35" y="174"/>
                    <a:pt x="32" y="167"/>
                    <a:pt x="33" y="161"/>
                  </a:cubicBezTo>
                  <a:cubicBezTo>
                    <a:pt x="33" y="157"/>
                    <a:pt x="37" y="154"/>
                    <a:pt x="41" y="15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16"/>
            <p:cNvSpPr>
              <a:spLocks/>
            </p:cNvSpPr>
            <p:nvPr/>
          </p:nvSpPr>
          <p:spPr bwMode="auto">
            <a:xfrm>
              <a:off x="12653593" y="1758115"/>
              <a:ext cx="566040" cy="725238"/>
            </a:xfrm>
            <a:custGeom>
              <a:avLst/>
              <a:gdLst>
                <a:gd name="T0" fmla="*/ 29 w 203"/>
                <a:gd name="T1" fmla="*/ 11 h 260"/>
                <a:gd name="T2" fmla="*/ 159 w 203"/>
                <a:gd name="T3" fmla="*/ 6 h 260"/>
                <a:gd name="T4" fmla="*/ 184 w 203"/>
                <a:gd name="T5" fmla="*/ 23 h 260"/>
                <a:gd name="T6" fmla="*/ 194 w 203"/>
                <a:gd name="T7" fmla="*/ 183 h 260"/>
                <a:gd name="T8" fmla="*/ 189 w 203"/>
                <a:gd name="T9" fmla="*/ 260 h 260"/>
                <a:gd name="T10" fmla="*/ 21 w 203"/>
                <a:gd name="T11" fmla="*/ 255 h 260"/>
                <a:gd name="T12" fmla="*/ 4 w 203"/>
                <a:gd name="T13" fmla="*/ 50 h 260"/>
                <a:gd name="T14" fmla="*/ 29 w 203"/>
                <a:gd name="T15" fmla="*/ 11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60">
                  <a:moveTo>
                    <a:pt x="29" y="11"/>
                  </a:moveTo>
                  <a:cubicBezTo>
                    <a:pt x="29" y="11"/>
                    <a:pt x="58" y="0"/>
                    <a:pt x="159" y="6"/>
                  </a:cubicBezTo>
                  <a:cubicBezTo>
                    <a:pt x="159" y="6"/>
                    <a:pt x="180" y="8"/>
                    <a:pt x="184" y="23"/>
                  </a:cubicBezTo>
                  <a:cubicBezTo>
                    <a:pt x="186" y="32"/>
                    <a:pt x="179" y="110"/>
                    <a:pt x="194" y="183"/>
                  </a:cubicBezTo>
                  <a:cubicBezTo>
                    <a:pt x="203" y="228"/>
                    <a:pt x="189" y="260"/>
                    <a:pt x="189" y="260"/>
                  </a:cubicBezTo>
                  <a:cubicBezTo>
                    <a:pt x="21" y="255"/>
                    <a:pt x="21" y="255"/>
                    <a:pt x="21" y="255"/>
                  </a:cubicBezTo>
                  <a:cubicBezTo>
                    <a:pt x="21" y="255"/>
                    <a:pt x="0" y="123"/>
                    <a:pt x="4" y="50"/>
                  </a:cubicBezTo>
                  <a:cubicBezTo>
                    <a:pt x="6" y="21"/>
                    <a:pt x="22" y="11"/>
                    <a:pt x="29" y="11"/>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17"/>
            <p:cNvSpPr>
              <a:spLocks/>
            </p:cNvSpPr>
            <p:nvPr/>
          </p:nvSpPr>
          <p:spPr bwMode="auto">
            <a:xfrm>
              <a:off x="13071048" y="1850096"/>
              <a:ext cx="148585" cy="633257"/>
            </a:xfrm>
            <a:custGeom>
              <a:avLst/>
              <a:gdLst>
                <a:gd name="T0" fmla="*/ 44 w 53"/>
                <a:gd name="T1" fmla="*/ 150 h 227"/>
                <a:gd name="T2" fmla="*/ 34 w 53"/>
                <a:gd name="T3" fmla="*/ 0 h 227"/>
                <a:gd name="T4" fmla="*/ 18 w 53"/>
                <a:gd name="T5" fmla="*/ 34 h 227"/>
                <a:gd name="T6" fmla="*/ 17 w 53"/>
                <a:gd name="T7" fmla="*/ 47 h 227"/>
                <a:gd name="T8" fmla="*/ 13 w 53"/>
                <a:gd name="T9" fmla="*/ 56 h 227"/>
                <a:gd name="T10" fmla="*/ 3 w 53"/>
                <a:gd name="T11" fmla="*/ 71 h 227"/>
                <a:gd name="T12" fmla="*/ 6 w 53"/>
                <a:gd name="T13" fmla="*/ 87 h 227"/>
                <a:gd name="T14" fmla="*/ 9 w 53"/>
                <a:gd name="T15" fmla="*/ 90 h 227"/>
                <a:gd name="T16" fmla="*/ 9 w 53"/>
                <a:gd name="T17" fmla="*/ 96 h 227"/>
                <a:gd name="T18" fmla="*/ 11 w 53"/>
                <a:gd name="T19" fmla="*/ 119 h 227"/>
                <a:gd name="T20" fmla="*/ 22 w 53"/>
                <a:gd name="T21" fmla="*/ 130 h 227"/>
                <a:gd name="T22" fmla="*/ 26 w 53"/>
                <a:gd name="T23" fmla="*/ 144 h 227"/>
                <a:gd name="T24" fmla="*/ 24 w 53"/>
                <a:gd name="T25" fmla="*/ 182 h 227"/>
                <a:gd name="T26" fmla="*/ 10 w 53"/>
                <a:gd name="T27" fmla="*/ 226 h 227"/>
                <a:gd name="T28" fmla="*/ 39 w 53"/>
                <a:gd name="T29" fmla="*/ 227 h 227"/>
                <a:gd name="T30" fmla="*/ 44 w 53"/>
                <a:gd name="T31" fmla="*/ 15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227">
                  <a:moveTo>
                    <a:pt x="44" y="150"/>
                  </a:moveTo>
                  <a:cubicBezTo>
                    <a:pt x="32" y="89"/>
                    <a:pt x="34" y="24"/>
                    <a:pt x="34" y="0"/>
                  </a:cubicBezTo>
                  <a:cubicBezTo>
                    <a:pt x="19" y="4"/>
                    <a:pt x="9" y="20"/>
                    <a:pt x="18" y="34"/>
                  </a:cubicBezTo>
                  <a:cubicBezTo>
                    <a:pt x="21" y="38"/>
                    <a:pt x="18" y="43"/>
                    <a:pt x="17" y="47"/>
                  </a:cubicBezTo>
                  <a:cubicBezTo>
                    <a:pt x="16" y="50"/>
                    <a:pt x="15" y="54"/>
                    <a:pt x="13" y="56"/>
                  </a:cubicBezTo>
                  <a:cubicBezTo>
                    <a:pt x="7" y="61"/>
                    <a:pt x="4" y="64"/>
                    <a:pt x="3" y="71"/>
                  </a:cubicBezTo>
                  <a:cubicBezTo>
                    <a:pt x="2" y="76"/>
                    <a:pt x="0" y="83"/>
                    <a:pt x="6" y="87"/>
                  </a:cubicBezTo>
                  <a:cubicBezTo>
                    <a:pt x="7" y="88"/>
                    <a:pt x="8" y="89"/>
                    <a:pt x="9" y="90"/>
                  </a:cubicBezTo>
                  <a:cubicBezTo>
                    <a:pt x="11" y="91"/>
                    <a:pt x="10" y="95"/>
                    <a:pt x="9" y="96"/>
                  </a:cubicBezTo>
                  <a:cubicBezTo>
                    <a:pt x="6" y="103"/>
                    <a:pt x="5" y="114"/>
                    <a:pt x="11" y="119"/>
                  </a:cubicBezTo>
                  <a:cubicBezTo>
                    <a:pt x="15" y="123"/>
                    <a:pt x="20" y="125"/>
                    <a:pt x="22" y="130"/>
                  </a:cubicBezTo>
                  <a:cubicBezTo>
                    <a:pt x="24" y="135"/>
                    <a:pt x="25" y="139"/>
                    <a:pt x="26" y="144"/>
                  </a:cubicBezTo>
                  <a:cubicBezTo>
                    <a:pt x="27" y="157"/>
                    <a:pt x="26" y="169"/>
                    <a:pt x="24" y="182"/>
                  </a:cubicBezTo>
                  <a:cubicBezTo>
                    <a:pt x="22" y="196"/>
                    <a:pt x="18" y="213"/>
                    <a:pt x="10" y="226"/>
                  </a:cubicBezTo>
                  <a:cubicBezTo>
                    <a:pt x="39" y="227"/>
                    <a:pt x="39" y="227"/>
                    <a:pt x="39" y="227"/>
                  </a:cubicBezTo>
                  <a:cubicBezTo>
                    <a:pt x="39" y="227"/>
                    <a:pt x="53" y="195"/>
                    <a:pt x="44" y="15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18"/>
            <p:cNvSpPr>
              <a:spLocks/>
            </p:cNvSpPr>
            <p:nvPr/>
          </p:nvSpPr>
          <p:spPr bwMode="auto">
            <a:xfrm>
              <a:off x="12655952" y="1766370"/>
              <a:ext cx="320756" cy="645049"/>
            </a:xfrm>
            <a:custGeom>
              <a:avLst/>
              <a:gdLst>
                <a:gd name="T0" fmla="*/ 69 w 115"/>
                <a:gd name="T1" fmla="*/ 191 h 231"/>
                <a:gd name="T2" fmla="*/ 71 w 115"/>
                <a:gd name="T3" fmla="*/ 164 h 231"/>
                <a:gd name="T4" fmla="*/ 76 w 115"/>
                <a:gd name="T5" fmla="*/ 128 h 231"/>
                <a:gd name="T6" fmla="*/ 82 w 115"/>
                <a:gd name="T7" fmla="*/ 98 h 231"/>
                <a:gd name="T8" fmla="*/ 89 w 115"/>
                <a:gd name="T9" fmla="*/ 83 h 231"/>
                <a:gd name="T10" fmla="*/ 74 w 115"/>
                <a:gd name="T11" fmla="*/ 80 h 231"/>
                <a:gd name="T12" fmla="*/ 35 w 115"/>
                <a:gd name="T13" fmla="*/ 84 h 231"/>
                <a:gd name="T14" fmla="*/ 26 w 115"/>
                <a:gd name="T15" fmla="*/ 72 h 231"/>
                <a:gd name="T16" fmla="*/ 29 w 115"/>
                <a:gd name="T17" fmla="*/ 32 h 231"/>
                <a:gd name="T18" fmla="*/ 43 w 115"/>
                <a:gd name="T19" fmla="*/ 23 h 231"/>
                <a:gd name="T20" fmla="*/ 90 w 115"/>
                <a:gd name="T21" fmla="*/ 26 h 231"/>
                <a:gd name="T22" fmla="*/ 92 w 115"/>
                <a:gd name="T23" fmla="*/ 26 h 231"/>
                <a:gd name="T24" fmla="*/ 95 w 115"/>
                <a:gd name="T25" fmla="*/ 29 h 231"/>
                <a:gd name="T26" fmla="*/ 102 w 115"/>
                <a:gd name="T27" fmla="*/ 15 h 231"/>
                <a:gd name="T28" fmla="*/ 115 w 115"/>
                <a:gd name="T29" fmla="*/ 1 h 231"/>
                <a:gd name="T30" fmla="*/ 28 w 115"/>
                <a:gd name="T31" fmla="*/ 8 h 231"/>
                <a:gd name="T32" fmla="*/ 3 w 115"/>
                <a:gd name="T33" fmla="*/ 47 h 231"/>
                <a:gd name="T34" fmla="*/ 17 w 115"/>
                <a:gd name="T35" fmla="*/ 231 h 231"/>
                <a:gd name="T36" fmla="*/ 45 w 115"/>
                <a:gd name="T37" fmla="*/ 215 h 231"/>
                <a:gd name="T38" fmla="*/ 77 w 115"/>
                <a:gd name="T39" fmla="*/ 211 h 231"/>
                <a:gd name="T40" fmla="*/ 69 w 115"/>
                <a:gd name="T41" fmla="*/ 192 h 231"/>
                <a:gd name="T42" fmla="*/ 69 w 115"/>
                <a:gd name="T43" fmla="*/ 19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231">
                  <a:moveTo>
                    <a:pt x="69" y="191"/>
                  </a:moveTo>
                  <a:cubicBezTo>
                    <a:pt x="67" y="182"/>
                    <a:pt x="69" y="173"/>
                    <a:pt x="71" y="164"/>
                  </a:cubicBezTo>
                  <a:cubicBezTo>
                    <a:pt x="74" y="152"/>
                    <a:pt x="75" y="140"/>
                    <a:pt x="76" y="128"/>
                  </a:cubicBezTo>
                  <a:cubicBezTo>
                    <a:pt x="77" y="118"/>
                    <a:pt x="78" y="107"/>
                    <a:pt x="82" y="98"/>
                  </a:cubicBezTo>
                  <a:cubicBezTo>
                    <a:pt x="84" y="93"/>
                    <a:pt x="87" y="88"/>
                    <a:pt x="89" y="83"/>
                  </a:cubicBezTo>
                  <a:cubicBezTo>
                    <a:pt x="84" y="82"/>
                    <a:pt x="79" y="81"/>
                    <a:pt x="74" y="80"/>
                  </a:cubicBezTo>
                  <a:cubicBezTo>
                    <a:pt x="60" y="77"/>
                    <a:pt x="48" y="82"/>
                    <a:pt x="35" y="84"/>
                  </a:cubicBezTo>
                  <a:cubicBezTo>
                    <a:pt x="26" y="86"/>
                    <a:pt x="25" y="80"/>
                    <a:pt x="26" y="72"/>
                  </a:cubicBezTo>
                  <a:cubicBezTo>
                    <a:pt x="27" y="59"/>
                    <a:pt x="29" y="46"/>
                    <a:pt x="29" y="32"/>
                  </a:cubicBezTo>
                  <a:cubicBezTo>
                    <a:pt x="29" y="23"/>
                    <a:pt x="35" y="20"/>
                    <a:pt x="43" y="23"/>
                  </a:cubicBezTo>
                  <a:cubicBezTo>
                    <a:pt x="59" y="29"/>
                    <a:pt x="74" y="29"/>
                    <a:pt x="90" y="26"/>
                  </a:cubicBezTo>
                  <a:cubicBezTo>
                    <a:pt x="90" y="25"/>
                    <a:pt x="92" y="25"/>
                    <a:pt x="92" y="26"/>
                  </a:cubicBezTo>
                  <a:cubicBezTo>
                    <a:pt x="93" y="27"/>
                    <a:pt x="94" y="28"/>
                    <a:pt x="95" y="29"/>
                  </a:cubicBezTo>
                  <a:cubicBezTo>
                    <a:pt x="97" y="24"/>
                    <a:pt x="99" y="19"/>
                    <a:pt x="102" y="15"/>
                  </a:cubicBezTo>
                  <a:cubicBezTo>
                    <a:pt x="106" y="10"/>
                    <a:pt x="110" y="5"/>
                    <a:pt x="115" y="1"/>
                  </a:cubicBezTo>
                  <a:cubicBezTo>
                    <a:pt x="49" y="0"/>
                    <a:pt x="28" y="8"/>
                    <a:pt x="28" y="8"/>
                  </a:cubicBezTo>
                  <a:cubicBezTo>
                    <a:pt x="21" y="8"/>
                    <a:pt x="5" y="18"/>
                    <a:pt x="3" y="47"/>
                  </a:cubicBezTo>
                  <a:cubicBezTo>
                    <a:pt x="0" y="102"/>
                    <a:pt x="11" y="191"/>
                    <a:pt x="17" y="231"/>
                  </a:cubicBezTo>
                  <a:cubicBezTo>
                    <a:pt x="26" y="226"/>
                    <a:pt x="35" y="219"/>
                    <a:pt x="45" y="215"/>
                  </a:cubicBezTo>
                  <a:cubicBezTo>
                    <a:pt x="56" y="211"/>
                    <a:pt x="66" y="212"/>
                    <a:pt x="77" y="211"/>
                  </a:cubicBezTo>
                  <a:cubicBezTo>
                    <a:pt x="74" y="205"/>
                    <a:pt x="71" y="199"/>
                    <a:pt x="69" y="192"/>
                  </a:cubicBezTo>
                  <a:cubicBezTo>
                    <a:pt x="69" y="192"/>
                    <a:pt x="69" y="191"/>
                    <a:pt x="69" y="19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9"/>
            <p:cNvSpPr>
              <a:spLocks/>
            </p:cNvSpPr>
            <p:nvPr/>
          </p:nvSpPr>
          <p:spPr bwMode="auto">
            <a:xfrm>
              <a:off x="12717273" y="1649624"/>
              <a:ext cx="181604" cy="206369"/>
            </a:xfrm>
            <a:custGeom>
              <a:avLst/>
              <a:gdLst>
                <a:gd name="T0" fmla="*/ 7 w 65"/>
                <a:gd name="T1" fmla="*/ 0 h 74"/>
                <a:gd name="T2" fmla="*/ 3 w 65"/>
                <a:gd name="T3" fmla="*/ 51 h 74"/>
                <a:gd name="T4" fmla="*/ 25 w 65"/>
                <a:gd name="T5" fmla="*/ 70 h 74"/>
                <a:gd name="T6" fmla="*/ 64 w 65"/>
                <a:gd name="T7" fmla="*/ 63 h 74"/>
                <a:gd name="T8" fmla="*/ 65 w 65"/>
                <a:gd name="T9" fmla="*/ 48 h 74"/>
                <a:gd name="T10" fmla="*/ 7 w 65"/>
                <a:gd name="T11" fmla="*/ 0 h 74"/>
              </a:gdLst>
              <a:ahLst/>
              <a:cxnLst>
                <a:cxn ang="0">
                  <a:pos x="T0" y="T1"/>
                </a:cxn>
                <a:cxn ang="0">
                  <a:pos x="T2" y="T3"/>
                </a:cxn>
                <a:cxn ang="0">
                  <a:pos x="T4" y="T5"/>
                </a:cxn>
                <a:cxn ang="0">
                  <a:pos x="T6" y="T7"/>
                </a:cxn>
                <a:cxn ang="0">
                  <a:pos x="T8" y="T9"/>
                </a:cxn>
                <a:cxn ang="0">
                  <a:pos x="T10" y="T11"/>
                </a:cxn>
              </a:cxnLst>
              <a:rect l="0" t="0" r="r" b="b"/>
              <a:pathLst>
                <a:path w="65" h="74">
                  <a:moveTo>
                    <a:pt x="7" y="0"/>
                  </a:moveTo>
                  <a:cubicBezTo>
                    <a:pt x="7" y="0"/>
                    <a:pt x="0" y="43"/>
                    <a:pt x="3" y="51"/>
                  </a:cubicBezTo>
                  <a:cubicBezTo>
                    <a:pt x="5" y="60"/>
                    <a:pt x="13" y="68"/>
                    <a:pt x="25" y="70"/>
                  </a:cubicBezTo>
                  <a:cubicBezTo>
                    <a:pt x="53" y="74"/>
                    <a:pt x="64" y="63"/>
                    <a:pt x="64" y="63"/>
                  </a:cubicBezTo>
                  <a:cubicBezTo>
                    <a:pt x="65" y="48"/>
                    <a:pt x="65" y="48"/>
                    <a:pt x="65" y="48"/>
                  </a:cubicBezTo>
                  <a:lnTo>
                    <a:pt x="7"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0"/>
            <p:cNvSpPr>
              <a:spLocks/>
            </p:cNvSpPr>
            <p:nvPr/>
          </p:nvSpPr>
          <p:spPr bwMode="auto">
            <a:xfrm>
              <a:off x="12709018" y="1622501"/>
              <a:ext cx="189859" cy="205189"/>
            </a:xfrm>
            <a:custGeom>
              <a:avLst/>
              <a:gdLst>
                <a:gd name="T0" fmla="*/ 7 w 68"/>
                <a:gd name="T1" fmla="*/ 0 h 74"/>
                <a:gd name="T2" fmla="*/ 2 w 68"/>
                <a:gd name="T3" fmla="*/ 51 h 74"/>
                <a:gd name="T4" fmla="*/ 24 w 68"/>
                <a:gd name="T5" fmla="*/ 69 h 74"/>
                <a:gd name="T6" fmla="*/ 61 w 68"/>
                <a:gd name="T7" fmla="*/ 71 h 74"/>
                <a:gd name="T8" fmla="*/ 68 w 68"/>
                <a:gd name="T9" fmla="*/ 42 h 74"/>
                <a:gd name="T10" fmla="*/ 7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7" y="0"/>
                  </a:moveTo>
                  <a:cubicBezTo>
                    <a:pt x="7" y="0"/>
                    <a:pt x="0" y="43"/>
                    <a:pt x="2" y="51"/>
                  </a:cubicBezTo>
                  <a:cubicBezTo>
                    <a:pt x="5" y="59"/>
                    <a:pt x="13" y="67"/>
                    <a:pt x="24" y="69"/>
                  </a:cubicBezTo>
                  <a:cubicBezTo>
                    <a:pt x="53" y="74"/>
                    <a:pt x="61" y="71"/>
                    <a:pt x="61" y="71"/>
                  </a:cubicBezTo>
                  <a:cubicBezTo>
                    <a:pt x="68" y="42"/>
                    <a:pt x="68" y="42"/>
                    <a:pt x="68" y="42"/>
                  </a:cubicBezTo>
                  <a:lnTo>
                    <a:pt x="7"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21"/>
            <p:cNvSpPr>
              <a:spLocks/>
            </p:cNvSpPr>
            <p:nvPr/>
          </p:nvSpPr>
          <p:spPr bwMode="auto">
            <a:xfrm>
              <a:off x="12960198" y="1672030"/>
              <a:ext cx="192218" cy="153302"/>
            </a:xfrm>
            <a:custGeom>
              <a:avLst/>
              <a:gdLst>
                <a:gd name="T0" fmla="*/ 69 w 69"/>
                <a:gd name="T1" fmla="*/ 0 h 55"/>
                <a:gd name="T2" fmla="*/ 63 w 69"/>
                <a:gd name="T3" fmla="*/ 39 h 55"/>
                <a:gd name="T4" fmla="*/ 0 w 69"/>
                <a:gd name="T5" fmla="*/ 55 h 55"/>
                <a:gd name="T6" fmla="*/ 10 w 69"/>
                <a:gd name="T7" fmla="*/ 12 h 55"/>
                <a:gd name="T8" fmla="*/ 69 w 69"/>
                <a:gd name="T9" fmla="*/ 0 h 55"/>
              </a:gdLst>
              <a:ahLst/>
              <a:cxnLst>
                <a:cxn ang="0">
                  <a:pos x="T0" y="T1"/>
                </a:cxn>
                <a:cxn ang="0">
                  <a:pos x="T2" y="T3"/>
                </a:cxn>
                <a:cxn ang="0">
                  <a:pos x="T4" y="T5"/>
                </a:cxn>
                <a:cxn ang="0">
                  <a:pos x="T6" y="T7"/>
                </a:cxn>
                <a:cxn ang="0">
                  <a:pos x="T8" y="T9"/>
                </a:cxn>
              </a:cxnLst>
              <a:rect l="0" t="0" r="r" b="b"/>
              <a:pathLst>
                <a:path w="69" h="55">
                  <a:moveTo>
                    <a:pt x="69" y="0"/>
                  </a:moveTo>
                  <a:cubicBezTo>
                    <a:pt x="69" y="0"/>
                    <a:pt x="66" y="36"/>
                    <a:pt x="63" y="39"/>
                  </a:cubicBezTo>
                  <a:cubicBezTo>
                    <a:pt x="61" y="43"/>
                    <a:pt x="55" y="55"/>
                    <a:pt x="0" y="55"/>
                  </a:cubicBezTo>
                  <a:cubicBezTo>
                    <a:pt x="10" y="12"/>
                    <a:pt x="10" y="12"/>
                    <a:pt x="10" y="12"/>
                  </a:cubicBezTo>
                  <a:lnTo>
                    <a:pt x="69"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22"/>
            <p:cNvSpPr>
              <a:spLocks/>
            </p:cNvSpPr>
            <p:nvPr/>
          </p:nvSpPr>
          <p:spPr bwMode="auto">
            <a:xfrm>
              <a:off x="12976708" y="1653162"/>
              <a:ext cx="189859" cy="153302"/>
            </a:xfrm>
            <a:custGeom>
              <a:avLst/>
              <a:gdLst>
                <a:gd name="T0" fmla="*/ 68 w 68"/>
                <a:gd name="T1" fmla="*/ 0 h 55"/>
                <a:gd name="T2" fmla="*/ 61 w 68"/>
                <a:gd name="T3" fmla="*/ 39 h 55"/>
                <a:gd name="T4" fmla="*/ 0 w 68"/>
                <a:gd name="T5" fmla="*/ 55 h 55"/>
                <a:gd name="T6" fmla="*/ 12 w 68"/>
                <a:gd name="T7" fmla="*/ 11 h 55"/>
                <a:gd name="T8" fmla="*/ 68 w 68"/>
                <a:gd name="T9" fmla="*/ 0 h 55"/>
              </a:gdLst>
              <a:ahLst/>
              <a:cxnLst>
                <a:cxn ang="0">
                  <a:pos x="T0" y="T1"/>
                </a:cxn>
                <a:cxn ang="0">
                  <a:pos x="T2" y="T3"/>
                </a:cxn>
                <a:cxn ang="0">
                  <a:pos x="T4" y="T5"/>
                </a:cxn>
                <a:cxn ang="0">
                  <a:pos x="T6" y="T7"/>
                </a:cxn>
                <a:cxn ang="0">
                  <a:pos x="T8" y="T9"/>
                </a:cxn>
              </a:cxnLst>
              <a:rect l="0" t="0" r="r" b="b"/>
              <a:pathLst>
                <a:path w="68" h="55">
                  <a:moveTo>
                    <a:pt x="68" y="0"/>
                  </a:moveTo>
                  <a:cubicBezTo>
                    <a:pt x="68" y="0"/>
                    <a:pt x="64" y="35"/>
                    <a:pt x="61" y="39"/>
                  </a:cubicBezTo>
                  <a:cubicBezTo>
                    <a:pt x="59" y="43"/>
                    <a:pt x="56" y="54"/>
                    <a:pt x="0" y="55"/>
                  </a:cubicBezTo>
                  <a:cubicBezTo>
                    <a:pt x="12" y="11"/>
                    <a:pt x="12" y="11"/>
                    <a:pt x="12" y="11"/>
                  </a:cubicBezTo>
                  <a:lnTo>
                    <a:pt x="68"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23"/>
            <p:cNvSpPr>
              <a:spLocks/>
            </p:cNvSpPr>
            <p:nvPr/>
          </p:nvSpPr>
          <p:spPr bwMode="auto">
            <a:xfrm>
              <a:off x="12719631" y="1622501"/>
              <a:ext cx="179246" cy="188680"/>
            </a:xfrm>
            <a:custGeom>
              <a:avLst/>
              <a:gdLst>
                <a:gd name="T0" fmla="*/ 39 w 64"/>
                <a:gd name="T1" fmla="*/ 36 h 68"/>
                <a:gd name="T2" fmla="*/ 52 w 64"/>
                <a:gd name="T3" fmla="*/ 60 h 68"/>
                <a:gd name="T4" fmla="*/ 58 w 64"/>
                <a:gd name="T5" fmla="*/ 68 h 68"/>
                <a:gd name="T6" fmla="*/ 64 w 64"/>
                <a:gd name="T7" fmla="*/ 42 h 68"/>
                <a:gd name="T8" fmla="*/ 3 w 64"/>
                <a:gd name="T9" fmla="*/ 0 h 68"/>
                <a:gd name="T10" fmla="*/ 0 w 64"/>
                <a:gd name="T11" fmla="*/ 22 h 68"/>
                <a:gd name="T12" fmla="*/ 39 w 64"/>
                <a:gd name="T13" fmla="*/ 36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39" y="36"/>
                  </a:moveTo>
                  <a:cubicBezTo>
                    <a:pt x="46" y="43"/>
                    <a:pt x="48" y="52"/>
                    <a:pt x="52" y="60"/>
                  </a:cubicBezTo>
                  <a:cubicBezTo>
                    <a:pt x="54" y="63"/>
                    <a:pt x="56" y="65"/>
                    <a:pt x="58" y="68"/>
                  </a:cubicBezTo>
                  <a:cubicBezTo>
                    <a:pt x="64" y="42"/>
                    <a:pt x="64" y="42"/>
                    <a:pt x="64" y="42"/>
                  </a:cubicBezTo>
                  <a:cubicBezTo>
                    <a:pt x="3" y="0"/>
                    <a:pt x="3" y="0"/>
                    <a:pt x="3" y="0"/>
                  </a:cubicBezTo>
                  <a:cubicBezTo>
                    <a:pt x="3" y="0"/>
                    <a:pt x="1" y="10"/>
                    <a:pt x="0" y="22"/>
                  </a:cubicBezTo>
                  <a:cubicBezTo>
                    <a:pt x="14" y="22"/>
                    <a:pt x="30" y="26"/>
                    <a:pt x="39" y="36"/>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24"/>
            <p:cNvSpPr>
              <a:spLocks/>
            </p:cNvSpPr>
            <p:nvPr/>
          </p:nvSpPr>
          <p:spPr bwMode="auto">
            <a:xfrm>
              <a:off x="12976708" y="1653162"/>
              <a:ext cx="189859" cy="153302"/>
            </a:xfrm>
            <a:custGeom>
              <a:avLst/>
              <a:gdLst>
                <a:gd name="T0" fmla="*/ 30 w 68"/>
                <a:gd name="T1" fmla="*/ 22 h 55"/>
                <a:gd name="T2" fmla="*/ 65 w 68"/>
                <a:gd name="T3" fmla="*/ 19 h 55"/>
                <a:gd name="T4" fmla="*/ 68 w 68"/>
                <a:gd name="T5" fmla="*/ 0 h 55"/>
                <a:gd name="T6" fmla="*/ 12 w 68"/>
                <a:gd name="T7" fmla="*/ 11 h 55"/>
                <a:gd name="T8" fmla="*/ 0 w 68"/>
                <a:gd name="T9" fmla="*/ 55 h 55"/>
                <a:gd name="T10" fmla="*/ 2 w 68"/>
                <a:gd name="T11" fmla="*/ 55 h 55"/>
                <a:gd name="T12" fmla="*/ 30 w 68"/>
                <a:gd name="T13" fmla="*/ 22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30" y="22"/>
                  </a:moveTo>
                  <a:cubicBezTo>
                    <a:pt x="41" y="17"/>
                    <a:pt x="53" y="18"/>
                    <a:pt x="65" y="19"/>
                  </a:cubicBezTo>
                  <a:cubicBezTo>
                    <a:pt x="67" y="9"/>
                    <a:pt x="68" y="0"/>
                    <a:pt x="68" y="0"/>
                  </a:cubicBezTo>
                  <a:cubicBezTo>
                    <a:pt x="12" y="11"/>
                    <a:pt x="12" y="11"/>
                    <a:pt x="12" y="11"/>
                  </a:cubicBezTo>
                  <a:cubicBezTo>
                    <a:pt x="0" y="55"/>
                    <a:pt x="0" y="55"/>
                    <a:pt x="0" y="55"/>
                  </a:cubicBezTo>
                  <a:cubicBezTo>
                    <a:pt x="1" y="55"/>
                    <a:pt x="1" y="55"/>
                    <a:pt x="2" y="55"/>
                  </a:cubicBezTo>
                  <a:cubicBezTo>
                    <a:pt x="12" y="44"/>
                    <a:pt x="15" y="28"/>
                    <a:pt x="30" y="22"/>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25"/>
            <p:cNvSpPr>
              <a:spLocks/>
            </p:cNvSpPr>
            <p:nvPr/>
          </p:nvSpPr>
          <p:spPr bwMode="auto">
            <a:xfrm>
              <a:off x="12778594" y="1786417"/>
              <a:ext cx="306605" cy="691040"/>
            </a:xfrm>
            <a:custGeom>
              <a:avLst/>
              <a:gdLst>
                <a:gd name="T0" fmla="*/ 85 w 260"/>
                <a:gd name="T1" fmla="*/ 0 h 586"/>
                <a:gd name="T2" fmla="*/ 0 w 260"/>
                <a:gd name="T3" fmla="*/ 426 h 586"/>
                <a:gd name="T4" fmla="*/ 83 w 260"/>
                <a:gd name="T5" fmla="*/ 584 h 586"/>
                <a:gd name="T6" fmla="*/ 187 w 260"/>
                <a:gd name="T7" fmla="*/ 586 h 586"/>
                <a:gd name="T8" fmla="*/ 260 w 260"/>
                <a:gd name="T9" fmla="*/ 454 h 586"/>
                <a:gd name="T10" fmla="*/ 166 w 260"/>
                <a:gd name="T11" fmla="*/ 2 h 586"/>
                <a:gd name="T12" fmla="*/ 85 w 260"/>
                <a:gd name="T13" fmla="*/ 0 h 586"/>
              </a:gdLst>
              <a:ahLst/>
              <a:cxnLst>
                <a:cxn ang="0">
                  <a:pos x="T0" y="T1"/>
                </a:cxn>
                <a:cxn ang="0">
                  <a:pos x="T2" y="T3"/>
                </a:cxn>
                <a:cxn ang="0">
                  <a:pos x="T4" y="T5"/>
                </a:cxn>
                <a:cxn ang="0">
                  <a:pos x="T6" y="T7"/>
                </a:cxn>
                <a:cxn ang="0">
                  <a:pos x="T8" y="T9"/>
                </a:cxn>
                <a:cxn ang="0">
                  <a:pos x="T10" y="T11"/>
                </a:cxn>
                <a:cxn ang="0">
                  <a:pos x="T12" y="T13"/>
                </a:cxn>
              </a:cxnLst>
              <a:rect l="0" t="0" r="r" b="b"/>
              <a:pathLst>
                <a:path w="260" h="586">
                  <a:moveTo>
                    <a:pt x="85" y="0"/>
                  </a:moveTo>
                  <a:lnTo>
                    <a:pt x="0" y="426"/>
                  </a:lnTo>
                  <a:lnTo>
                    <a:pt x="83" y="584"/>
                  </a:lnTo>
                  <a:lnTo>
                    <a:pt x="187" y="586"/>
                  </a:lnTo>
                  <a:lnTo>
                    <a:pt x="260" y="454"/>
                  </a:lnTo>
                  <a:lnTo>
                    <a:pt x="166" y="2"/>
                  </a:lnTo>
                  <a:lnTo>
                    <a:pt x="85" y="0"/>
                  </a:ln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26"/>
            <p:cNvSpPr>
              <a:spLocks/>
            </p:cNvSpPr>
            <p:nvPr/>
          </p:nvSpPr>
          <p:spPr bwMode="auto">
            <a:xfrm>
              <a:off x="12798641" y="1788775"/>
              <a:ext cx="264152" cy="733493"/>
            </a:xfrm>
            <a:custGeom>
              <a:avLst/>
              <a:gdLst>
                <a:gd name="T0" fmla="*/ 34 w 95"/>
                <a:gd name="T1" fmla="*/ 0 h 263"/>
                <a:gd name="T2" fmla="*/ 0 w 95"/>
                <a:gd name="T3" fmla="*/ 181 h 263"/>
                <a:gd name="T4" fmla="*/ 51 w 95"/>
                <a:gd name="T5" fmla="*/ 263 h 263"/>
                <a:gd name="T6" fmla="*/ 95 w 95"/>
                <a:gd name="T7" fmla="*/ 192 h 263"/>
                <a:gd name="T8" fmla="*/ 53 w 95"/>
                <a:gd name="T9" fmla="*/ 0 h 263"/>
                <a:gd name="T10" fmla="*/ 34 w 95"/>
                <a:gd name="T11" fmla="*/ 0 h 263"/>
              </a:gdLst>
              <a:ahLst/>
              <a:cxnLst>
                <a:cxn ang="0">
                  <a:pos x="T0" y="T1"/>
                </a:cxn>
                <a:cxn ang="0">
                  <a:pos x="T2" y="T3"/>
                </a:cxn>
                <a:cxn ang="0">
                  <a:pos x="T4" y="T5"/>
                </a:cxn>
                <a:cxn ang="0">
                  <a:pos x="T6" y="T7"/>
                </a:cxn>
                <a:cxn ang="0">
                  <a:pos x="T8" y="T9"/>
                </a:cxn>
                <a:cxn ang="0">
                  <a:pos x="T10" y="T11"/>
                </a:cxn>
              </a:cxnLst>
              <a:rect l="0" t="0" r="r" b="b"/>
              <a:pathLst>
                <a:path w="95" h="263">
                  <a:moveTo>
                    <a:pt x="34" y="0"/>
                  </a:moveTo>
                  <a:cubicBezTo>
                    <a:pt x="34" y="0"/>
                    <a:pt x="13" y="94"/>
                    <a:pt x="0" y="181"/>
                  </a:cubicBezTo>
                  <a:cubicBezTo>
                    <a:pt x="51" y="263"/>
                    <a:pt x="51" y="263"/>
                    <a:pt x="51" y="263"/>
                  </a:cubicBezTo>
                  <a:cubicBezTo>
                    <a:pt x="95" y="192"/>
                    <a:pt x="95" y="192"/>
                    <a:pt x="95" y="192"/>
                  </a:cubicBezTo>
                  <a:cubicBezTo>
                    <a:pt x="95" y="192"/>
                    <a:pt x="83" y="90"/>
                    <a:pt x="53" y="0"/>
                  </a:cubicBezTo>
                  <a:lnTo>
                    <a:pt x="3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27"/>
            <p:cNvSpPr>
              <a:spLocks/>
            </p:cNvSpPr>
            <p:nvPr/>
          </p:nvSpPr>
          <p:spPr bwMode="auto">
            <a:xfrm>
              <a:off x="12798641" y="1990427"/>
              <a:ext cx="172170" cy="398586"/>
            </a:xfrm>
            <a:custGeom>
              <a:avLst/>
              <a:gdLst>
                <a:gd name="T0" fmla="*/ 39 w 62"/>
                <a:gd name="T1" fmla="*/ 129 h 143"/>
                <a:gd name="T2" fmla="*/ 61 w 62"/>
                <a:gd name="T3" fmla="*/ 74 h 143"/>
                <a:gd name="T4" fmla="*/ 55 w 62"/>
                <a:gd name="T5" fmla="*/ 44 h 143"/>
                <a:gd name="T6" fmla="*/ 51 w 62"/>
                <a:gd name="T7" fmla="*/ 28 h 143"/>
                <a:gd name="T8" fmla="*/ 33 w 62"/>
                <a:gd name="T9" fmla="*/ 3 h 143"/>
                <a:gd name="T10" fmla="*/ 19 w 62"/>
                <a:gd name="T11" fmla="*/ 0 h 143"/>
                <a:gd name="T12" fmla="*/ 0 w 62"/>
                <a:gd name="T13" fmla="*/ 109 h 143"/>
                <a:gd name="T14" fmla="*/ 21 w 62"/>
                <a:gd name="T15" fmla="*/ 143 h 143"/>
                <a:gd name="T16" fmla="*/ 39 w 62"/>
                <a:gd name="T17" fmla="*/ 12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3">
                  <a:moveTo>
                    <a:pt x="39" y="129"/>
                  </a:moveTo>
                  <a:cubicBezTo>
                    <a:pt x="51" y="114"/>
                    <a:pt x="60" y="94"/>
                    <a:pt x="61" y="74"/>
                  </a:cubicBezTo>
                  <a:cubicBezTo>
                    <a:pt x="62" y="63"/>
                    <a:pt x="59" y="55"/>
                    <a:pt x="55" y="44"/>
                  </a:cubicBezTo>
                  <a:cubicBezTo>
                    <a:pt x="52" y="39"/>
                    <a:pt x="51" y="34"/>
                    <a:pt x="51" y="28"/>
                  </a:cubicBezTo>
                  <a:cubicBezTo>
                    <a:pt x="50" y="15"/>
                    <a:pt x="47" y="7"/>
                    <a:pt x="33" y="3"/>
                  </a:cubicBezTo>
                  <a:cubicBezTo>
                    <a:pt x="28" y="1"/>
                    <a:pt x="24" y="1"/>
                    <a:pt x="19" y="0"/>
                  </a:cubicBezTo>
                  <a:cubicBezTo>
                    <a:pt x="13" y="33"/>
                    <a:pt x="6" y="70"/>
                    <a:pt x="0" y="109"/>
                  </a:cubicBezTo>
                  <a:cubicBezTo>
                    <a:pt x="21" y="143"/>
                    <a:pt x="21" y="143"/>
                    <a:pt x="21" y="143"/>
                  </a:cubicBezTo>
                  <a:cubicBezTo>
                    <a:pt x="28" y="139"/>
                    <a:pt x="34" y="135"/>
                    <a:pt x="39" y="129"/>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28"/>
            <p:cNvSpPr>
              <a:spLocks/>
            </p:cNvSpPr>
            <p:nvPr/>
          </p:nvSpPr>
          <p:spPr bwMode="auto">
            <a:xfrm>
              <a:off x="12931896" y="1788775"/>
              <a:ext cx="130897" cy="733493"/>
            </a:xfrm>
            <a:custGeom>
              <a:avLst/>
              <a:gdLst>
                <a:gd name="T0" fmla="*/ 5 w 47"/>
                <a:gd name="T1" fmla="*/ 0 h 263"/>
                <a:gd name="T2" fmla="*/ 2 w 47"/>
                <a:gd name="T3" fmla="*/ 0 h 263"/>
                <a:gd name="T4" fmla="*/ 0 w 47"/>
                <a:gd name="T5" fmla="*/ 2 h 263"/>
                <a:gd name="T6" fmla="*/ 3 w 47"/>
                <a:gd name="T7" fmla="*/ 263 h 263"/>
                <a:gd name="T8" fmla="*/ 47 w 47"/>
                <a:gd name="T9" fmla="*/ 192 h 263"/>
                <a:gd name="T10" fmla="*/ 5 w 47"/>
                <a:gd name="T11" fmla="*/ 0 h 263"/>
              </a:gdLst>
              <a:ahLst/>
              <a:cxnLst>
                <a:cxn ang="0">
                  <a:pos x="T0" y="T1"/>
                </a:cxn>
                <a:cxn ang="0">
                  <a:pos x="T2" y="T3"/>
                </a:cxn>
                <a:cxn ang="0">
                  <a:pos x="T4" y="T5"/>
                </a:cxn>
                <a:cxn ang="0">
                  <a:pos x="T6" y="T7"/>
                </a:cxn>
                <a:cxn ang="0">
                  <a:pos x="T8" y="T9"/>
                </a:cxn>
                <a:cxn ang="0">
                  <a:pos x="T10" y="T11"/>
                </a:cxn>
              </a:cxnLst>
              <a:rect l="0" t="0" r="r" b="b"/>
              <a:pathLst>
                <a:path w="47" h="263">
                  <a:moveTo>
                    <a:pt x="5" y="0"/>
                  </a:moveTo>
                  <a:cubicBezTo>
                    <a:pt x="2" y="0"/>
                    <a:pt x="2" y="0"/>
                    <a:pt x="2" y="0"/>
                  </a:cubicBezTo>
                  <a:cubicBezTo>
                    <a:pt x="0" y="2"/>
                    <a:pt x="0" y="2"/>
                    <a:pt x="0" y="2"/>
                  </a:cubicBezTo>
                  <a:cubicBezTo>
                    <a:pt x="3" y="263"/>
                    <a:pt x="3" y="263"/>
                    <a:pt x="3" y="263"/>
                  </a:cubicBezTo>
                  <a:cubicBezTo>
                    <a:pt x="47" y="192"/>
                    <a:pt x="47" y="192"/>
                    <a:pt x="47" y="192"/>
                  </a:cubicBezTo>
                  <a:cubicBezTo>
                    <a:pt x="47" y="192"/>
                    <a:pt x="35" y="90"/>
                    <a:pt x="5" y="0"/>
                  </a:cubicBez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29"/>
            <p:cNvSpPr>
              <a:spLocks/>
            </p:cNvSpPr>
            <p:nvPr/>
          </p:nvSpPr>
          <p:spPr bwMode="auto">
            <a:xfrm>
              <a:off x="12934255" y="2082408"/>
              <a:ext cx="30660" cy="216982"/>
            </a:xfrm>
            <a:custGeom>
              <a:avLst/>
              <a:gdLst>
                <a:gd name="T0" fmla="*/ 5 w 11"/>
                <a:gd name="T1" fmla="*/ 3 h 78"/>
                <a:gd name="T2" fmla="*/ 0 w 11"/>
                <a:gd name="T3" fmla="*/ 0 h 78"/>
                <a:gd name="T4" fmla="*/ 1 w 11"/>
                <a:gd name="T5" fmla="*/ 78 h 78"/>
                <a:gd name="T6" fmla="*/ 11 w 11"/>
                <a:gd name="T7" fmla="*/ 52 h 78"/>
                <a:gd name="T8" fmla="*/ 5 w 11"/>
                <a:gd name="T9" fmla="*/ 3 h 78"/>
              </a:gdLst>
              <a:ahLst/>
              <a:cxnLst>
                <a:cxn ang="0">
                  <a:pos x="T0" y="T1"/>
                </a:cxn>
                <a:cxn ang="0">
                  <a:pos x="T2" y="T3"/>
                </a:cxn>
                <a:cxn ang="0">
                  <a:pos x="T4" y="T5"/>
                </a:cxn>
                <a:cxn ang="0">
                  <a:pos x="T6" y="T7"/>
                </a:cxn>
                <a:cxn ang="0">
                  <a:pos x="T8" y="T9"/>
                </a:cxn>
              </a:cxnLst>
              <a:rect l="0" t="0" r="r" b="b"/>
              <a:pathLst>
                <a:path w="11" h="78">
                  <a:moveTo>
                    <a:pt x="5" y="3"/>
                  </a:moveTo>
                  <a:cubicBezTo>
                    <a:pt x="2" y="2"/>
                    <a:pt x="1" y="1"/>
                    <a:pt x="0" y="0"/>
                  </a:cubicBezTo>
                  <a:cubicBezTo>
                    <a:pt x="1" y="78"/>
                    <a:pt x="1" y="78"/>
                    <a:pt x="1" y="78"/>
                  </a:cubicBezTo>
                  <a:cubicBezTo>
                    <a:pt x="6" y="70"/>
                    <a:pt x="10" y="62"/>
                    <a:pt x="11" y="52"/>
                  </a:cubicBezTo>
                  <a:cubicBezTo>
                    <a:pt x="11" y="35"/>
                    <a:pt x="10" y="19"/>
                    <a:pt x="5" y="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30"/>
            <p:cNvSpPr>
              <a:spLocks/>
            </p:cNvSpPr>
            <p:nvPr/>
          </p:nvSpPr>
          <p:spPr bwMode="auto">
            <a:xfrm>
              <a:off x="12845811" y="1847738"/>
              <a:ext cx="139151" cy="167453"/>
            </a:xfrm>
            <a:custGeom>
              <a:avLst/>
              <a:gdLst>
                <a:gd name="T0" fmla="*/ 43 w 50"/>
                <a:gd name="T1" fmla="*/ 0 h 60"/>
                <a:gd name="T2" fmla="*/ 43 w 50"/>
                <a:gd name="T3" fmla="*/ 0 h 60"/>
                <a:gd name="T4" fmla="*/ 6 w 50"/>
                <a:gd name="T5" fmla="*/ 33 h 60"/>
                <a:gd name="T6" fmla="*/ 0 w 50"/>
                <a:gd name="T7" fmla="*/ 60 h 60"/>
                <a:gd name="T8" fmla="*/ 0 w 50"/>
                <a:gd name="T9" fmla="*/ 60 h 60"/>
                <a:gd name="T10" fmla="*/ 50 w 50"/>
                <a:gd name="T11" fmla="*/ 25 h 60"/>
                <a:gd name="T12" fmla="*/ 43 w 50"/>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0" h="60">
                  <a:moveTo>
                    <a:pt x="43" y="0"/>
                  </a:moveTo>
                  <a:cubicBezTo>
                    <a:pt x="43" y="0"/>
                    <a:pt x="43" y="0"/>
                    <a:pt x="43" y="0"/>
                  </a:cubicBezTo>
                  <a:cubicBezTo>
                    <a:pt x="43" y="0"/>
                    <a:pt x="35" y="15"/>
                    <a:pt x="6" y="33"/>
                  </a:cubicBezTo>
                  <a:cubicBezTo>
                    <a:pt x="4" y="42"/>
                    <a:pt x="2" y="51"/>
                    <a:pt x="0" y="60"/>
                  </a:cubicBezTo>
                  <a:cubicBezTo>
                    <a:pt x="0" y="60"/>
                    <a:pt x="0" y="60"/>
                    <a:pt x="0" y="60"/>
                  </a:cubicBezTo>
                  <a:cubicBezTo>
                    <a:pt x="0" y="60"/>
                    <a:pt x="34" y="50"/>
                    <a:pt x="50" y="25"/>
                  </a:cubicBezTo>
                  <a:cubicBezTo>
                    <a:pt x="48" y="16"/>
                    <a:pt x="45" y="8"/>
                    <a:pt x="43" y="0"/>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31"/>
            <p:cNvSpPr>
              <a:spLocks/>
            </p:cNvSpPr>
            <p:nvPr/>
          </p:nvSpPr>
          <p:spPr bwMode="auto">
            <a:xfrm>
              <a:off x="12845811" y="1986889"/>
              <a:ext cx="44811" cy="28302"/>
            </a:xfrm>
            <a:custGeom>
              <a:avLst/>
              <a:gdLst>
                <a:gd name="T0" fmla="*/ 2 w 16"/>
                <a:gd name="T1" fmla="*/ 0 h 10"/>
                <a:gd name="T2" fmla="*/ 0 w 16"/>
                <a:gd name="T3" fmla="*/ 10 h 10"/>
                <a:gd name="T4" fmla="*/ 0 w 16"/>
                <a:gd name="T5" fmla="*/ 10 h 10"/>
                <a:gd name="T6" fmla="*/ 16 w 16"/>
                <a:gd name="T7" fmla="*/ 4 h 10"/>
                <a:gd name="T8" fmla="*/ 2 w 16"/>
                <a:gd name="T9" fmla="*/ 0 h 10"/>
              </a:gdLst>
              <a:ahLst/>
              <a:cxnLst>
                <a:cxn ang="0">
                  <a:pos x="T0" y="T1"/>
                </a:cxn>
                <a:cxn ang="0">
                  <a:pos x="T2" y="T3"/>
                </a:cxn>
                <a:cxn ang="0">
                  <a:pos x="T4" y="T5"/>
                </a:cxn>
                <a:cxn ang="0">
                  <a:pos x="T6" y="T7"/>
                </a:cxn>
                <a:cxn ang="0">
                  <a:pos x="T8" y="T9"/>
                </a:cxn>
              </a:cxnLst>
              <a:rect l="0" t="0" r="r" b="b"/>
              <a:pathLst>
                <a:path w="16" h="10">
                  <a:moveTo>
                    <a:pt x="2" y="0"/>
                  </a:moveTo>
                  <a:cubicBezTo>
                    <a:pt x="2" y="3"/>
                    <a:pt x="1" y="7"/>
                    <a:pt x="0" y="10"/>
                  </a:cubicBezTo>
                  <a:cubicBezTo>
                    <a:pt x="0" y="10"/>
                    <a:pt x="0" y="10"/>
                    <a:pt x="0" y="10"/>
                  </a:cubicBezTo>
                  <a:cubicBezTo>
                    <a:pt x="0" y="10"/>
                    <a:pt x="7" y="8"/>
                    <a:pt x="16" y="4"/>
                  </a:cubicBezTo>
                  <a:cubicBezTo>
                    <a:pt x="12" y="2"/>
                    <a:pt x="7" y="1"/>
                    <a:pt x="2" y="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932"/>
            <p:cNvSpPr>
              <a:spLocks/>
            </p:cNvSpPr>
            <p:nvPr/>
          </p:nvSpPr>
          <p:spPr bwMode="auto">
            <a:xfrm>
              <a:off x="12811613" y="2012833"/>
              <a:ext cx="212265" cy="196935"/>
            </a:xfrm>
            <a:custGeom>
              <a:avLst/>
              <a:gdLst>
                <a:gd name="T0" fmla="*/ 76 w 76"/>
                <a:gd name="T1" fmla="*/ 27 h 71"/>
                <a:gd name="T2" fmla="*/ 76 w 76"/>
                <a:gd name="T3" fmla="*/ 27 h 71"/>
                <a:gd name="T4" fmla="*/ 70 w 76"/>
                <a:gd name="T5" fmla="*/ 0 h 71"/>
                <a:gd name="T6" fmla="*/ 70 w 76"/>
                <a:gd name="T7" fmla="*/ 0 h 71"/>
                <a:gd name="T8" fmla="*/ 5 w 76"/>
                <a:gd name="T9" fmla="*/ 41 h 71"/>
                <a:gd name="T10" fmla="*/ 5 w 76"/>
                <a:gd name="T11" fmla="*/ 41 h 71"/>
                <a:gd name="T12" fmla="*/ 0 w 76"/>
                <a:gd name="T13" fmla="*/ 71 h 71"/>
                <a:gd name="T14" fmla="*/ 76 w 76"/>
                <a:gd name="T15" fmla="*/ 27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1">
                  <a:moveTo>
                    <a:pt x="76" y="27"/>
                  </a:moveTo>
                  <a:cubicBezTo>
                    <a:pt x="76" y="27"/>
                    <a:pt x="76" y="27"/>
                    <a:pt x="76" y="27"/>
                  </a:cubicBezTo>
                  <a:cubicBezTo>
                    <a:pt x="74" y="18"/>
                    <a:pt x="72" y="9"/>
                    <a:pt x="70" y="0"/>
                  </a:cubicBezTo>
                  <a:cubicBezTo>
                    <a:pt x="70" y="0"/>
                    <a:pt x="70" y="0"/>
                    <a:pt x="70" y="0"/>
                  </a:cubicBezTo>
                  <a:cubicBezTo>
                    <a:pt x="35" y="28"/>
                    <a:pt x="5" y="41"/>
                    <a:pt x="5" y="41"/>
                  </a:cubicBezTo>
                  <a:cubicBezTo>
                    <a:pt x="5" y="41"/>
                    <a:pt x="5" y="41"/>
                    <a:pt x="5" y="41"/>
                  </a:cubicBezTo>
                  <a:cubicBezTo>
                    <a:pt x="3" y="51"/>
                    <a:pt x="1" y="61"/>
                    <a:pt x="0" y="71"/>
                  </a:cubicBezTo>
                  <a:cubicBezTo>
                    <a:pt x="43" y="67"/>
                    <a:pt x="76" y="27"/>
                    <a:pt x="76" y="27"/>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33"/>
            <p:cNvSpPr>
              <a:spLocks/>
            </p:cNvSpPr>
            <p:nvPr/>
          </p:nvSpPr>
          <p:spPr bwMode="auto">
            <a:xfrm>
              <a:off x="12811613" y="2056465"/>
              <a:ext cx="150944" cy="153302"/>
            </a:xfrm>
            <a:custGeom>
              <a:avLst/>
              <a:gdLst>
                <a:gd name="T0" fmla="*/ 53 w 54"/>
                <a:gd name="T1" fmla="*/ 30 h 55"/>
                <a:gd name="T2" fmla="*/ 48 w 54"/>
                <a:gd name="T3" fmla="*/ 0 h 55"/>
                <a:gd name="T4" fmla="*/ 5 w 54"/>
                <a:gd name="T5" fmla="*/ 25 h 55"/>
                <a:gd name="T6" fmla="*/ 5 w 54"/>
                <a:gd name="T7" fmla="*/ 25 h 55"/>
                <a:gd name="T8" fmla="*/ 0 w 54"/>
                <a:gd name="T9" fmla="*/ 55 h 55"/>
                <a:gd name="T10" fmla="*/ 54 w 54"/>
                <a:gd name="T11" fmla="*/ 32 h 55"/>
                <a:gd name="T12" fmla="*/ 53 w 54"/>
                <a:gd name="T13" fmla="*/ 30 h 55"/>
              </a:gdLst>
              <a:ahLst/>
              <a:cxnLst>
                <a:cxn ang="0">
                  <a:pos x="T0" y="T1"/>
                </a:cxn>
                <a:cxn ang="0">
                  <a:pos x="T2" y="T3"/>
                </a:cxn>
                <a:cxn ang="0">
                  <a:pos x="T4" y="T5"/>
                </a:cxn>
                <a:cxn ang="0">
                  <a:pos x="T6" y="T7"/>
                </a:cxn>
                <a:cxn ang="0">
                  <a:pos x="T8" y="T9"/>
                </a:cxn>
                <a:cxn ang="0">
                  <a:pos x="T10" y="T11"/>
                </a:cxn>
                <a:cxn ang="0">
                  <a:pos x="T12" y="T13"/>
                </a:cxn>
              </a:cxnLst>
              <a:rect l="0" t="0" r="r" b="b"/>
              <a:pathLst>
                <a:path w="54" h="55">
                  <a:moveTo>
                    <a:pt x="53" y="30"/>
                  </a:moveTo>
                  <a:cubicBezTo>
                    <a:pt x="51" y="22"/>
                    <a:pt x="50" y="11"/>
                    <a:pt x="48" y="0"/>
                  </a:cubicBezTo>
                  <a:cubicBezTo>
                    <a:pt x="23" y="17"/>
                    <a:pt x="5" y="25"/>
                    <a:pt x="5" y="25"/>
                  </a:cubicBezTo>
                  <a:cubicBezTo>
                    <a:pt x="5" y="25"/>
                    <a:pt x="5" y="25"/>
                    <a:pt x="5" y="25"/>
                  </a:cubicBezTo>
                  <a:cubicBezTo>
                    <a:pt x="3" y="35"/>
                    <a:pt x="1" y="45"/>
                    <a:pt x="0" y="55"/>
                  </a:cubicBezTo>
                  <a:cubicBezTo>
                    <a:pt x="21" y="53"/>
                    <a:pt x="40" y="42"/>
                    <a:pt x="54" y="32"/>
                  </a:cubicBezTo>
                  <a:cubicBezTo>
                    <a:pt x="53" y="31"/>
                    <a:pt x="53" y="30"/>
                    <a:pt x="53" y="30"/>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934"/>
            <p:cNvSpPr>
              <a:spLocks/>
            </p:cNvSpPr>
            <p:nvPr/>
          </p:nvSpPr>
          <p:spPr bwMode="auto">
            <a:xfrm>
              <a:off x="12842273" y="2185003"/>
              <a:ext cx="209906" cy="228774"/>
            </a:xfrm>
            <a:custGeom>
              <a:avLst/>
              <a:gdLst>
                <a:gd name="T0" fmla="*/ 11 w 75"/>
                <a:gd name="T1" fmla="*/ 82 h 82"/>
                <a:gd name="T2" fmla="*/ 75 w 75"/>
                <a:gd name="T3" fmla="*/ 24 h 82"/>
                <a:gd name="T4" fmla="*/ 75 w 75"/>
                <a:gd name="T5" fmla="*/ 24 h 82"/>
                <a:gd name="T6" fmla="*/ 71 w 75"/>
                <a:gd name="T7" fmla="*/ 0 h 82"/>
                <a:gd name="T8" fmla="*/ 71 w 75"/>
                <a:gd name="T9" fmla="*/ 0 h 82"/>
                <a:gd name="T10" fmla="*/ 0 w 75"/>
                <a:gd name="T11" fmla="*/ 64 h 82"/>
                <a:gd name="T12" fmla="*/ 11 w 75"/>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75" h="82">
                  <a:moveTo>
                    <a:pt x="11" y="82"/>
                  </a:moveTo>
                  <a:cubicBezTo>
                    <a:pt x="44" y="70"/>
                    <a:pt x="75" y="24"/>
                    <a:pt x="75" y="24"/>
                  </a:cubicBezTo>
                  <a:cubicBezTo>
                    <a:pt x="75" y="24"/>
                    <a:pt x="75" y="24"/>
                    <a:pt x="75" y="24"/>
                  </a:cubicBezTo>
                  <a:cubicBezTo>
                    <a:pt x="74" y="17"/>
                    <a:pt x="73" y="9"/>
                    <a:pt x="71" y="0"/>
                  </a:cubicBezTo>
                  <a:cubicBezTo>
                    <a:pt x="71" y="0"/>
                    <a:pt x="71" y="0"/>
                    <a:pt x="71" y="0"/>
                  </a:cubicBezTo>
                  <a:cubicBezTo>
                    <a:pt x="45" y="38"/>
                    <a:pt x="0" y="64"/>
                    <a:pt x="0" y="64"/>
                  </a:cubicBezTo>
                  <a:lnTo>
                    <a:pt x="11" y="82"/>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35"/>
            <p:cNvSpPr>
              <a:spLocks/>
            </p:cNvSpPr>
            <p:nvPr/>
          </p:nvSpPr>
          <p:spPr bwMode="auto">
            <a:xfrm>
              <a:off x="12842273" y="2293494"/>
              <a:ext cx="97878" cy="89623"/>
            </a:xfrm>
            <a:custGeom>
              <a:avLst/>
              <a:gdLst>
                <a:gd name="T0" fmla="*/ 29 w 35"/>
                <a:gd name="T1" fmla="*/ 11 h 32"/>
                <a:gd name="T2" fmla="*/ 35 w 35"/>
                <a:gd name="T3" fmla="*/ 0 h 32"/>
                <a:gd name="T4" fmla="*/ 0 w 35"/>
                <a:gd name="T5" fmla="*/ 25 h 32"/>
                <a:gd name="T6" fmla="*/ 4 w 35"/>
                <a:gd name="T7" fmla="*/ 32 h 32"/>
                <a:gd name="T8" fmla="*/ 29 w 35"/>
                <a:gd name="T9" fmla="*/ 11 h 32"/>
              </a:gdLst>
              <a:ahLst/>
              <a:cxnLst>
                <a:cxn ang="0">
                  <a:pos x="T0" y="T1"/>
                </a:cxn>
                <a:cxn ang="0">
                  <a:pos x="T2" y="T3"/>
                </a:cxn>
                <a:cxn ang="0">
                  <a:pos x="T4" y="T5"/>
                </a:cxn>
                <a:cxn ang="0">
                  <a:pos x="T6" y="T7"/>
                </a:cxn>
                <a:cxn ang="0">
                  <a:pos x="T8" y="T9"/>
                </a:cxn>
              </a:cxnLst>
              <a:rect l="0" t="0" r="r" b="b"/>
              <a:pathLst>
                <a:path w="35" h="32">
                  <a:moveTo>
                    <a:pt x="29" y="11"/>
                  </a:moveTo>
                  <a:cubicBezTo>
                    <a:pt x="31" y="7"/>
                    <a:pt x="33" y="3"/>
                    <a:pt x="35" y="0"/>
                  </a:cubicBezTo>
                  <a:cubicBezTo>
                    <a:pt x="16" y="16"/>
                    <a:pt x="0" y="25"/>
                    <a:pt x="0" y="25"/>
                  </a:cubicBezTo>
                  <a:cubicBezTo>
                    <a:pt x="4" y="32"/>
                    <a:pt x="4" y="32"/>
                    <a:pt x="4" y="32"/>
                  </a:cubicBezTo>
                  <a:cubicBezTo>
                    <a:pt x="14" y="27"/>
                    <a:pt x="23" y="20"/>
                    <a:pt x="29" y="11"/>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36"/>
            <p:cNvSpPr>
              <a:spLocks/>
            </p:cNvSpPr>
            <p:nvPr/>
          </p:nvSpPr>
          <p:spPr bwMode="auto">
            <a:xfrm>
              <a:off x="12868217" y="1725096"/>
              <a:ext cx="125000" cy="81368"/>
            </a:xfrm>
            <a:custGeom>
              <a:avLst/>
              <a:gdLst>
                <a:gd name="T0" fmla="*/ 2 w 45"/>
                <a:gd name="T1" fmla="*/ 1 h 29"/>
                <a:gd name="T2" fmla="*/ 8 w 45"/>
                <a:gd name="T3" fmla="*/ 27 h 29"/>
                <a:gd name="T4" fmla="*/ 28 w 45"/>
                <a:gd name="T5" fmla="*/ 28 h 29"/>
                <a:gd name="T6" fmla="*/ 40 w 45"/>
                <a:gd name="T7" fmla="*/ 0 h 29"/>
                <a:gd name="T8" fmla="*/ 2 w 45"/>
                <a:gd name="T9" fmla="*/ 1 h 29"/>
              </a:gdLst>
              <a:ahLst/>
              <a:cxnLst>
                <a:cxn ang="0">
                  <a:pos x="T0" y="T1"/>
                </a:cxn>
                <a:cxn ang="0">
                  <a:pos x="T2" y="T3"/>
                </a:cxn>
                <a:cxn ang="0">
                  <a:pos x="T4" y="T5"/>
                </a:cxn>
                <a:cxn ang="0">
                  <a:pos x="T6" y="T7"/>
                </a:cxn>
                <a:cxn ang="0">
                  <a:pos x="T8" y="T9"/>
                </a:cxn>
              </a:cxnLst>
              <a:rect l="0" t="0" r="r" b="b"/>
              <a:pathLst>
                <a:path w="45" h="29">
                  <a:moveTo>
                    <a:pt x="2" y="1"/>
                  </a:moveTo>
                  <a:cubicBezTo>
                    <a:pt x="0" y="6"/>
                    <a:pt x="1" y="24"/>
                    <a:pt x="8" y="27"/>
                  </a:cubicBezTo>
                  <a:cubicBezTo>
                    <a:pt x="12" y="29"/>
                    <a:pt x="19" y="29"/>
                    <a:pt x="28" y="28"/>
                  </a:cubicBezTo>
                  <a:cubicBezTo>
                    <a:pt x="45" y="25"/>
                    <a:pt x="40" y="0"/>
                    <a:pt x="40" y="0"/>
                  </a:cubicBezTo>
                  <a:lnTo>
                    <a:pt x="2" y="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937"/>
            <p:cNvSpPr>
              <a:spLocks/>
            </p:cNvSpPr>
            <p:nvPr/>
          </p:nvSpPr>
          <p:spPr bwMode="auto">
            <a:xfrm>
              <a:off x="12527414" y="512827"/>
              <a:ext cx="942220" cy="1279486"/>
            </a:xfrm>
            <a:custGeom>
              <a:avLst/>
              <a:gdLst>
                <a:gd name="T0" fmla="*/ 326 w 338"/>
                <a:gd name="T1" fmla="*/ 223 h 459"/>
                <a:gd name="T2" fmla="*/ 311 w 338"/>
                <a:gd name="T3" fmla="*/ 382 h 459"/>
                <a:gd name="T4" fmla="*/ 272 w 338"/>
                <a:gd name="T5" fmla="*/ 427 h 459"/>
                <a:gd name="T6" fmla="*/ 187 w 338"/>
                <a:gd name="T7" fmla="*/ 436 h 459"/>
                <a:gd name="T8" fmla="*/ 146 w 338"/>
                <a:gd name="T9" fmla="*/ 457 h 459"/>
                <a:gd name="T10" fmla="*/ 129 w 338"/>
                <a:gd name="T11" fmla="*/ 453 h 459"/>
                <a:gd name="T12" fmla="*/ 110 w 338"/>
                <a:gd name="T13" fmla="*/ 437 h 459"/>
                <a:gd name="T14" fmla="*/ 21 w 338"/>
                <a:gd name="T15" fmla="*/ 415 h 459"/>
                <a:gd name="T16" fmla="*/ 2 w 338"/>
                <a:gd name="T17" fmla="*/ 373 h 459"/>
                <a:gd name="T18" fmla="*/ 14 w 338"/>
                <a:gd name="T19" fmla="*/ 183 h 459"/>
                <a:gd name="T20" fmla="*/ 72 w 338"/>
                <a:gd name="T21" fmla="*/ 69 h 459"/>
                <a:gd name="T22" fmla="*/ 326 w 338"/>
                <a:gd name="T23" fmla="*/ 22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459">
                  <a:moveTo>
                    <a:pt x="326" y="223"/>
                  </a:moveTo>
                  <a:cubicBezTo>
                    <a:pt x="326" y="223"/>
                    <a:pt x="320" y="344"/>
                    <a:pt x="311" y="382"/>
                  </a:cubicBezTo>
                  <a:cubicBezTo>
                    <a:pt x="301" y="419"/>
                    <a:pt x="294" y="423"/>
                    <a:pt x="272" y="427"/>
                  </a:cubicBezTo>
                  <a:cubicBezTo>
                    <a:pt x="251" y="431"/>
                    <a:pt x="197" y="430"/>
                    <a:pt x="187" y="436"/>
                  </a:cubicBezTo>
                  <a:cubicBezTo>
                    <a:pt x="176" y="442"/>
                    <a:pt x="161" y="459"/>
                    <a:pt x="146" y="457"/>
                  </a:cubicBezTo>
                  <a:cubicBezTo>
                    <a:pt x="140" y="455"/>
                    <a:pt x="133" y="456"/>
                    <a:pt x="129" y="453"/>
                  </a:cubicBezTo>
                  <a:cubicBezTo>
                    <a:pt x="124" y="447"/>
                    <a:pt x="115" y="439"/>
                    <a:pt x="110" y="437"/>
                  </a:cubicBezTo>
                  <a:cubicBezTo>
                    <a:pt x="101" y="434"/>
                    <a:pt x="32" y="419"/>
                    <a:pt x="21" y="415"/>
                  </a:cubicBezTo>
                  <a:cubicBezTo>
                    <a:pt x="10" y="410"/>
                    <a:pt x="2" y="400"/>
                    <a:pt x="2" y="373"/>
                  </a:cubicBezTo>
                  <a:cubicBezTo>
                    <a:pt x="3" y="345"/>
                    <a:pt x="0" y="235"/>
                    <a:pt x="14" y="183"/>
                  </a:cubicBezTo>
                  <a:cubicBezTo>
                    <a:pt x="28" y="131"/>
                    <a:pt x="37" y="87"/>
                    <a:pt x="72" y="69"/>
                  </a:cubicBezTo>
                  <a:cubicBezTo>
                    <a:pt x="82" y="59"/>
                    <a:pt x="338" y="0"/>
                    <a:pt x="326" y="22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938"/>
            <p:cNvSpPr>
              <a:spLocks/>
            </p:cNvSpPr>
            <p:nvPr/>
          </p:nvSpPr>
          <p:spPr bwMode="auto">
            <a:xfrm>
              <a:off x="12404772" y="1111886"/>
              <a:ext cx="189859" cy="267690"/>
            </a:xfrm>
            <a:custGeom>
              <a:avLst/>
              <a:gdLst>
                <a:gd name="T0" fmla="*/ 56 w 68"/>
                <a:gd name="T1" fmla="*/ 96 h 96"/>
                <a:gd name="T2" fmla="*/ 26 w 68"/>
                <a:gd name="T3" fmla="*/ 14 h 96"/>
                <a:gd name="T4" fmla="*/ 68 w 68"/>
                <a:gd name="T5" fmla="*/ 33 h 96"/>
                <a:gd name="T6" fmla="*/ 56 w 68"/>
                <a:gd name="T7" fmla="*/ 96 h 96"/>
              </a:gdLst>
              <a:ahLst/>
              <a:cxnLst>
                <a:cxn ang="0">
                  <a:pos x="T0" y="T1"/>
                </a:cxn>
                <a:cxn ang="0">
                  <a:pos x="T2" y="T3"/>
                </a:cxn>
                <a:cxn ang="0">
                  <a:pos x="T4" y="T5"/>
                </a:cxn>
                <a:cxn ang="0">
                  <a:pos x="T6" y="T7"/>
                </a:cxn>
              </a:cxnLst>
              <a:rect l="0" t="0" r="r" b="b"/>
              <a:pathLst>
                <a:path w="68" h="96">
                  <a:moveTo>
                    <a:pt x="56" y="96"/>
                  </a:moveTo>
                  <a:cubicBezTo>
                    <a:pt x="0" y="93"/>
                    <a:pt x="0" y="28"/>
                    <a:pt x="26" y="14"/>
                  </a:cubicBezTo>
                  <a:cubicBezTo>
                    <a:pt x="52" y="0"/>
                    <a:pt x="68" y="33"/>
                    <a:pt x="68" y="33"/>
                  </a:cubicBezTo>
                  <a:lnTo>
                    <a:pt x="56" y="96"/>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939"/>
            <p:cNvSpPr>
              <a:spLocks/>
            </p:cNvSpPr>
            <p:nvPr/>
          </p:nvSpPr>
          <p:spPr bwMode="auto">
            <a:xfrm>
              <a:off x="13395341" y="1183820"/>
              <a:ext cx="178067" cy="242925"/>
            </a:xfrm>
            <a:custGeom>
              <a:avLst/>
              <a:gdLst>
                <a:gd name="T0" fmla="*/ 3 w 64"/>
                <a:gd name="T1" fmla="*/ 82 h 87"/>
                <a:gd name="T2" fmla="*/ 45 w 64"/>
                <a:gd name="T3" fmla="*/ 71 h 87"/>
                <a:gd name="T4" fmla="*/ 32 w 64"/>
                <a:gd name="T5" fmla="*/ 3 h 87"/>
                <a:gd name="T6" fmla="*/ 0 w 64"/>
                <a:gd name="T7" fmla="*/ 36 h 87"/>
                <a:gd name="T8" fmla="*/ 3 w 64"/>
                <a:gd name="T9" fmla="*/ 82 h 87"/>
              </a:gdLst>
              <a:ahLst/>
              <a:cxnLst>
                <a:cxn ang="0">
                  <a:pos x="T0" y="T1"/>
                </a:cxn>
                <a:cxn ang="0">
                  <a:pos x="T2" y="T3"/>
                </a:cxn>
                <a:cxn ang="0">
                  <a:pos x="T4" y="T5"/>
                </a:cxn>
                <a:cxn ang="0">
                  <a:pos x="T6" y="T7"/>
                </a:cxn>
                <a:cxn ang="0">
                  <a:pos x="T8" y="T9"/>
                </a:cxn>
              </a:cxnLst>
              <a:rect l="0" t="0" r="r" b="b"/>
              <a:pathLst>
                <a:path w="64" h="87">
                  <a:moveTo>
                    <a:pt x="3" y="82"/>
                  </a:moveTo>
                  <a:cubicBezTo>
                    <a:pt x="3" y="82"/>
                    <a:pt x="25" y="87"/>
                    <a:pt x="45" y="71"/>
                  </a:cubicBezTo>
                  <a:cubicBezTo>
                    <a:pt x="64" y="54"/>
                    <a:pt x="63" y="6"/>
                    <a:pt x="32" y="3"/>
                  </a:cubicBezTo>
                  <a:cubicBezTo>
                    <a:pt x="0" y="0"/>
                    <a:pt x="0" y="36"/>
                    <a:pt x="0" y="36"/>
                  </a:cubicBezTo>
                  <a:lnTo>
                    <a:pt x="3" y="8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940"/>
            <p:cNvSpPr>
              <a:spLocks/>
            </p:cNvSpPr>
            <p:nvPr/>
          </p:nvSpPr>
          <p:spPr bwMode="auto">
            <a:xfrm>
              <a:off x="12553357" y="468016"/>
              <a:ext cx="897409" cy="1281844"/>
            </a:xfrm>
            <a:custGeom>
              <a:avLst/>
              <a:gdLst>
                <a:gd name="T0" fmla="*/ 311 w 322"/>
                <a:gd name="T1" fmla="*/ 223 h 460"/>
                <a:gd name="T2" fmla="*/ 307 w 322"/>
                <a:gd name="T3" fmla="*/ 345 h 460"/>
                <a:gd name="T4" fmla="*/ 274 w 322"/>
                <a:gd name="T5" fmla="*/ 429 h 460"/>
                <a:gd name="T6" fmla="*/ 213 w 322"/>
                <a:gd name="T7" fmla="*/ 438 h 460"/>
                <a:gd name="T8" fmla="*/ 159 w 322"/>
                <a:gd name="T9" fmla="*/ 451 h 460"/>
                <a:gd name="T10" fmla="*/ 132 w 322"/>
                <a:gd name="T11" fmla="*/ 459 h 460"/>
                <a:gd name="T12" fmla="*/ 77 w 322"/>
                <a:gd name="T13" fmla="*/ 438 h 460"/>
                <a:gd name="T14" fmla="*/ 29 w 322"/>
                <a:gd name="T15" fmla="*/ 420 h 460"/>
                <a:gd name="T16" fmla="*/ 18 w 322"/>
                <a:gd name="T17" fmla="*/ 415 h 460"/>
                <a:gd name="T18" fmla="*/ 0 w 322"/>
                <a:gd name="T19" fmla="*/ 373 h 460"/>
                <a:gd name="T20" fmla="*/ 17 w 322"/>
                <a:gd name="T21" fmla="*/ 183 h 460"/>
                <a:gd name="T22" fmla="*/ 67 w 322"/>
                <a:gd name="T23" fmla="*/ 69 h 460"/>
                <a:gd name="T24" fmla="*/ 311 w 322"/>
                <a:gd name="T25" fmla="*/ 22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460">
                  <a:moveTo>
                    <a:pt x="311" y="223"/>
                  </a:moveTo>
                  <a:cubicBezTo>
                    <a:pt x="311" y="223"/>
                    <a:pt x="313" y="295"/>
                    <a:pt x="307" y="345"/>
                  </a:cubicBezTo>
                  <a:cubicBezTo>
                    <a:pt x="304" y="373"/>
                    <a:pt x="303" y="414"/>
                    <a:pt x="274" y="429"/>
                  </a:cubicBezTo>
                  <a:cubicBezTo>
                    <a:pt x="255" y="438"/>
                    <a:pt x="234" y="437"/>
                    <a:pt x="213" y="438"/>
                  </a:cubicBezTo>
                  <a:cubicBezTo>
                    <a:pt x="193" y="438"/>
                    <a:pt x="177" y="441"/>
                    <a:pt x="159" y="451"/>
                  </a:cubicBezTo>
                  <a:cubicBezTo>
                    <a:pt x="151" y="456"/>
                    <a:pt x="142" y="460"/>
                    <a:pt x="132" y="459"/>
                  </a:cubicBezTo>
                  <a:cubicBezTo>
                    <a:pt x="113" y="455"/>
                    <a:pt x="95" y="445"/>
                    <a:pt x="77" y="438"/>
                  </a:cubicBezTo>
                  <a:cubicBezTo>
                    <a:pt x="61" y="432"/>
                    <a:pt x="45" y="426"/>
                    <a:pt x="29" y="420"/>
                  </a:cubicBezTo>
                  <a:cubicBezTo>
                    <a:pt x="25" y="418"/>
                    <a:pt x="22" y="417"/>
                    <a:pt x="18" y="415"/>
                  </a:cubicBezTo>
                  <a:cubicBezTo>
                    <a:pt x="7" y="411"/>
                    <a:pt x="0" y="400"/>
                    <a:pt x="0" y="373"/>
                  </a:cubicBezTo>
                  <a:cubicBezTo>
                    <a:pt x="1" y="346"/>
                    <a:pt x="3" y="236"/>
                    <a:pt x="17" y="183"/>
                  </a:cubicBezTo>
                  <a:cubicBezTo>
                    <a:pt x="30" y="131"/>
                    <a:pt x="34" y="88"/>
                    <a:pt x="67" y="69"/>
                  </a:cubicBezTo>
                  <a:cubicBezTo>
                    <a:pt x="77" y="59"/>
                    <a:pt x="322" y="0"/>
                    <a:pt x="311" y="223"/>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941"/>
            <p:cNvSpPr>
              <a:spLocks/>
            </p:cNvSpPr>
            <p:nvPr/>
          </p:nvSpPr>
          <p:spPr bwMode="auto">
            <a:xfrm>
              <a:off x="12625291" y="478629"/>
              <a:ext cx="794814" cy="588445"/>
            </a:xfrm>
            <a:custGeom>
              <a:avLst/>
              <a:gdLst>
                <a:gd name="T0" fmla="*/ 129 w 285"/>
                <a:gd name="T1" fmla="*/ 204 h 211"/>
                <a:gd name="T2" fmla="*/ 0 w 285"/>
                <a:gd name="T3" fmla="*/ 139 h 211"/>
                <a:gd name="T4" fmla="*/ 41 w 285"/>
                <a:gd name="T5" fmla="*/ 65 h 211"/>
                <a:gd name="T6" fmla="*/ 285 w 285"/>
                <a:gd name="T7" fmla="*/ 197 h 211"/>
                <a:gd name="T8" fmla="*/ 173 w 285"/>
                <a:gd name="T9" fmla="*/ 211 h 211"/>
                <a:gd name="T10" fmla="*/ 129 w 285"/>
                <a:gd name="T11" fmla="*/ 204 h 211"/>
              </a:gdLst>
              <a:ahLst/>
              <a:cxnLst>
                <a:cxn ang="0">
                  <a:pos x="T0" y="T1"/>
                </a:cxn>
                <a:cxn ang="0">
                  <a:pos x="T2" y="T3"/>
                </a:cxn>
                <a:cxn ang="0">
                  <a:pos x="T4" y="T5"/>
                </a:cxn>
                <a:cxn ang="0">
                  <a:pos x="T6" y="T7"/>
                </a:cxn>
                <a:cxn ang="0">
                  <a:pos x="T8" y="T9"/>
                </a:cxn>
                <a:cxn ang="0">
                  <a:pos x="T10" y="T11"/>
                </a:cxn>
              </a:cxnLst>
              <a:rect l="0" t="0" r="r" b="b"/>
              <a:pathLst>
                <a:path w="285" h="211">
                  <a:moveTo>
                    <a:pt x="129" y="204"/>
                  </a:moveTo>
                  <a:cubicBezTo>
                    <a:pt x="84" y="188"/>
                    <a:pt x="40" y="166"/>
                    <a:pt x="0" y="139"/>
                  </a:cubicBezTo>
                  <a:cubicBezTo>
                    <a:pt x="8" y="105"/>
                    <a:pt x="17" y="78"/>
                    <a:pt x="41" y="65"/>
                  </a:cubicBezTo>
                  <a:cubicBezTo>
                    <a:pt x="51" y="56"/>
                    <a:pt x="279" y="0"/>
                    <a:pt x="285" y="197"/>
                  </a:cubicBezTo>
                  <a:cubicBezTo>
                    <a:pt x="248" y="203"/>
                    <a:pt x="210" y="210"/>
                    <a:pt x="173" y="211"/>
                  </a:cubicBezTo>
                  <a:cubicBezTo>
                    <a:pt x="159" y="210"/>
                    <a:pt x="144" y="206"/>
                    <a:pt x="129" y="204"/>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942"/>
            <p:cNvSpPr>
              <a:spLocks/>
            </p:cNvSpPr>
            <p:nvPr/>
          </p:nvSpPr>
          <p:spPr bwMode="auto">
            <a:xfrm>
              <a:off x="13338737" y="797027"/>
              <a:ext cx="189859" cy="646229"/>
            </a:xfrm>
            <a:custGeom>
              <a:avLst/>
              <a:gdLst>
                <a:gd name="T0" fmla="*/ 68 w 68"/>
                <a:gd name="T1" fmla="*/ 0 h 232"/>
                <a:gd name="T2" fmla="*/ 61 w 68"/>
                <a:gd name="T3" fmla="*/ 145 h 232"/>
                <a:gd name="T4" fmla="*/ 46 w 68"/>
                <a:gd name="T5" fmla="*/ 142 h 232"/>
                <a:gd name="T6" fmla="*/ 20 w 68"/>
                <a:gd name="T7" fmla="*/ 169 h 232"/>
                <a:gd name="T8" fmla="*/ 21 w 68"/>
                <a:gd name="T9" fmla="*/ 228 h 232"/>
                <a:gd name="T10" fmla="*/ 10 w 68"/>
                <a:gd name="T11" fmla="*/ 232 h 232"/>
                <a:gd name="T12" fmla="*/ 0 w 68"/>
                <a:gd name="T13" fmla="*/ 226 h 232"/>
                <a:gd name="T14" fmla="*/ 5 w 68"/>
                <a:gd name="T15" fmla="*/ 18 h 232"/>
                <a:gd name="T16" fmla="*/ 68 w 6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32">
                  <a:moveTo>
                    <a:pt x="68" y="0"/>
                  </a:moveTo>
                  <a:cubicBezTo>
                    <a:pt x="68" y="0"/>
                    <a:pt x="68" y="106"/>
                    <a:pt x="61" y="145"/>
                  </a:cubicBezTo>
                  <a:cubicBezTo>
                    <a:pt x="61" y="145"/>
                    <a:pt x="54" y="142"/>
                    <a:pt x="46" y="142"/>
                  </a:cubicBezTo>
                  <a:cubicBezTo>
                    <a:pt x="38" y="143"/>
                    <a:pt x="24" y="147"/>
                    <a:pt x="20" y="169"/>
                  </a:cubicBezTo>
                  <a:cubicBezTo>
                    <a:pt x="13" y="211"/>
                    <a:pt x="21" y="228"/>
                    <a:pt x="21" y="228"/>
                  </a:cubicBezTo>
                  <a:cubicBezTo>
                    <a:pt x="21" y="228"/>
                    <a:pt x="20" y="232"/>
                    <a:pt x="10" y="232"/>
                  </a:cubicBezTo>
                  <a:cubicBezTo>
                    <a:pt x="0" y="231"/>
                    <a:pt x="0" y="226"/>
                    <a:pt x="0" y="226"/>
                  </a:cubicBezTo>
                  <a:cubicBezTo>
                    <a:pt x="5" y="18"/>
                    <a:pt x="5" y="18"/>
                    <a:pt x="5" y="18"/>
                  </a:cubicBezTo>
                  <a:lnTo>
                    <a:pt x="68" y="0"/>
                  </a:ln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943"/>
            <p:cNvSpPr>
              <a:spLocks/>
            </p:cNvSpPr>
            <p:nvPr/>
          </p:nvSpPr>
          <p:spPr bwMode="auto">
            <a:xfrm>
              <a:off x="13420105" y="1114245"/>
              <a:ext cx="97878" cy="100236"/>
            </a:xfrm>
            <a:custGeom>
              <a:avLst/>
              <a:gdLst>
                <a:gd name="T0" fmla="*/ 0 w 35"/>
                <a:gd name="T1" fmla="*/ 36 h 36"/>
                <a:gd name="T2" fmla="*/ 2 w 35"/>
                <a:gd name="T3" fmla="*/ 18 h 36"/>
                <a:gd name="T4" fmla="*/ 7 w 35"/>
                <a:gd name="T5" fmla="*/ 12 h 36"/>
                <a:gd name="T6" fmla="*/ 31 w 35"/>
                <a:gd name="T7" fmla="*/ 1 h 36"/>
                <a:gd name="T8" fmla="*/ 35 w 35"/>
                <a:gd name="T9" fmla="*/ 1 h 36"/>
                <a:gd name="T10" fmla="*/ 32 w 35"/>
                <a:gd name="T11" fmla="*/ 31 h 36"/>
                <a:gd name="T12" fmla="*/ 17 w 35"/>
                <a:gd name="T13" fmla="*/ 28 h 36"/>
                <a:gd name="T14" fmla="*/ 0 w 35"/>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0" y="36"/>
                  </a:moveTo>
                  <a:cubicBezTo>
                    <a:pt x="1" y="30"/>
                    <a:pt x="2" y="25"/>
                    <a:pt x="2" y="18"/>
                  </a:cubicBezTo>
                  <a:cubicBezTo>
                    <a:pt x="4" y="16"/>
                    <a:pt x="6" y="14"/>
                    <a:pt x="7" y="12"/>
                  </a:cubicBezTo>
                  <a:cubicBezTo>
                    <a:pt x="15" y="9"/>
                    <a:pt x="23" y="4"/>
                    <a:pt x="31" y="1"/>
                  </a:cubicBezTo>
                  <a:cubicBezTo>
                    <a:pt x="32" y="1"/>
                    <a:pt x="34" y="0"/>
                    <a:pt x="35" y="1"/>
                  </a:cubicBezTo>
                  <a:cubicBezTo>
                    <a:pt x="34" y="12"/>
                    <a:pt x="33" y="23"/>
                    <a:pt x="32" y="31"/>
                  </a:cubicBezTo>
                  <a:cubicBezTo>
                    <a:pt x="32" y="31"/>
                    <a:pt x="25" y="28"/>
                    <a:pt x="17" y="28"/>
                  </a:cubicBezTo>
                  <a:cubicBezTo>
                    <a:pt x="12" y="28"/>
                    <a:pt x="6" y="30"/>
                    <a:pt x="0" y="36"/>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944"/>
            <p:cNvSpPr>
              <a:spLocks/>
            </p:cNvSpPr>
            <p:nvPr/>
          </p:nvSpPr>
          <p:spPr bwMode="auto">
            <a:xfrm>
              <a:off x="13346992" y="852451"/>
              <a:ext cx="183963" cy="153302"/>
            </a:xfrm>
            <a:custGeom>
              <a:avLst/>
              <a:gdLst>
                <a:gd name="T0" fmla="*/ 66 w 66"/>
                <a:gd name="T1" fmla="*/ 0 h 55"/>
                <a:gd name="T2" fmla="*/ 64 w 66"/>
                <a:gd name="T3" fmla="*/ 31 h 55"/>
                <a:gd name="T4" fmla="*/ 0 w 66"/>
                <a:gd name="T5" fmla="*/ 53 h 55"/>
                <a:gd name="T6" fmla="*/ 1 w 66"/>
                <a:gd name="T7" fmla="*/ 26 h 55"/>
                <a:gd name="T8" fmla="*/ 66 w 66"/>
                <a:gd name="T9" fmla="*/ 0 h 55"/>
              </a:gdLst>
              <a:ahLst/>
              <a:cxnLst>
                <a:cxn ang="0">
                  <a:pos x="T0" y="T1"/>
                </a:cxn>
                <a:cxn ang="0">
                  <a:pos x="T2" y="T3"/>
                </a:cxn>
                <a:cxn ang="0">
                  <a:pos x="T4" y="T5"/>
                </a:cxn>
                <a:cxn ang="0">
                  <a:pos x="T6" y="T7"/>
                </a:cxn>
                <a:cxn ang="0">
                  <a:pos x="T8" y="T9"/>
                </a:cxn>
              </a:cxnLst>
              <a:rect l="0" t="0" r="r" b="b"/>
              <a:pathLst>
                <a:path w="66" h="55">
                  <a:moveTo>
                    <a:pt x="66" y="0"/>
                  </a:moveTo>
                  <a:cubicBezTo>
                    <a:pt x="64" y="31"/>
                    <a:pt x="64" y="31"/>
                    <a:pt x="64" y="31"/>
                  </a:cubicBezTo>
                  <a:cubicBezTo>
                    <a:pt x="64" y="31"/>
                    <a:pt x="32" y="55"/>
                    <a:pt x="0" y="53"/>
                  </a:cubicBezTo>
                  <a:cubicBezTo>
                    <a:pt x="1" y="26"/>
                    <a:pt x="1" y="26"/>
                    <a:pt x="1" y="26"/>
                  </a:cubicBezTo>
                  <a:lnTo>
                    <a:pt x="66" y="0"/>
                  </a:ln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945"/>
            <p:cNvSpPr>
              <a:spLocks/>
            </p:cNvSpPr>
            <p:nvPr/>
          </p:nvSpPr>
          <p:spPr bwMode="auto">
            <a:xfrm>
              <a:off x="12374111" y="462120"/>
              <a:ext cx="1268872" cy="923352"/>
            </a:xfrm>
            <a:custGeom>
              <a:avLst/>
              <a:gdLst>
                <a:gd name="T0" fmla="*/ 385 w 455"/>
                <a:gd name="T1" fmla="*/ 21 h 331"/>
                <a:gd name="T2" fmla="*/ 297 w 455"/>
                <a:gd name="T3" fmla="*/ 49 h 331"/>
                <a:gd name="T4" fmla="*/ 153 w 455"/>
                <a:gd name="T5" fmla="*/ 1 h 331"/>
                <a:gd name="T6" fmla="*/ 68 w 455"/>
                <a:gd name="T7" fmla="*/ 70 h 331"/>
                <a:gd name="T8" fmla="*/ 13 w 455"/>
                <a:gd name="T9" fmla="*/ 92 h 331"/>
                <a:gd name="T10" fmla="*/ 35 w 455"/>
                <a:gd name="T11" fmla="*/ 248 h 331"/>
                <a:gd name="T12" fmla="*/ 39 w 455"/>
                <a:gd name="T13" fmla="*/ 246 h 331"/>
                <a:gd name="T14" fmla="*/ 70 w 455"/>
                <a:gd name="T15" fmla="*/ 255 h 331"/>
                <a:gd name="T16" fmla="*/ 65 w 455"/>
                <a:gd name="T17" fmla="*/ 324 h 331"/>
                <a:gd name="T18" fmla="*/ 76 w 455"/>
                <a:gd name="T19" fmla="*/ 330 h 331"/>
                <a:gd name="T20" fmla="*/ 88 w 455"/>
                <a:gd name="T21" fmla="*/ 321 h 331"/>
                <a:gd name="T22" fmla="*/ 96 w 455"/>
                <a:gd name="T23" fmla="*/ 191 h 331"/>
                <a:gd name="T24" fmla="*/ 102 w 455"/>
                <a:gd name="T25" fmla="*/ 135 h 331"/>
                <a:gd name="T26" fmla="*/ 315 w 455"/>
                <a:gd name="T27" fmla="*/ 195 h 331"/>
                <a:gd name="T28" fmla="*/ 455 w 455"/>
                <a:gd name="T29" fmla="*/ 60 h 331"/>
                <a:gd name="T30" fmla="*/ 415 w 455"/>
                <a:gd name="T31" fmla="*/ 98 h 331"/>
                <a:gd name="T32" fmla="*/ 416 w 455"/>
                <a:gd name="T33" fmla="*/ 20 h 331"/>
                <a:gd name="T34" fmla="*/ 391 w 455"/>
                <a:gd name="T35" fmla="*/ 59 h 331"/>
                <a:gd name="T36" fmla="*/ 385 w 455"/>
                <a:gd name="T37" fmla="*/ 2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5" h="331">
                  <a:moveTo>
                    <a:pt x="385" y="21"/>
                  </a:moveTo>
                  <a:cubicBezTo>
                    <a:pt x="385" y="21"/>
                    <a:pt x="381" y="69"/>
                    <a:pt x="297" y="49"/>
                  </a:cubicBezTo>
                  <a:cubicBezTo>
                    <a:pt x="240" y="35"/>
                    <a:pt x="201" y="1"/>
                    <a:pt x="153" y="1"/>
                  </a:cubicBezTo>
                  <a:cubicBezTo>
                    <a:pt x="106" y="0"/>
                    <a:pt x="70" y="40"/>
                    <a:pt x="68" y="70"/>
                  </a:cubicBezTo>
                  <a:cubicBezTo>
                    <a:pt x="68" y="70"/>
                    <a:pt x="34" y="45"/>
                    <a:pt x="13" y="92"/>
                  </a:cubicBezTo>
                  <a:cubicBezTo>
                    <a:pt x="0" y="121"/>
                    <a:pt x="13" y="172"/>
                    <a:pt x="35" y="248"/>
                  </a:cubicBezTo>
                  <a:cubicBezTo>
                    <a:pt x="35" y="248"/>
                    <a:pt x="37" y="247"/>
                    <a:pt x="39" y="246"/>
                  </a:cubicBezTo>
                  <a:cubicBezTo>
                    <a:pt x="45" y="243"/>
                    <a:pt x="57" y="241"/>
                    <a:pt x="70" y="255"/>
                  </a:cubicBezTo>
                  <a:cubicBezTo>
                    <a:pt x="80" y="267"/>
                    <a:pt x="65" y="324"/>
                    <a:pt x="65" y="324"/>
                  </a:cubicBezTo>
                  <a:cubicBezTo>
                    <a:pt x="65" y="324"/>
                    <a:pt x="63" y="329"/>
                    <a:pt x="76" y="330"/>
                  </a:cubicBezTo>
                  <a:cubicBezTo>
                    <a:pt x="89" y="331"/>
                    <a:pt x="88" y="321"/>
                    <a:pt x="88" y="321"/>
                  </a:cubicBezTo>
                  <a:cubicBezTo>
                    <a:pt x="88" y="321"/>
                    <a:pt x="93" y="263"/>
                    <a:pt x="96" y="191"/>
                  </a:cubicBezTo>
                  <a:cubicBezTo>
                    <a:pt x="98" y="161"/>
                    <a:pt x="97" y="143"/>
                    <a:pt x="102" y="135"/>
                  </a:cubicBezTo>
                  <a:cubicBezTo>
                    <a:pt x="102" y="135"/>
                    <a:pt x="204" y="211"/>
                    <a:pt x="315" y="195"/>
                  </a:cubicBezTo>
                  <a:cubicBezTo>
                    <a:pt x="427" y="178"/>
                    <a:pt x="445" y="109"/>
                    <a:pt x="455" y="60"/>
                  </a:cubicBezTo>
                  <a:cubicBezTo>
                    <a:pt x="455" y="60"/>
                    <a:pt x="442" y="90"/>
                    <a:pt x="415" y="98"/>
                  </a:cubicBezTo>
                  <a:cubicBezTo>
                    <a:pt x="415" y="98"/>
                    <a:pt x="441" y="60"/>
                    <a:pt x="416" y="20"/>
                  </a:cubicBezTo>
                  <a:cubicBezTo>
                    <a:pt x="416" y="20"/>
                    <a:pt x="406" y="51"/>
                    <a:pt x="391" y="59"/>
                  </a:cubicBezTo>
                  <a:cubicBezTo>
                    <a:pt x="391" y="59"/>
                    <a:pt x="398" y="53"/>
                    <a:pt x="385" y="21"/>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946"/>
            <p:cNvSpPr>
              <a:spLocks/>
            </p:cNvSpPr>
            <p:nvPr/>
          </p:nvSpPr>
          <p:spPr bwMode="auto">
            <a:xfrm>
              <a:off x="12451942" y="1087122"/>
              <a:ext cx="132076" cy="94340"/>
            </a:xfrm>
            <a:custGeom>
              <a:avLst/>
              <a:gdLst>
                <a:gd name="T0" fmla="*/ 0 w 47"/>
                <a:gd name="T1" fmla="*/ 0 h 34"/>
                <a:gd name="T2" fmla="*/ 42 w 47"/>
                <a:gd name="T3" fmla="*/ 10 h 34"/>
                <a:gd name="T4" fmla="*/ 43 w 47"/>
                <a:gd name="T5" fmla="*/ 12 h 34"/>
                <a:gd name="T6" fmla="*/ 43 w 47"/>
                <a:gd name="T7" fmla="*/ 34 h 34"/>
                <a:gd name="T8" fmla="*/ 43 w 47"/>
                <a:gd name="T9" fmla="*/ 34 h 34"/>
                <a:gd name="T10" fmla="*/ 42 w 47"/>
                <a:gd name="T11" fmla="*/ 31 h 34"/>
                <a:gd name="T12" fmla="*/ 11 w 47"/>
                <a:gd name="T13" fmla="*/ 22 h 34"/>
                <a:gd name="T14" fmla="*/ 7 w 47"/>
                <a:gd name="T15" fmla="*/ 24 h 34"/>
                <a:gd name="T16" fmla="*/ 0 w 47"/>
                <a:gd name="T17" fmla="*/ 1 h 34"/>
                <a:gd name="T18" fmla="*/ 0 w 47"/>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4">
                  <a:moveTo>
                    <a:pt x="0" y="0"/>
                  </a:moveTo>
                  <a:cubicBezTo>
                    <a:pt x="15" y="1"/>
                    <a:pt x="30" y="4"/>
                    <a:pt x="42" y="10"/>
                  </a:cubicBezTo>
                  <a:cubicBezTo>
                    <a:pt x="42" y="11"/>
                    <a:pt x="42" y="11"/>
                    <a:pt x="43" y="12"/>
                  </a:cubicBezTo>
                  <a:cubicBezTo>
                    <a:pt x="45" y="18"/>
                    <a:pt x="47" y="26"/>
                    <a:pt x="43" y="34"/>
                  </a:cubicBezTo>
                  <a:cubicBezTo>
                    <a:pt x="43" y="34"/>
                    <a:pt x="43" y="34"/>
                    <a:pt x="43" y="34"/>
                  </a:cubicBezTo>
                  <a:cubicBezTo>
                    <a:pt x="43" y="33"/>
                    <a:pt x="42" y="32"/>
                    <a:pt x="42" y="31"/>
                  </a:cubicBezTo>
                  <a:cubicBezTo>
                    <a:pt x="29" y="17"/>
                    <a:pt x="17" y="19"/>
                    <a:pt x="11" y="22"/>
                  </a:cubicBezTo>
                  <a:cubicBezTo>
                    <a:pt x="9" y="23"/>
                    <a:pt x="7" y="24"/>
                    <a:pt x="7" y="24"/>
                  </a:cubicBezTo>
                  <a:cubicBezTo>
                    <a:pt x="5" y="16"/>
                    <a:pt x="2" y="8"/>
                    <a:pt x="0" y="1"/>
                  </a:cubicBezTo>
                  <a:cubicBezTo>
                    <a:pt x="0" y="1"/>
                    <a:pt x="0" y="0"/>
                    <a:pt x="0"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47"/>
            <p:cNvSpPr>
              <a:spLocks/>
            </p:cNvSpPr>
            <p:nvPr/>
          </p:nvSpPr>
          <p:spPr bwMode="auto">
            <a:xfrm>
              <a:off x="13127652" y="1064716"/>
              <a:ext cx="180425" cy="83727"/>
            </a:xfrm>
            <a:custGeom>
              <a:avLst/>
              <a:gdLst>
                <a:gd name="T0" fmla="*/ 0 w 65"/>
                <a:gd name="T1" fmla="*/ 22 h 30"/>
                <a:gd name="T2" fmla="*/ 22 w 65"/>
                <a:gd name="T3" fmla="*/ 3 h 30"/>
                <a:gd name="T4" fmla="*/ 65 w 65"/>
                <a:gd name="T5" fmla="*/ 30 h 30"/>
                <a:gd name="T6" fmla="*/ 0 w 65"/>
                <a:gd name="T7" fmla="*/ 22 h 30"/>
              </a:gdLst>
              <a:ahLst/>
              <a:cxnLst>
                <a:cxn ang="0">
                  <a:pos x="T0" y="T1"/>
                </a:cxn>
                <a:cxn ang="0">
                  <a:pos x="T2" y="T3"/>
                </a:cxn>
                <a:cxn ang="0">
                  <a:pos x="T4" y="T5"/>
                </a:cxn>
                <a:cxn ang="0">
                  <a:pos x="T6" y="T7"/>
                </a:cxn>
              </a:cxnLst>
              <a:rect l="0" t="0" r="r" b="b"/>
              <a:pathLst>
                <a:path w="65" h="30">
                  <a:moveTo>
                    <a:pt x="0" y="22"/>
                  </a:moveTo>
                  <a:cubicBezTo>
                    <a:pt x="0" y="22"/>
                    <a:pt x="7" y="5"/>
                    <a:pt x="22" y="3"/>
                  </a:cubicBezTo>
                  <a:cubicBezTo>
                    <a:pt x="52" y="0"/>
                    <a:pt x="65" y="30"/>
                    <a:pt x="65" y="30"/>
                  </a:cubicBezTo>
                  <a:cubicBezTo>
                    <a:pt x="65" y="30"/>
                    <a:pt x="22" y="11"/>
                    <a:pt x="0" y="22"/>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48"/>
            <p:cNvSpPr>
              <a:spLocks/>
            </p:cNvSpPr>
            <p:nvPr/>
          </p:nvSpPr>
          <p:spPr bwMode="auto">
            <a:xfrm>
              <a:off x="12709018" y="1022263"/>
              <a:ext cx="159199" cy="77830"/>
            </a:xfrm>
            <a:custGeom>
              <a:avLst/>
              <a:gdLst>
                <a:gd name="T0" fmla="*/ 49 w 57"/>
                <a:gd name="T1" fmla="*/ 13 h 28"/>
                <a:gd name="T2" fmla="*/ 48 w 57"/>
                <a:gd name="T3" fmla="*/ 28 h 28"/>
                <a:gd name="T4" fmla="*/ 0 w 57"/>
                <a:gd name="T5" fmla="*/ 19 h 28"/>
                <a:gd name="T6" fmla="*/ 16 w 57"/>
                <a:gd name="T7" fmla="*/ 4 h 28"/>
                <a:gd name="T8" fmla="*/ 49 w 57"/>
                <a:gd name="T9" fmla="*/ 13 h 28"/>
              </a:gdLst>
              <a:ahLst/>
              <a:cxnLst>
                <a:cxn ang="0">
                  <a:pos x="T0" y="T1"/>
                </a:cxn>
                <a:cxn ang="0">
                  <a:pos x="T2" y="T3"/>
                </a:cxn>
                <a:cxn ang="0">
                  <a:pos x="T4" y="T5"/>
                </a:cxn>
                <a:cxn ang="0">
                  <a:pos x="T6" y="T7"/>
                </a:cxn>
                <a:cxn ang="0">
                  <a:pos x="T8" y="T9"/>
                </a:cxn>
              </a:cxnLst>
              <a:rect l="0" t="0" r="r" b="b"/>
              <a:pathLst>
                <a:path w="57" h="28">
                  <a:moveTo>
                    <a:pt x="49" y="13"/>
                  </a:moveTo>
                  <a:cubicBezTo>
                    <a:pt x="49" y="13"/>
                    <a:pt x="57" y="20"/>
                    <a:pt x="48" y="28"/>
                  </a:cubicBezTo>
                  <a:cubicBezTo>
                    <a:pt x="48" y="28"/>
                    <a:pt x="23" y="12"/>
                    <a:pt x="0" y="19"/>
                  </a:cubicBezTo>
                  <a:cubicBezTo>
                    <a:pt x="0" y="19"/>
                    <a:pt x="8" y="8"/>
                    <a:pt x="16" y="4"/>
                  </a:cubicBezTo>
                  <a:cubicBezTo>
                    <a:pt x="23" y="0"/>
                    <a:pt x="37" y="1"/>
                    <a:pt x="49" y="13"/>
                  </a:cubicBezTo>
                  <a:close/>
                </a:path>
              </a:pathLst>
            </a:custGeom>
            <a:solidFill>
              <a:srgbClr val="443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49"/>
            <p:cNvSpPr>
              <a:spLocks/>
            </p:cNvSpPr>
            <p:nvPr/>
          </p:nvSpPr>
          <p:spPr bwMode="auto">
            <a:xfrm>
              <a:off x="12461376" y="1173207"/>
              <a:ext cx="100236" cy="128538"/>
            </a:xfrm>
            <a:custGeom>
              <a:avLst/>
              <a:gdLst>
                <a:gd name="T0" fmla="*/ 25 w 36"/>
                <a:gd name="T1" fmla="*/ 46 h 46"/>
                <a:gd name="T2" fmla="*/ 14 w 36"/>
                <a:gd name="T3" fmla="*/ 6 h 46"/>
                <a:gd name="T4" fmla="*/ 8 w 36"/>
                <a:gd name="T5" fmla="*/ 35 h 46"/>
                <a:gd name="T6" fmla="*/ 25 w 36"/>
                <a:gd name="T7" fmla="*/ 46 h 46"/>
              </a:gdLst>
              <a:ahLst/>
              <a:cxnLst>
                <a:cxn ang="0">
                  <a:pos x="T0" y="T1"/>
                </a:cxn>
                <a:cxn ang="0">
                  <a:pos x="T2" y="T3"/>
                </a:cxn>
                <a:cxn ang="0">
                  <a:pos x="T4" y="T5"/>
                </a:cxn>
                <a:cxn ang="0">
                  <a:pos x="T6" y="T7"/>
                </a:cxn>
              </a:cxnLst>
              <a:rect l="0" t="0" r="r" b="b"/>
              <a:pathLst>
                <a:path w="36" h="46">
                  <a:moveTo>
                    <a:pt x="25" y="46"/>
                  </a:moveTo>
                  <a:cubicBezTo>
                    <a:pt x="25" y="46"/>
                    <a:pt x="36" y="0"/>
                    <a:pt x="14" y="6"/>
                  </a:cubicBezTo>
                  <a:cubicBezTo>
                    <a:pt x="0" y="9"/>
                    <a:pt x="1" y="25"/>
                    <a:pt x="8" y="35"/>
                  </a:cubicBezTo>
                  <a:cubicBezTo>
                    <a:pt x="12" y="41"/>
                    <a:pt x="20" y="46"/>
                    <a:pt x="25" y="46"/>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950"/>
            <p:cNvSpPr>
              <a:spLocks/>
            </p:cNvSpPr>
            <p:nvPr/>
          </p:nvSpPr>
          <p:spPr bwMode="auto">
            <a:xfrm>
              <a:off x="12463734" y="1192075"/>
              <a:ext cx="71934" cy="106132"/>
            </a:xfrm>
            <a:custGeom>
              <a:avLst/>
              <a:gdLst>
                <a:gd name="T0" fmla="*/ 24 w 26"/>
                <a:gd name="T1" fmla="*/ 38 h 38"/>
                <a:gd name="T2" fmla="*/ 26 w 26"/>
                <a:gd name="T3" fmla="*/ 26 h 38"/>
                <a:gd name="T4" fmla="*/ 3 w 26"/>
                <a:gd name="T5" fmla="*/ 18 h 38"/>
                <a:gd name="T6" fmla="*/ 24 w 26"/>
                <a:gd name="T7" fmla="*/ 38 h 38"/>
              </a:gdLst>
              <a:ahLst/>
              <a:cxnLst>
                <a:cxn ang="0">
                  <a:pos x="T0" y="T1"/>
                </a:cxn>
                <a:cxn ang="0">
                  <a:pos x="T2" y="T3"/>
                </a:cxn>
                <a:cxn ang="0">
                  <a:pos x="T4" y="T5"/>
                </a:cxn>
                <a:cxn ang="0">
                  <a:pos x="T6" y="T7"/>
                </a:cxn>
              </a:cxnLst>
              <a:rect l="0" t="0" r="r" b="b"/>
              <a:pathLst>
                <a:path w="26" h="38">
                  <a:moveTo>
                    <a:pt x="24" y="38"/>
                  </a:moveTo>
                  <a:cubicBezTo>
                    <a:pt x="26" y="26"/>
                    <a:pt x="26" y="26"/>
                    <a:pt x="26" y="26"/>
                  </a:cubicBezTo>
                  <a:cubicBezTo>
                    <a:pt x="26" y="26"/>
                    <a:pt x="0" y="0"/>
                    <a:pt x="3" y="18"/>
                  </a:cubicBezTo>
                  <a:cubicBezTo>
                    <a:pt x="5" y="37"/>
                    <a:pt x="24" y="38"/>
                    <a:pt x="24" y="38"/>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951"/>
            <p:cNvSpPr>
              <a:spLocks/>
            </p:cNvSpPr>
            <p:nvPr/>
          </p:nvSpPr>
          <p:spPr bwMode="auto">
            <a:xfrm>
              <a:off x="13420105" y="1222736"/>
              <a:ext cx="114387" cy="148585"/>
            </a:xfrm>
            <a:custGeom>
              <a:avLst/>
              <a:gdLst>
                <a:gd name="T0" fmla="*/ 3 w 41"/>
                <a:gd name="T1" fmla="*/ 51 h 53"/>
                <a:gd name="T2" fmla="*/ 25 w 41"/>
                <a:gd name="T3" fmla="*/ 11 h 53"/>
                <a:gd name="T4" fmla="*/ 27 w 41"/>
                <a:gd name="T5" fmla="*/ 44 h 53"/>
                <a:gd name="T6" fmla="*/ 3 w 41"/>
                <a:gd name="T7" fmla="*/ 51 h 53"/>
              </a:gdLst>
              <a:ahLst/>
              <a:cxnLst>
                <a:cxn ang="0">
                  <a:pos x="T0" y="T1"/>
                </a:cxn>
                <a:cxn ang="0">
                  <a:pos x="T2" y="T3"/>
                </a:cxn>
                <a:cxn ang="0">
                  <a:pos x="T4" y="T5"/>
                </a:cxn>
                <a:cxn ang="0">
                  <a:pos x="T6" y="T7"/>
                </a:cxn>
              </a:cxnLst>
              <a:rect l="0" t="0" r="r" b="b"/>
              <a:pathLst>
                <a:path w="41" h="53">
                  <a:moveTo>
                    <a:pt x="3" y="51"/>
                  </a:moveTo>
                  <a:cubicBezTo>
                    <a:pt x="3" y="51"/>
                    <a:pt x="0" y="0"/>
                    <a:pt x="25" y="11"/>
                  </a:cubicBezTo>
                  <a:cubicBezTo>
                    <a:pt x="41" y="18"/>
                    <a:pt x="37" y="35"/>
                    <a:pt x="27" y="44"/>
                  </a:cubicBezTo>
                  <a:cubicBezTo>
                    <a:pt x="20" y="50"/>
                    <a:pt x="10" y="53"/>
                    <a:pt x="3" y="5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952"/>
            <p:cNvSpPr>
              <a:spLocks/>
            </p:cNvSpPr>
            <p:nvPr/>
          </p:nvSpPr>
          <p:spPr bwMode="auto">
            <a:xfrm>
              <a:off x="13428360" y="1265189"/>
              <a:ext cx="106132" cy="108491"/>
            </a:xfrm>
            <a:custGeom>
              <a:avLst/>
              <a:gdLst>
                <a:gd name="T0" fmla="*/ 1 w 38"/>
                <a:gd name="T1" fmla="*/ 36 h 39"/>
                <a:gd name="T2" fmla="*/ 0 w 38"/>
                <a:gd name="T3" fmla="*/ 23 h 39"/>
                <a:gd name="T4" fmla="*/ 31 w 38"/>
                <a:gd name="T5" fmla="*/ 20 h 39"/>
                <a:gd name="T6" fmla="*/ 1 w 38"/>
                <a:gd name="T7" fmla="*/ 36 h 39"/>
              </a:gdLst>
              <a:ahLst/>
              <a:cxnLst>
                <a:cxn ang="0">
                  <a:pos x="T0" y="T1"/>
                </a:cxn>
                <a:cxn ang="0">
                  <a:pos x="T2" y="T3"/>
                </a:cxn>
                <a:cxn ang="0">
                  <a:pos x="T4" y="T5"/>
                </a:cxn>
                <a:cxn ang="0">
                  <a:pos x="T6" y="T7"/>
                </a:cxn>
              </a:cxnLst>
              <a:rect l="0" t="0" r="r" b="b"/>
              <a:pathLst>
                <a:path w="38" h="39">
                  <a:moveTo>
                    <a:pt x="1" y="36"/>
                  </a:moveTo>
                  <a:cubicBezTo>
                    <a:pt x="0" y="23"/>
                    <a:pt x="0" y="23"/>
                    <a:pt x="0" y="23"/>
                  </a:cubicBezTo>
                  <a:cubicBezTo>
                    <a:pt x="0" y="23"/>
                    <a:pt x="38" y="0"/>
                    <a:pt x="31" y="20"/>
                  </a:cubicBezTo>
                  <a:cubicBezTo>
                    <a:pt x="24" y="39"/>
                    <a:pt x="1" y="36"/>
                    <a:pt x="1" y="36"/>
                  </a:cubicBezTo>
                  <a:close/>
                </a:path>
              </a:pathLst>
            </a:custGeom>
            <a:solidFill>
              <a:srgbClr val="E5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953"/>
            <p:cNvSpPr>
              <a:spLocks/>
            </p:cNvSpPr>
            <p:nvPr/>
          </p:nvSpPr>
          <p:spPr bwMode="auto">
            <a:xfrm>
              <a:off x="12887085" y="1702690"/>
              <a:ext cx="87264" cy="28302"/>
            </a:xfrm>
            <a:custGeom>
              <a:avLst/>
              <a:gdLst>
                <a:gd name="T0" fmla="*/ 0 w 31"/>
                <a:gd name="T1" fmla="*/ 5 h 10"/>
                <a:gd name="T2" fmla="*/ 15 w 31"/>
                <a:gd name="T3" fmla="*/ 10 h 10"/>
                <a:gd name="T4" fmla="*/ 31 w 31"/>
                <a:gd name="T5" fmla="*/ 5 h 10"/>
                <a:gd name="T6" fmla="*/ 15 w 31"/>
                <a:gd name="T7" fmla="*/ 0 h 10"/>
                <a:gd name="T8" fmla="*/ 0 w 31"/>
                <a:gd name="T9" fmla="*/ 5 h 10"/>
              </a:gdLst>
              <a:ahLst/>
              <a:cxnLst>
                <a:cxn ang="0">
                  <a:pos x="T0" y="T1"/>
                </a:cxn>
                <a:cxn ang="0">
                  <a:pos x="T2" y="T3"/>
                </a:cxn>
                <a:cxn ang="0">
                  <a:pos x="T4" y="T5"/>
                </a:cxn>
                <a:cxn ang="0">
                  <a:pos x="T6" y="T7"/>
                </a:cxn>
                <a:cxn ang="0">
                  <a:pos x="T8" y="T9"/>
                </a:cxn>
              </a:cxnLst>
              <a:rect l="0" t="0" r="r" b="b"/>
              <a:pathLst>
                <a:path w="31" h="10">
                  <a:moveTo>
                    <a:pt x="0" y="5"/>
                  </a:moveTo>
                  <a:cubicBezTo>
                    <a:pt x="0" y="8"/>
                    <a:pt x="7" y="10"/>
                    <a:pt x="15" y="10"/>
                  </a:cubicBezTo>
                  <a:cubicBezTo>
                    <a:pt x="24" y="10"/>
                    <a:pt x="31" y="8"/>
                    <a:pt x="31" y="5"/>
                  </a:cubicBezTo>
                  <a:cubicBezTo>
                    <a:pt x="31" y="3"/>
                    <a:pt x="24" y="0"/>
                    <a:pt x="15" y="0"/>
                  </a:cubicBezTo>
                  <a:cubicBezTo>
                    <a:pt x="7" y="0"/>
                    <a:pt x="0" y="2"/>
                    <a:pt x="0" y="5"/>
                  </a:cubicBezTo>
                  <a:close/>
                </a:path>
              </a:pathLst>
            </a:custGeom>
            <a:solidFill>
              <a:srgbClr val="FFE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954"/>
            <p:cNvSpPr>
              <a:spLocks/>
            </p:cNvSpPr>
            <p:nvPr/>
          </p:nvSpPr>
          <p:spPr bwMode="auto">
            <a:xfrm>
              <a:off x="12404772" y="1236887"/>
              <a:ext cx="153302" cy="148585"/>
            </a:xfrm>
            <a:custGeom>
              <a:avLst/>
              <a:gdLst>
                <a:gd name="T0" fmla="*/ 49 w 55"/>
                <a:gd name="T1" fmla="*/ 53 h 53"/>
                <a:gd name="T2" fmla="*/ 55 w 55"/>
                <a:gd name="T3" fmla="*/ 51 h 53"/>
                <a:gd name="T4" fmla="*/ 13 w 55"/>
                <a:gd name="T5" fmla="*/ 0 h 53"/>
                <a:gd name="T6" fmla="*/ 49 w 55"/>
                <a:gd name="T7" fmla="*/ 53 h 53"/>
              </a:gdLst>
              <a:ahLst/>
              <a:cxnLst>
                <a:cxn ang="0">
                  <a:pos x="T0" y="T1"/>
                </a:cxn>
                <a:cxn ang="0">
                  <a:pos x="T2" y="T3"/>
                </a:cxn>
                <a:cxn ang="0">
                  <a:pos x="T4" y="T5"/>
                </a:cxn>
                <a:cxn ang="0">
                  <a:pos x="T6" y="T7"/>
                </a:cxn>
              </a:cxnLst>
              <a:rect l="0" t="0" r="r" b="b"/>
              <a:pathLst>
                <a:path w="55" h="53">
                  <a:moveTo>
                    <a:pt x="49" y="53"/>
                  </a:moveTo>
                  <a:cubicBezTo>
                    <a:pt x="55" y="51"/>
                    <a:pt x="55" y="51"/>
                    <a:pt x="55" y="51"/>
                  </a:cubicBezTo>
                  <a:cubicBezTo>
                    <a:pt x="55" y="51"/>
                    <a:pt x="11" y="31"/>
                    <a:pt x="13" y="0"/>
                  </a:cubicBezTo>
                  <a:cubicBezTo>
                    <a:pt x="13" y="0"/>
                    <a:pt x="0" y="34"/>
                    <a:pt x="49" y="5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955"/>
            <p:cNvSpPr>
              <a:spLocks/>
            </p:cNvSpPr>
            <p:nvPr/>
          </p:nvSpPr>
          <p:spPr bwMode="auto">
            <a:xfrm>
              <a:off x="13400058" y="643724"/>
              <a:ext cx="150944" cy="141510"/>
            </a:xfrm>
            <a:custGeom>
              <a:avLst/>
              <a:gdLst>
                <a:gd name="T0" fmla="*/ 53 w 54"/>
                <a:gd name="T1" fmla="*/ 1 h 51"/>
                <a:gd name="T2" fmla="*/ 48 w 54"/>
                <a:gd name="T3" fmla="*/ 16 h 51"/>
                <a:gd name="T4" fmla="*/ 38 w 54"/>
                <a:gd name="T5" fmla="*/ 32 h 51"/>
                <a:gd name="T6" fmla="*/ 7 w 54"/>
                <a:gd name="T7" fmla="*/ 50 h 51"/>
                <a:gd name="T8" fmla="*/ 0 w 54"/>
                <a:gd name="T9" fmla="*/ 51 h 51"/>
                <a:gd name="T10" fmla="*/ 7 w 54"/>
                <a:gd name="T11" fmla="*/ 48 h 51"/>
                <a:gd name="T12" fmla="*/ 14 w 54"/>
                <a:gd name="T13" fmla="*/ 43 h 51"/>
                <a:gd name="T14" fmla="*/ 31 w 54"/>
                <a:gd name="T15" fmla="*/ 31 h 51"/>
                <a:gd name="T16" fmla="*/ 43 w 54"/>
                <a:gd name="T17" fmla="*/ 16 h 51"/>
                <a:gd name="T18" fmla="*/ 51 w 54"/>
                <a:gd name="T19" fmla="*/ 4 h 51"/>
                <a:gd name="T20" fmla="*/ 52 w 54"/>
                <a:gd name="T21" fmla="*/ 0 h 51"/>
                <a:gd name="T22" fmla="*/ 53 w 54"/>
                <a:gd name="T2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1">
                  <a:moveTo>
                    <a:pt x="53" y="1"/>
                  </a:moveTo>
                  <a:cubicBezTo>
                    <a:pt x="54" y="6"/>
                    <a:pt x="50" y="13"/>
                    <a:pt x="48" y="16"/>
                  </a:cubicBezTo>
                  <a:cubicBezTo>
                    <a:pt x="46" y="22"/>
                    <a:pt x="42" y="27"/>
                    <a:pt x="38" y="32"/>
                  </a:cubicBezTo>
                  <a:cubicBezTo>
                    <a:pt x="30" y="42"/>
                    <a:pt x="19" y="48"/>
                    <a:pt x="7" y="50"/>
                  </a:cubicBezTo>
                  <a:cubicBezTo>
                    <a:pt x="5" y="51"/>
                    <a:pt x="3" y="51"/>
                    <a:pt x="0" y="51"/>
                  </a:cubicBezTo>
                  <a:cubicBezTo>
                    <a:pt x="2" y="50"/>
                    <a:pt x="5" y="49"/>
                    <a:pt x="7" y="48"/>
                  </a:cubicBezTo>
                  <a:cubicBezTo>
                    <a:pt x="10" y="46"/>
                    <a:pt x="12" y="45"/>
                    <a:pt x="14" y="43"/>
                  </a:cubicBezTo>
                  <a:cubicBezTo>
                    <a:pt x="20" y="40"/>
                    <a:pt x="26" y="36"/>
                    <a:pt x="31" y="31"/>
                  </a:cubicBezTo>
                  <a:cubicBezTo>
                    <a:pt x="35" y="27"/>
                    <a:pt x="40" y="21"/>
                    <a:pt x="43" y="16"/>
                  </a:cubicBezTo>
                  <a:cubicBezTo>
                    <a:pt x="45" y="12"/>
                    <a:pt x="48" y="8"/>
                    <a:pt x="51" y="4"/>
                  </a:cubicBezTo>
                  <a:cubicBezTo>
                    <a:pt x="51" y="2"/>
                    <a:pt x="52" y="1"/>
                    <a:pt x="52" y="0"/>
                  </a:cubicBezTo>
                  <a:cubicBezTo>
                    <a:pt x="53" y="0"/>
                    <a:pt x="53" y="1"/>
                    <a:pt x="53" y="1"/>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956"/>
            <p:cNvSpPr>
              <a:spLocks/>
            </p:cNvSpPr>
            <p:nvPr/>
          </p:nvSpPr>
          <p:spPr bwMode="auto">
            <a:xfrm>
              <a:off x="13377652" y="584762"/>
              <a:ext cx="89623" cy="114387"/>
            </a:xfrm>
            <a:custGeom>
              <a:avLst/>
              <a:gdLst>
                <a:gd name="T0" fmla="*/ 28 w 32"/>
                <a:gd name="T1" fmla="*/ 0 h 41"/>
                <a:gd name="T2" fmla="*/ 0 w 32"/>
                <a:gd name="T3" fmla="*/ 41 h 41"/>
                <a:gd name="T4" fmla="*/ 28 w 32"/>
                <a:gd name="T5" fmla="*/ 0 h 41"/>
              </a:gdLst>
              <a:ahLst/>
              <a:cxnLst>
                <a:cxn ang="0">
                  <a:pos x="T0" y="T1"/>
                </a:cxn>
                <a:cxn ang="0">
                  <a:pos x="T2" y="T3"/>
                </a:cxn>
                <a:cxn ang="0">
                  <a:pos x="T4" y="T5"/>
                </a:cxn>
              </a:cxnLst>
              <a:rect l="0" t="0" r="r" b="b"/>
              <a:pathLst>
                <a:path w="32" h="41">
                  <a:moveTo>
                    <a:pt x="28" y="0"/>
                  </a:moveTo>
                  <a:cubicBezTo>
                    <a:pt x="28" y="0"/>
                    <a:pt x="32" y="33"/>
                    <a:pt x="0" y="41"/>
                  </a:cubicBezTo>
                  <a:cubicBezTo>
                    <a:pt x="0" y="41"/>
                    <a:pt x="23" y="27"/>
                    <a:pt x="28"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957"/>
            <p:cNvSpPr>
              <a:spLocks/>
            </p:cNvSpPr>
            <p:nvPr/>
          </p:nvSpPr>
          <p:spPr bwMode="auto">
            <a:xfrm>
              <a:off x="12522697" y="666130"/>
              <a:ext cx="143868" cy="161557"/>
            </a:xfrm>
            <a:custGeom>
              <a:avLst/>
              <a:gdLst>
                <a:gd name="T0" fmla="*/ 17 w 52"/>
                <a:gd name="T1" fmla="*/ 0 h 58"/>
                <a:gd name="T2" fmla="*/ 52 w 52"/>
                <a:gd name="T3" fmla="*/ 58 h 58"/>
                <a:gd name="T4" fmla="*/ 17 w 52"/>
                <a:gd name="T5" fmla="*/ 0 h 58"/>
              </a:gdLst>
              <a:ahLst/>
              <a:cxnLst>
                <a:cxn ang="0">
                  <a:pos x="T0" y="T1"/>
                </a:cxn>
                <a:cxn ang="0">
                  <a:pos x="T2" y="T3"/>
                </a:cxn>
                <a:cxn ang="0">
                  <a:pos x="T4" y="T5"/>
                </a:cxn>
              </a:cxnLst>
              <a:rect l="0" t="0" r="r" b="b"/>
              <a:pathLst>
                <a:path w="52" h="58">
                  <a:moveTo>
                    <a:pt x="17" y="0"/>
                  </a:moveTo>
                  <a:cubicBezTo>
                    <a:pt x="17" y="0"/>
                    <a:pt x="0" y="45"/>
                    <a:pt x="52" y="58"/>
                  </a:cubicBezTo>
                  <a:cubicBezTo>
                    <a:pt x="52" y="58"/>
                    <a:pt x="25" y="35"/>
                    <a:pt x="17" y="0"/>
                  </a:cubicBezTo>
                  <a:close/>
                </a:path>
              </a:pathLst>
            </a:custGeom>
            <a:solidFill>
              <a:srgbClr val="332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58"/>
            <p:cNvSpPr>
              <a:spLocks/>
            </p:cNvSpPr>
            <p:nvPr/>
          </p:nvSpPr>
          <p:spPr bwMode="auto">
            <a:xfrm>
              <a:off x="12650056" y="453865"/>
              <a:ext cx="429247" cy="136793"/>
            </a:xfrm>
            <a:custGeom>
              <a:avLst/>
              <a:gdLst>
                <a:gd name="T0" fmla="*/ 0 w 154"/>
                <a:gd name="T1" fmla="*/ 36 h 49"/>
                <a:gd name="T2" fmla="*/ 71 w 154"/>
                <a:gd name="T3" fmla="*/ 17 h 49"/>
                <a:gd name="T4" fmla="*/ 135 w 154"/>
                <a:gd name="T5" fmla="*/ 47 h 49"/>
                <a:gd name="T6" fmla="*/ 49 w 154"/>
                <a:gd name="T7" fmla="*/ 35 h 49"/>
                <a:gd name="T8" fmla="*/ 0 w 154"/>
                <a:gd name="T9" fmla="*/ 36 h 49"/>
              </a:gdLst>
              <a:ahLst/>
              <a:cxnLst>
                <a:cxn ang="0">
                  <a:pos x="T0" y="T1"/>
                </a:cxn>
                <a:cxn ang="0">
                  <a:pos x="T2" y="T3"/>
                </a:cxn>
                <a:cxn ang="0">
                  <a:pos x="T4" y="T5"/>
                </a:cxn>
                <a:cxn ang="0">
                  <a:pos x="T6" y="T7"/>
                </a:cxn>
                <a:cxn ang="0">
                  <a:pos x="T8" y="T9"/>
                </a:cxn>
              </a:cxnLst>
              <a:rect l="0" t="0" r="r" b="b"/>
              <a:pathLst>
                <a:path w="154" h="49">
                  <a:moveTo>
                    <a:pt x="0" y="36"/>
                  </a:moveTo>
                  <a:cubicBezTo>
                    <a:pt x="0" y="36"/>
                    <a:pt x="25" y="0"/>
                    <a:pt x="71" y="17"/>
                  </a:cubicBezTo>
                  <a:cubicBezTo>
                    <a:pt x="116" y="34"/>
                    <a:pt x="115" y="46"/>
                    <a:pt x="135" y="47"/>
                  </a:cubicBezTo>
                  <a:cubicBezTo>
                    <a:pt x="154" y="49"/>
                    <a:pt x="85" y="47"/>
                    <a:pt x="49" y="35"/>
                  </a:cubicBezTo>
                  <a:cubicBezTo>
                    <a:pt x="13" y="24"/>
                    <a:pt x="6" y="44"/>
                    <a:pt x="0" y="36"/>
                  </a:cubicBez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59"/>
            <p:cNvSpPr>
              <a:spLocks/>
            </p:cNvSpPr>
            <p:nvPr/>
          </p:nvSpPr>
          <p:spPr bwMode="auto">
            <a:xfrm>
              <a:off x="12424819" y="719196"/>
              <a:ext cx="159199" cy="239388"/>
            </a:xfrm>
            <a:custGeom>
              <a:avLst/>
              <a:gdLst>
                <a:gd name="T0" fmla="*/ 57 w 57"/>
                <a:gd name="T1" fmla="*/ 51 h 86"/>
                <a:gd name="T2" fmla="*/ 24 w 57"/>
                <a:gd name="T3" fmla="*/ 0 h 86"/>
                <a:gd name="T4" fmla="*/ 5 w 57"/>
                <a:gd name="T5" fmla="*/ 33 h 86"/>
                <a:gd name="T6" fmla="*/ 56 w 57"/>
                <a:gd name="T7" fmla="*/ 86 h 86"/>
                <a:gd name="T8" fmla="*/ 57 w 57"/>
                <a:gd name="T9" fmla="*/ 51 h 86"/>
              </a:gdLst>
              <a:ahLst/>
              <a:cxnLst>
                <a:cxn ang="0">
                  <a:pos x="T0" y="T1"/>
                </a:cxn>
                <a:cxn ang="0">
                  <a:pos x="T2" y="T3"/>
                </a:cxn>
                <a:cxn ang="0">
                  <a:pos x="T4" y="T5"/>
                </a:cxn>
                <a:cxn ang="0">
                  <a:pos x="T6" y="T7"/>
                </a:cxn>
                <a:cxn ang="0">
                  <a:pos x="T8" y="T9"/>
                </a:cxn>
              </a:cxnLst>
              <a:rect l="0" t="0" r="r" b="b"/>
              <a:pathLst>
                <a:path w="57" h="86">
                  <a:moveTo>
                    <a:pt x="57" y="51"/>
                  </a:moveTo>
                  <a:cubicBezTo>
                    <a:pt x="57" y="51"/>
                    <a:pt x="20" y="29"/>
                    <a:pt x="24" y="0"/>
                  </a:cubicBezTo>
                  <a:cubicBezTo>
                    <a:pt x="24" y="0"/>
                    <a:pt x="0" y="5"/>
                    <a:pt x="5" y="33"/>
                  </a:cubicBezTo>
                  <a:cubicBezTo>
                    <a:pt x="9" y="61"/>
                    <a:pt x="56" y="86"/>
                    <a:pt x="56" y="86"/>
                  </a:cubicBezTo>
                  <a:lnTo>
                    <a:pt x="57" y="51"/>
                  </a:lnTo>
                  <a:close/>
                </a:path>
              </a:pathLst>
            </a:custGeom>
            <a:solidFill>
              <a:srgbClr val="513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60"/>
            <p:cNvSpPr>
              <a:spLocks/>
            </p:cNvSpPr>
            <p:nvPr/>
          </p:nvSpPr>
          <p:spPr bwMode="auto">
            <a:xfrm>
              <a:off x="13266803" y="1334764"/>
              <a:ext cx="33019" cy="10613"/>
            </a:xfrm>
            <a:custGeom>
              <a:avLst/>
              <a:gdLst>
                <a:gd name="T0" fmla="*/ 0 w 12"/>
                <a:gd name="T1" fmla="*/ 2 h 4"/>
                <a:gd name="T2" fmla="*/ 2 w 12"/>
                <a:gd name="T3" fmla="*/ 4 h 4"/>
                <a:gd name="T4" fmla="*/ 9 w 12"/>
                <a:gd name="T5" fmla="*/ 4 h 4"/>
                <a:gd name="T6" fmla="*/ 12 w 12"/>
                <a:gd name="T7" fmla="*/ 2 h 4"/>
                <a:gd name="T8" fmla="*/ 12 w 12"/>
                <a:gd name="T9" fmla="*/ 2 h 4"/>
                <a:gd name="T10" fmla="*/ 10 w 12"/>
                <a:gd name="T11" fmla="*/ 0 h 4"/>
                <a:gd name="T12" fmla="*/ 2 w 12"/>
                <a:gd name="T13" fmla="*/ 0 h 4"/>
                <a:gd name="T14" fmla="*/ 0 w 12"/>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0" y="2"/>
                  </a:moveTo>
                  <a:cubicBezTo>
                    <a:pt x="0" y="3"/>
                    <a:pt x="1" y="4"/>
                    <a:pt x="2" y="4"/>
                  </a:cubicBezTo>
                  <a:cubicBezTo>
                    <a:pt x="9" y="4"/>
                    <a:pt x="9" y="4"/>
                    <a:pt x="9" y="4"/>
                  </a:cubicBezTo>
                  <a:cubicBezTo>
                    <a:pt x="11" y="4"/>
                    <a:pt x="12" y="3"/>
                    <a:pt x="12" y="2"/>
                  </a:cubicBezTo>
                  <a:cubicBezTo>
                    <a:pt x="12" y="2"/>
                    <a:pt x="12" y="2"/>
                    <a:pt x="12" y="2"/>
                  </a:cubicBezTo>
                  <a:cubicBezTo>
                    <a:pt x="12" y="1"/>
                    <a:pt x="11" y="0"/>
                    <a:pt x="10"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61"/>
            <p:cNvSpPr>
              <a:spLocks/>
            </p:cNvSpPr>
            <p:nvPr/>
          </p:nvSpPr>
          <p:spPr bwMode="auto">
            <a:xfrm>
              <a:off x="12680716" y="1306462"/>
              <a:ext cx="28302" cy="11792"/>
            </a:xfrm>
            <a:custGeom>
              <a:avLst/>
              <a:gdLst>
                <a:gd name="T0" fmla="*/ 0 w 10"/>
                <a:gd name="T1" fmla="*/ 2 h 4"/>
                <a:gd name="T2" fmla="*/ 2 w 10"/>
                <a:gd name="T3" fmla="*/ 4 h 4"/>
                <a:gd name="T4" fmla="*/ 9 w 10"/>
                <a:gd name="T5" fmla="*/ 4 h 4"/>
                <a:gd name="T6" fmla="*/ 10 w 10"/>
                <a:gd name="T7" fmla="*/ 2 h 4"/>
                <a:gd name="T8" fmla="*/ 10 w 10"/>
                <a:gd name="T9" fmla="*/ 2 h 4"/>
                <a:gd name="T10" fmla="*/ 9 w 10"/>
                <a:gd name="T11" fmla="*/ 0 h 4"/>
                <a:gd name="T12" fmla="*/ 2 w 10"/>
                <a:gd name="T13" fmla="*/ 0 h 4"/>
                <a:gd name="T14" fmla="*/ 0 w 10"/>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0" y="2"/>
                  </a:moveTo>
                  <a:cubicBezTo>
                    <a:pt x="0" y="3"/>
                    <a:pt x="1" y="4"/>
                    <a:pt x="2" y="4"/>
                  </a:cubicBezTo>
                  <a:cubicBezTo>
                    <a:pt x="9" y="4"/>
                    <a:pt x="9" y="4"/>
                    <a:pt x="9" y="4"/>
                  </a:cubicBezTo>
                  <a:cubicBezTo>
                    <a:pt x="10" y="4"/>
                    <a:pt x="10" y="3"/>
                    <a:pt x="10" y="2"/>
                  </a:cubicBezTo>
                  <a:cubicBezTo>
                    <a:pt x="10" y="2"/>
                    <a:pt x="10" y="2"/>
                    <a:pt x="10" y="2"/>
                  </a:cubicBezTo>
                  <a:cubicBezTo>
                    <a:pt x="10" y="1"/>
                    <a:pt x="10" y="0"/>
                    <a:pt x="9" y="0"/>
                  </a:cubicBezTo>
                  <a:cubicBezTo>
                    <a:pt x="2" y="0"/>
                    <a:pt x="2" y="0"/>
                    <a:pt x="2" y="0"/>
                  </a:cubicBezTo>
                  <a:cubicBezTo>
                    <a:pt x="1" y="0"/>
                    <a:pt x="0" y="1"/>
                    <a:pt x="0" y="2"/>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62"/>
            <p:cNvSpPr>
              <a:spLocks/>
            </p:cNvSpPr>
            <p:nvPr/>
          </p:nvSpPr>
          <p:spPr bwMode="auto">
            <a:xfrm>
              <a:off x="12815151" y="1175566"/>
              <a:ext cx="306605" cy="343162"/>
            </a:xfrm>
            <a:custGeom>
              <a:avLst/>
              <a:gdLst>
                <a:gd name="T0" fmla="*/ 30 w 110"/>
                <a:gd name="T1" fmla="*/ 13 h 123"/>
                <a:gd name="T2" fmla="*/ 27 w 110"/>
                <a:gd name="T3" fmla="*/ 98 h 123"/>
                <a:gd name="T4" fmla="*/ 98 w 110"/>
                <a:gd name="T5" fmla="*/ 94 h 123"/>
                <a:gd name="T6" fmla="*/ 81 w 110"/>
                <a:gd name="T7" fmla="*/ 13 h 123"/>
                <a:gd name="T8" fmla="*/ 58 w 110"/>
                <a:gd name="T9" fmla="*/ 1 h 123"/>
                <a:gd name="T10" fmla="*/ 30 w 110"/>
                <a:gd name="T11" fmla="*/ 13 h 123"/>
              </a:gdLst>
              <a:ahLst/>
              <a:cxnLst>
                <a:cxn ang="0">
                  <a:pos x="T0" y="T1"/>
                </a:cxn>
                <a:cxn ang="0">
                  <a:pos x="T2" y="T3"/>
                </a:cxn>
                <a:cxn ang="0">
                  <a:pos x="T4" y="T5"/>
                </a:cxn>
                <a:cxn ang="0">
                  <a:pos x="T6" y="T7"/>
                </a:cxn>
                <a:cxn ang="0">
                  <a:pos x="T8" y="T9"/>
                </a:cxn>
                <a:cxn ang="0">
                  <a:pos x="T10" y="T11"/>
                </a:cxn>
              </a:cxnLst>
              <a:rect l="0" t="0" r="r" b="b"/>
              <a:pathLst>
                <a:path w="110" h="123">
                  <a:moveTo>
                    <a:pt x="30" y="13"/>
                  </a:moveTo>
                  <a:cubicBezTo>
                    <a:pt x="30" y="13"/>
                    <a:pt x="0" y="73"/>
                    <a:pt x="27" y="98"/>
                  </a:cubicBezTo>
                  <a:cubicBezTo>
                    <a:pt x="54" y="123"/>
                    <a:pt x="91" y="111"/>
                    <a:pt x="98" y="94"/>
                  </a:cubicBezTo>
                  <a:cubicBezTo>
                    <a:pt x="110" y="65"/>
                    <a:pt x="85" y="54"/>
                    <a:pt x="81" y="13"/>
                  </a:cubicBezTo>
                  <a:cubicBezTo>
                    <a:pt x="81" y="13"/>
                    <a:pt x="74" y="1"/>
                    <a:pt x="58" y="1"/>
                  </a:cubicBezTo>
                  <a:cubicBezTo>
                    <a:pt x="42" y="0"/>
                    <a:pt x="30" y="13"/>
                    <a:pt x="30" y="1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63"/>
            <p:cNvSpPr>
              <a:spLocks/>
            </p:cNvSpPr>
            <p:nvPr/>
          </p:nvSpPr>
          <p:spPr bwMode="auto">
            <a:xfrm>
              <a:off x="12831660" y="1170849"/>
              <a:ext cx="273586" cy="303067"/>
            </a:xfrm>
            <a:custGeom>
              <a:avLst/>
              <a:gdLst>
                <a:gd name="T0" fmla="*/ 27 w 98"/>
                <a:gd name="T1" fmla="*/ 12 h 109"/>
                <a:gd name="T2" fmla="*/ 24 w 98"/>
                <a:gd name="T3" fmla="*/ 86 h 109"/>
                <a:gd name="T4" fmla="*/ 87 w 98"/>
                <a:gd name="T5" fmla="*/ 83 h 109"/>
                <a:gd name="T6" fmla="*/ 73 w 98"/>
                <a:gd name="T7" fmla="*/ 10 h 109"/>
                <a:gd name="T8" fmla="*/ 52 w 98"/>
                <a:gd name="T9" fmla="*/ 1 h 109"/>
                <a:gd name="T10" fmla="*/ 27 w 98"/>
                <a:gd name="T11" fmla="*/ 12 h 109"/>
              </a:gdLst>
              <a:ahLst/>
              <a:cxnLst>
                <a:cxn ang="0">
                  <a:pos x="T0" y="T1"/>
                </a:cxn>
                <a:cxn ang="0">
                  <a:pos x="T2" y="T3"/>
                </a:cxn>
                <a:cxn ang="0">
                  <a:pos x="T4" y="T5"/>
                </a:cxn>
                <a:cxn ang="0">
                  <a:pos x="T6" y="T7"/>
                </a:cxn>
                <a:cxn ang="0">
                  <a:pos x="T8" y="T9"/>
                </a:cxn>
                <a:cxn ang="0">
                  <a:pos x="T10" y="T11"/>
                </a:cxn>
              </a:cxnLst>
              <a:rect l="0" t="0" r="r" b="b"/>
              <a:pathLst>
                <a:path w="98" h="109">
                  <a:moveTo>
                    <a:pt x="27" y="12"/>
                  </a:moveTo>
                  <a:cubicBezTo>
                    <a:pt x="27" y="12"/>
                    <a:pt x="0" y="64"/>
                    <a:pt x="24" y="86"/>
                  </a:cubicBezTo>
                  <a:cubicBezTo>
                    <a:pt x="48" y="109"/>
                    <a:pt x="81" y="98"/>
                    <a:pt x="87" y="83"/>
                  </a:cubicBezTo>
                  <a:cubicBezTo>
                    <a:pt x="98" y="55"/>
                    <a:pt x="76" y="48"/>
                    <a:pt x="73" y="10"/>
                  </a:cubicBezTo>
                  <a:cubicBezTo>
                    <a:pt x="73" y="10"/>
                    <a:pt x="66" y="2"/>
                    <a:pt x="52" y="1"/>
                  </a:cubicBezTo>
                  <a:cubicBezTo>
                    <a:pt x="37" y="0"/>
                    <a:pt x="27" y="12"/>
                    <a:pt x="27" y="12"/>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965"/>
            <p:cNvSpPr>
              <a:spLocks/>
            </p:cNvSpPr>
            <p:nvPr/>
          </p:nvSpPr>
          <p:spPr bwMode="auto">
            <a:xfrm>
              <a:off x="12976708" y="1373681"/>
              <a:ext cx="53067" cy="24765"/>
            </a:xfrm>
            <a:custGeom>
              <a:avLst/>
              <a:gdLst>
                <a:gd name="T0" fmla="*/ 18 w 19"/>
                <a:gd name="T1" fmla="*/ 5 h 9"/>
                <a:gd name="T2" fmla="*/ 9 w 19"/>
                <a:gd name="T3" fmla="*/ 8 h 9"/>
                <a:gd name="T4" fmla="*/ 0 w 19"/>
                <a:gd name="T5" fmla="*/ 4 h 9"/>
                <a:gd name="T6" fmla="*/ 10 w 19"/>
                <a:gd name="T7" fmla="*/ 1 h 9"/>
                <a:gd name="T8" fmla="*/ 18 w 19"/>
                <a:gd name="T9" fmla="*/ 5 h 9"/>
              </a:gdLst>
              <a:ahLst/>
              <a:cxnLst>
                <a:cxn ang="0">
                  <a:pos x="T0" y="T1"/>
                </a:cxn>
                <a:cxn ang="0">
                  <a:pos x="T2" y="T3"/>
                </a:cxn>
                <a:cxn ang="0">
                  <a:pos x="T4" y="T5"/>
                </a:cxn>
                <a:cxn ang="0">
                  <a:pos x="T6" y="T7"/>
                </a:cxn>
                <a:cxn ang="0">
                  <a:pos x="T8" y="T9"/>
                </a:cxn>
              </a:cxnLst>
              <a:rect l="0" t="0" r="r" b="b"/>
              <a:pathLst>
                <a:path w="19" h="9">
                  <a:moveTo>
                    <a:pt x="18" y="5"/>
                  </a:moveTo>
                  <a:cubicBezTo>
                    <a:pt x="18" y="7"/>
                    <a:pt x="14" y="9"/>
                    <a:pt x="9" y="8"/>
                  </a:cubicBezTo>
                  <a:cubicBezTo>
                    <a:pt x="4" y="8"/>
                    <a:pt x="0" y="6"/>
                    <a:pt x="0" y="4"/>
                  </a:cubicBezTo>
                  <a:cubicBezTo>
                    <a:pt x="0" y="2"/>
                    <a:pt x="5" y="0"/>
                    <a:pt x="10" y="1"/>
                  </a:cubicBezTo>
                  <a:cubicBezTo>
                    <a:pt x="15" y="1"/>
                    <a:pt x="19" y="3"/>
                    <a:pt x="18" y="5"/>
                  </a:cubicBez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966"/>
            <p:cNvSpPr>
              <a:spLocks/>
            </p:cNvSpPr>
            <p:nvPr/>
          </p:nvSpPr>
          <p:spPr bwMode="auto">
            <a:xfrm>
              <a:off x="12742037" y="1457407"/>
              <a:ext cx="58962" cy="58962"/>
            </a:xfrm>
            <a:custGeom>
              <a:avLst/>
              <a:gdLst>
                <a:gd name="T0" fmla="*/ 0 w 21"/>
                <a:gd name="T1" fmla="*/ 15 h 21"/>
                <a:gd name="T2" fmla="*/ 8 w 21"/>
                <a:gd name="T3" fmla="*/ 5 h 21"/>
                <a:gd name="T4" fmla="*/ 21 w 21"/>
                <a:gd name="T5" fmla="*/ 3 h 21"/>
                <a:gd name="T6" fmla="*/ 20 w 21"/>
                <a:gd name="T7" fmla="*/ 7 h 21"/>
                <a:gd name="T8" fmla="*/ 10 w 21"/>
                <a:gd name="T9" fmla="*/ 9 h 21"/>
                <a:gd name="T10" fmla="*/ 4 w 21"/>
                <a:gd name="T11" fmla="*/ 15 h 21"/>
                <a:gd name="T12" fmla="*/ 0 w 21"/>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0" y="15"/>
                  </a:moveTo>
                  <a:cubicBezTo>
                    <a:pt x="1" y="11"/>
                    <a:pt x="4" y="7"/>
                    <a:pt x="8" y="5"/>
                  </a:cubicBezTo>
                  <a:cubicBezTo>
                    <a:pt x="10" y="3"/>
                    <a:pt x="19" y="0"/>
                    <a:pt x="21" y="3"/>
                  </a:cubicBezTo>
                  <a:cubicBezTo>
                    <a:pt x="21" y="4"/>
                    <a:pt x="20" y="6"/>
                    <a:pt x="20" y="7"/>
                  </a:cubicBezTo>
                  <a:cubicBezTo>
                    <a:pt x="18" y="9"/>
                    <a:pt x="12" y="8"/>
                    <a:pt x="10" y="9"/>
                  </a:cubicBezTo>
                  <a:cubicBezTo>
                    <a:pt x="6" y="9"/>
                    <a:pt x="6" y="9"/>
                    <a:pt x="4" y="15"/>
                  </a:cubicBezTo>
                  <a:cubicBezTo>
                    <a:pt x="1" y="21"/>
                    <a:pt x="0" y="15"/>
                    <a:pt x="0" y="15"/>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967"/>
            <p:cNvSpPr>
              <a:spLocks/>
            </p:cNvSpPr>
            <p:nvPr/>
          </p:nvSpPr>
          <p:spPr bwMode="auto">
            <a:xfrm>
              <a:off x="12780953" y="1508115"/>
              <a:ext cx="354954" cy="161558"/>
            </a:xfrm>
            <a:custGeom>
              <a:avLst/>
              <a:gdLst>
                <a:gd name="T0" fmla="*/ 0 w 127"/>
                <a:gd name="T1" fmla="*/ 0 h 58"/>
                <a:gd name="T2" fmla="*/ 127 w 127"/>
                <a:gd name="T3" fmla="*/ 10 h 58"/>
                <a:gd name="T4" fmla="*/ 100 w 127"/>
                <a:gd name="T5" fmla="*/ 48 h 58"/>
                <a:gd name="T6" fmla="*/ 26 w 127"/>
                <a:gd name="T7" fmla="*/ 43 h 58"/>
                <a:gd name="T8" fmla="*/ 0 w 127"/>
                <a:gd name="T9" fmla="*/ 0 h 58"/>
              </a:gdLst>
              <a:ahLst/>
              <a:cxnLst>
                <a:cxn ang="0">
                  <a:pos x="T0" y="T1"/>
                </a:cxn>
                <a:cxn ang="0">
                  <a:pos x="T2" y="T3"/>
                </a:cxn>
                <a:cxn ang="0">
                  <a:pos x="T4" y="T5"/>
                </a:cxn>
                <a:cxn ang="0">
                  <a:pos x="T6" y="T7"/>
                </a:cxn>
                <a:cxn ang="0">
                  <a:pos x="T8" y="T9"/>
                </a:cxn>
              </a:cxnLst>
              <a:rect l="0" t="0" r="r" b="b"/>
              <a:pathLst>
                <a:path w="127" h="58">
                  <a:moveTo>
                    <a:pt x="0" y="0"/>
                  </a:moveTo>
                  <a:cubicBezTo>
                    <a:pt x="127" y="10"/>
                    <a:pt x="127" y="10"/>
                    <a:pt x="127" y="10"/>
                  </a:cubicBezTo>
                  <a:cubicBezTo>
                    <a:pt x="127" y="10"/>
                    <a:pt x="117" y="38"/>
                    <a:pt x="100" y="48"/>
                  </a:cubicBezTo>
                  <a:cubicBezTo>
                    <a:pt x="82" y="58"/>
                    <a:pt x="42" y="54"/>
                    <a:pt x="26" y="43"/>
                  </a:cubicBezTo>
                  <a:cubicBezTo>
                    <a:pt x="10" y="32"/>
                    <a:pt x="0" y="0"/>
                    <a:pt x="0" y="0"/>
                  </a:cubicBezTo>
                  <a:close/>
                </a:path>
              </a:pathLst>
            </a:custGeom>
            <a:solidFill>
              <a:srgbClr val="3313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968"/>
            <p:cNvSpPr>
              <a:spLocks/>
            </p:cNvSpPr>
            <p:nvPr/>
          </p:nvSpPr>
          <p:spPr bwMode="auto">
            <a:xfrm>
              <a:off x="12780953" y="1508115"/>
              <a:ext cx="287737" cy="161558"/>
            </a:xfrm>
            <a:custGeom>
              <a:avLst/>
              <a:gdLst>
                <a:gd name="T0" fmla="*/ 73 w 103"/>
                <a:gd name="T1" fmla="*/ 6 h 58"/>
                <a:gd name="T2" fmla="*/ 0 w 103"/>
                <a:gd name="T3" fmla="*/ 0 h 58"/>
                <a:gd name="T4" fmla="*/ 26 w 103"/>
                <a:gd name="T5" fmla="*/ 43 h 58"/>
                <a:gd name="T6" fmla="*/ 100 w 103"/>
                <a:gd name="T7" fmla="*/ 48 h 58"/>
                <a:gd name="T8" fmla="*/ 103 w 103"/>
                <a:gd name="T9" fmla="*/ 45 h 58"/>
                <a:gd name="T10" fmla="*/ 73 w 103"/>
                <a:gd name="T11" fmla="*/ 6 h 58"/>
              </a:gdLst>
              <a:ahLst/>
              <a:cxnLst>
                <a:cxn ang="0">
                  <a:pos x="T0" y="T1"/>
                </a:cxn>
                <a:cxn ang="0">
                  <a:pos x="T2" y="T3"/>
                </a:cxn>
                <a:cxn ang="0">
                  <a:pos x="T4" y="T5"/>
                </a:cxn>
                <a:cxn ang="0">
                  <a:pos x="T6" y="T7"/>
                </a:cxn>
                <a:cxn ang="0">
                  <a:pos x="T8" y="T9"/>
                </a:cxn>
                <a:cxn ang="0">
                  <a:pos x="T10" y="T11"/>
                </a:cxn>
              </a:cxnLst>
              <a:rect l="0" t="0" r="r" b="b"/>
              <a:pathLst>
                <a:path w="103" h="58">
                  <a:moveTo>
                    <a:pt x="73" y="6"/>
                  </a:moveTo>
                  <a:cubicBezTo>
                    <a:pt x="0" y="0"/>
                    <a:pt x="0" y="0"/>
                    <a:pt x="0" y="0"/>
                  </a:cubicBezTo>
                  <a:cubicBezTo>
                    <a:pt x="0" y="0"/>
                    <a:pt x="10" y="32"/>
                    <a:pt x="26" y="43"/>
                  </a:cubicBezTo>
                  <a:cubicBezTo>
                    <a:pt x="42" y="54"/>
                    <a:pt x="82" y="58"/>
                    <a:pt x="100" y="48"/>
                  </a:cubicBezTo>
                  <a:cubicBezTo>
                    <a:pt x="101" y="47"/>
                    <a:pt x="102" y="46"/>
                    <a:pt x="103" y="45"/>
                  </a:cubicBezTo>
                  <a:cubicBezTo>
                    <a:pt x="98" y="29"/>
                    <a:pt x="87" y="16"/>
                    <a:pt x="73" y="6"/>
                  </a:cubicBezTo>
                  <a:close/>
                </a:path>
              </a:pathLst>
            </a:custGeom>
            <a:solidFill>
              <a:srgbClr val="4F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69"/>
            <p:cNvSpPr>
              <a:spLocks/>
            </p:cNvSpPr>
            <p:nvPr/>
          </p:nvSpPr>
          <p:spPr bwMode="auto">
            <a:xfrm>
              <a:off x="13107604" y="1183821"/>
              <a:ext cx="128539" cy="91981"/>
            </a:xfrm>
            <a:custGeom>
              <a:avLst/>
              <a:gdLst>
                <a:gd name="T0" fmla="*/ 34 w 46"/>
                <a:gd name="T1" fmla="*/ 0 h 33"/>
                <a:gd name="T2" fmla="*/ 8 w 46"/>
                <a:gd name="T3" fmla="*/ 12 h 33"/>
                <a:gd name="T4" fmla="*/ 12 w 46"/>
                <a:gd name="T5" fmla="*/ 23 h 33"/>
                <a:gd name="T6" fmla="*/ 44 w 46"/>
                <a:gd name="T7" fmla="*/ 29 h 33"/>
                <a:gd name="T8" fmla="*/ 41 w 46"/>
                <a:gd name="T9" fmla="*/ 20 h 33"/>
                <a:gd name="T10" fmla="*/ 16 w 46"/>
                <a:gd name="T11" fmla="*/ 15 h 33"/>
                <a:gd name="T12" fmla="*/ 35 w 46"/>
                <a:gd name="T13" fmla="*/ 9 h 33"/>
                <a:gd name="T14" fmla="*/ 34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34" y="0"/>
                  </a:moveTo>
                  <a:cubicBezTo>
                    <a:pt x="34" y="0"/>
                    <a:pt x="9" y="11"/>
                    <a:pt x="8" y="12"/>
                  </a:cubicBezTo>
                  <a:cubicBezTo>
                    <a:pt x="7" y="13"/>
                    <a:pt x="0" y="20"/>
                    <a:pt x="12" y="23"/>
                  </a:cubicBezTo>
                  <a:cubicBezTo>
                    <a:pt x="23" y="27"/>
                    <a:pt x="42" y="33"/>
                    <a:pt x="44" y="29"/>
                  </a:cubicBezTo>
                  <a:cubicBezTo>
                    <a:pt x="46" y="26"/>
                    <a:pt x="46" y="21"/>
                    <a:pt x="41" y="20"/>
                  </a:cubicBezTo>
                  <a:cubicBezTo>
                    <a:pt x="37" y="20"/>
                    <a:pt x="16" y="15"/>
                    <a:pt x="16" y="15"/>
                  </a:cubicBezTo>
                  <a:cubicBezTo>
                    <a:pt x="35" y="9"/>
                    <a:pt x="35" y="9"/>
                    <a:pt x="35" y="9"/>
                  </a:cubicBezTo>
                  <a:cubicBezTo>
                    <a:pt x="35" y="9"/>
                    <a:pt x="40" y="2"/>
                    <a:pt x="34"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970"/>
            <p:cNvSpPr>
              <a:spLocks/>
            </p:cNvSpPr>
            <p:nvPr/>
          </p:nvSpPr>
          <p:spPr bwMode="auto">
            <a:xfrm>
              <a:off x="12725528" y="1140189"/>
              <a:ext cx="128539" cy="91981"/>
            </a:xfrm>
            <a:custGeom>
              <a:avLst/>
              <a:gdLst>
                <a:gd name="T0" fmla="*/ 12 w 46"/>
                <a:gd name="T1" fmla="*/ 0 h 33"/>
                <a:gd name="T2" fmla="*/ 40 w 46"/>
                <a:gd name="T3" fmla="*/ 16 h 33"/>
                <a:gd name="T4" fmla="*/ 34 w 46"/>
                <a:gd name="T5" fmla="*/ 26 h 33"/>
                <a:gd name="T6" fmla="*/ 2 w 46"/>
                <a:gd name="T7" fmla="*/ 29 h 33"/>
                <a:gd name="T8" fmla="*/ 5 w 46"/>
                <a:gd name="T9" fmla="*/ 21 h 33"/>
                <a:gd name="T10" fmla="*/ 31 w 46"/>
                <a:gd name="T11" fmla="*/ 18 h 33"/>
                <a:gd name="T12" fmla="*/ 7 w 46"/>
                <a:gd name="T13" fmla="*/ 9 h 33"/>
                <a:gd name="T14" fmla="*/ 12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12" y="0"/>
                  </a:moveTo>
                  <a:cubicBezTo>
                    <a:pt x="12" y="0"/>
                    <a:pt x="39" y="15"/>
                    <a:pt x="40" y="16"/>
                  </a:cubicBezTo>
                  <a:cubicBezTo>
                    <a:pt x="41" y="16"/>
                    <a:pt x="46" y="24"/>
                    <a:pt x="34" y="26"/>
                  </a:cubicBezTo>
                  <a:cubicBezTo>
                    <a:pt x="23" y="29"/>
                    <a:pt x="4" y="33"/>
                    <a:pt x="2" y="29"/>
                  </a:cubicBezTo>
                  <a:cubicBezTo>
                    <a:pt x="0" y="26"/>
                    <a:pt x="1" y="21"/>
                    <a:pt x="5" y="21"/>
                  </a:cubicBezTo>
                  <a:cubicBezTo>
                    <a:pt x="10" y="21"/>
                    <a:pt x="31" y="18"/>
                    <a:pt x="31" y="18"/>
                  </a:cubicBezTo>
                  <a:cubicBezTo>
                    <a:pt x="7" y="9"/>
                    <a:pt x="7" y="9"/>
                    <a:pt x="7" y="9"/>
                  </a:cubicBezTo>
                  <a:cubicBezTo>
                    <a:pt x="7" y="9"/>
                    <a:pt x="6" y="2"/>
                    <a:pt x="12" y="0"/>
                  </a:cubicBezTo>
                  <a:close/>
                </a:path>
              </a:pathLst>
            </a:custGeom>
            <a:solidFill>
              <a:srgbClr val="474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71"/>
            <p:cNvSpPr>
              <a:spLocks/>
            </p:cNvSpPr>
            <p:nvPr/>
          </p:nvSpPr>
          <p:spPr bwMode="auto">
            <a:xfrm>
              <a:off x="12745575" y="3380763"/>
              <a:ext cx="390332" cy="209906"/>
            </a:xfrm>
            <a:custGeom>
              <a:avLst/>
              <a:gdLst>
                <a:gd name="T0" fmla="*/ 128 w 140"/>
                <a:gd name="T1" fmla="*/ 71 h 75"/>
                <a:gd name="T2" fmla="*/ 7 w 140"/>
                <a:gd name="T3" fmla="*/ 66 h 75"/>
                <a:gd name="T4" fmla="*/ 70 w 140"/>
                <a:gd name="T5" fmla="*/ 4 h 75"/>
                <a:gd name="T6" fmla="*/ 128 w 140"/>
                <a:gd name="T7" fmla="*/ 71 h 75"/>
              </a:gdLst>
              <a:ahLst/>
              <a:cxnLst>
                <a:cxn ang="0">
                  <a:pos x="T0" y="T1"/>
                </a:cxn>
                <a:cxn ang="0">
                  <a:pos x="T2" y="T3"/>
                </a:cxn>
                <a:cxn ang="0">
                  <a:pos x="T4" y="T5"/>
                </a:cxn>
                <a:cxn ang="0">
                  <a:pos x="T6" y="T7"/>
                </a:cxn>
              </a:cxnLst>
              <a:rect l="0" t="0" r="r" b="b"/>
              <a:pathLst>
                <a:path w="140" h="75">
                  <a:moveTo>
                    <a:pt x="128" y="71"/>
                  </a:moveTo>
                  <a:cubicBezTo>
                    <a:pt x="128" y="71"/>
                    <a:pt x="37" y="75"/>
                    <a:pt x="7" y="66"/>
                  </a:cubicBezTo>
                  <a:cubicBezTo>
                    <a:pt x="7" y="66"/>
                    <a:pt x="0" y="7"/>
                    <a:pt x="70" y="4"/>
                  </a:cubicBezTo>
                  <a:cubicBezTo>
                    <a:pt x="140" y="0"/>
                    <a:pt x="140" y="66"/>
                    <a:pt x="128" y="71"/>
                  </a:cubicBezTo>
                  <a:close/>
                </a:path>
              </a:pathLst>
            </a:custGeom>
            <a:solidFill>
              <a:srgbClr val="2A2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72"/>
            <p:cNvSpPr>
              <a:spLocks/>
            </p:cNvSpPr>
            <p:nvPr/>
          </p:nvSpPr>
          <p:spPr bwMode="auto">
            <a:xfrm>
              <a:off x="12798641" y="3386659"/>
              <a:ext cx="308963" cy="169812"/>
            </a:xfrm>
            <a:custGeom>
              <a:avLst/>
              <a:gdLst>
                <a:gd name="T0" fmla="*/ 0 w 111"/>
                <a:gd name="T1" fmla="*/ 24 h 61"/>
                <a:gd name="T2" fmla="*/ 51 w 111"/>
                <a:gd name="T3" fmla="*/ 2 h 61"/>
                <a:gd name="T4" fmla="*/ 111 w 111"/>
                <a:gd name="T5" fmla="*/ 34 h 61"/>
                <a:gd name="T6" fmla="*/ 0 w 111"/>
                <a:gd name="T7" fmla="*/ 24 h 61"/>
              </a:gdLst>
              <a:ahLst/>
              <a:cxnLst>
                <a:cxn ang="0">
                  <a:pos x="T0" y="T1"/>
                </a:cxn>
                <a:cxn ang="0">
                  <a:pos x="T2" y="T3"/>
                </a:cxn>
                <a:cxn ang="0">
                  <a:pos x="T4" y="T5"/>
                </a:cxn>
                <a:cxn ang="0">
                  <a:pos x="T6" y="T7"/>
                </a:cxn>
              </a:cxnLst>
              <a:rect l="0" t="0" r="r" b="b"/>
              <a:pathLst>
                <a:path w="111" h="61">
                  <a:moveTo>
                    <a:pt x="0" y="24"/>
                  </a:moveTo>
                  <a:cubicBezTo>
                    <a:pt x="9" y="13"/>
                    <a:pt x="24" y="3"/>
                    <a:pt x="51" y="2"/>
                  </a:cubicBezTo>
                  <a:cubicBezTo>
                    <a:pt x="88" y="0"/>
                    <a:pt x="105" y="17"/>
                    <a:pt x="111" y="34"/>
                  </a:cubicBezTo>
                  <a:cubicBezTo>
                    <a:pt x="92" y="61"/>
                    <a:pt x="10" y="59"/>
                    <a:pt x="0" y="24"/>
                  </a:cubicBezTo>
                  <a:close/>
                </a:path>
              </a:pathLst>
            </a:custGeom>
            <a:solidFill>
              <a:srgbClr val="35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73"/>
            <p:cNvSpPr>
              <a:spLocks/>
            </p:cNvSpPr>
            <p:nvPr/>
          </p:nvSpPr>
          <p:spPr bwMode="auto">
            <a:xfrm>
              <a:off x="12987321" y="3423216"/>
              <a:ext cx="50708" cy="30660"/>
            </a:xfrm>
            <a:custGeom>
              <a:avLst/>
              <a:gdLst>
                <a:gd name="T0" fmla="*/ 0 w 18"/>
                <a:gd name="T1" fmla="*/ 6 h 11"/>
                <a:gd name="T2" fmla="*/ 9 w 18"/>
                <a:gd name="T3" fmla="*/ 10 h 11"/>
                <a:gd name="T4" fmla="*/ 18 w 18"/>
                <a:gd name="T5" fmla="*/ 5 h 11"/>
                <a:gd name="T6" fmla="*/ 9 w 18"/>
                <a:gd name="T7" fmla="*/ 1 h 11"/>
                <a:gd name="T8" fmla="*/ 0 w 18"/>
                <a:gd name="T9" fmla="*/ 6 h 11"/>
              </a:gdLst>
              <a:ahLst/>
              <a:cxnLst>
                <a:cxn ang="0">
                  <a:pos x="T0" y="T1"/>
                </a:cxn>
                <a:cxn ang="0">
                  <a:pos x="T2" y="T3"/>
                </a:cxn>
                <a:cxn ang="0">
                  <a:pos x="T4" y="T5"/>
                </a:cxn>
                <a:cxn ang="0">
                  <a:pos x="T6" y="T7"/>
                </a:cxn>
                <a:cxn ang="0">
                  <a:pos x="T8" y="T9"/>
                </a:cxn>
              </a:cxnLst>
              <a:rect l="0" t="0" r="r" b="b"/>
              <a:pathLst>
                <a:path w="18" h="11">
                  <a:moveTo>
                    <a:pt x="0" y="6"/>
                  </a:moveTo>
                  <a:cubicBezTo>
                    <a:pt x="0" y="9"/>
                    <a:pt x="4" y="11"/>
                    <a:pt x="9" y="10"/>
                  </a:cubicBezTo>
                  <a:cubicBezTo>
                    <a:pt x="14" y="10"/>
                    <a:pt x="18" y="8"/>
                    <a:pt x="18" y="5"/>
                  </a:cubicBezTo>
                  <a:cubicBezTo>
                    <a:pt x="18" y="2"/>
                    <a:pt x="14" y="0"/>
                    <a:pt x="9" y="1"/>
                  </a:cubicBezTo>
                  <a:cubicBezTo>
                    <a:pt x="4" y="1"/>
                    <a:pt x="0" y="3"/>
                    <a:pt x="0" y="6"/>
                  </a:cubicBezTo>
                  <a:close/>
                </a:path>
              </a:pathLst>
            </a:custGeom>
            <a:solidFill>
              <a:srgbClr val="484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974"/>
            <p:cNvSpPr>
              <a:spLocks/>
            </p:cNvSpPr>
            <p:nvPr/>
          </p:nvSpPr>
          <p:spPr bwMode="auto">
            <a:xfrm>
              <a:off x="12486140" y="1794672"/>
              <a:ext cx="300709" cy="658021"/>
            </a:xfrm>
            <a:custGeom>
              <a:avLst/>
              <a:gdLst>
                <a:gd name="T0" fmla="*/ 84 w 108"/>
                <a:gd name="T1" fmla="*/ 0 h 236"/>
                <a:gd name="T2" fmla="*/ 48 w 108"/>
                <a:gd name="T3" fmla="*/ 34 h 236"/>
                <a:gd name="T4" fmla="*/ 14 w 108"/>
                <a:gd name="T5" fmla="*/ 155 h 236"/>
                <a:gd name="T6" fmla="*/ 29 w 108"/>
                <a:gd name="T7" fmla="*/ 234 h 236"/>
                <a:gd name="T8" fmla="*/ 108 w 108"/>
                <a:gd name="T9" fmla="*/ 193 h 236"/>
                <a:gd name="T10" fmla="*/ 76 w 108"/>
                <a:gd name="T11" fmla="*/ 135 h 236"/>
                <a:gd name="T12" fmla="*/ 84 w 108"/>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08" h="236">
                  <a:moveTo>
                    <a:pt x="84" y="0"/>
                  </a:moveTo>
                  <a:cubicBezTo>
                    <a:pt x="84" y="0"/>
                    <a:pt x="62" y="2"/>
                    <a:pt x="48" y="34"/>
                  </a:cubicBezTo>
                  <a:cubicBezTo>
                    <a:pt x="35" y="65"/>
                    <a:pt x="16" y="143"/>
                    <a:pt x="14" y="155"/>
                  </a:cubicBezTo>
                  <a:cubicBezTo>
                    <a:pt x="13" y="164"/>
                    <a:pt x="0" y="236"/>
                    <a:pt x="29" y="234"/>
                  </a:cubicBezTo>
                  <a:cubicBezTo>
                    <a:pt x="29" y="234"/>
                    <a:pt x="52" y="235"/>
                    <a:pt x="108" y="193"/>
                  </a:cubicBezTo>
                  <a:cubicBezTo>
                    <a:pt x="76" y="135"/>
                    <a:pt x="76" y="135"/>
                    <a:pt x="76" y="135"/>
                  </a:cubicBezTo>
                  <a:lnTo>
                    <a:pt x="84" y="0"/>
                  </a:lnTo>
                  <a:close/>
                </a:path>
              </a:pathLst>
            </a:custGeom>
            <a:solidFill>
              <a:srgbClr val="F9F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75"/>
            <p:cNvSpPr>
              <a:spLocks/>
            </p:cNvSpPr>
            <p:nvPr/>
          </p:nvSpPr>
          <p:spPr bwMode="auto">
            <a:xfrm>
              <a:off x="12516801" y="2017551"/>
              <a:ext cx="228774" cy="432785"/>
            </a:xfrm>
            <a:custGeom>
              <a:avLst/>
              <a:gdLst>
                <a:gd name="T0" fmla="*/ 63 w 82"/>
                <a:gd name="T1" fmla="*/ 109 h 155"/>
                <a:gd name="T2" fmla="*/ 50 w 82"/>
                <a:gd name="T3" fmla="*/ 85 h 155"/>
                <a:gd name="T4" fmla="*/ 55 w 82"/>
                <a:gd name="T5" fmla="*/ 71 h 155"/>
                <a:gd name="T6" fmla="*/ 68 w 82"/>
                <a:gd name="T7" fmla="*/ 62 h 155"/>
                <a:gd name="T8" fmla="*/ 65 w 82"/>
                <a:gd name="T9" fmla="*/ 55 h 155"/>
                <a:gd name="T10" fmla="*/ 68 w 82"/>
                <a:gd name="T11" fmla="*/ 0 h 155"/>
                <a:gd name="T12" fmla="*/ 54 w 82"/>
                <a:gd name="T13" fmla="*/ 22 h 155"/>
                <a:gd name="T14" fmla="*/ 50 w 82"/>
                <a:gd name="T15" fmla="*/ 50 h 155"/>
                <a:gd name="T16" fmla="*/ 42 w 82"/>
                <a:gd name="T17" fmla="*/ 69 h 155"/>
                <a:gd name="T18" fmla="*/ 30 w 82"/>
                <a:gd name="T19" fmla="*/ 84 h 155"/>
                <a:gd name="T20" fmla="*/ 24 w 82"/>
                <a:gd name="T21" fmla="*/ 93 h 155"/>
                <a:gd name="T22" fmla="*/ 27 w 82"/>
                <a:gd name="T23" fmla="*/ 100 h 155"/>
                <a:gd name="T24" fmla="*/ 45 w 82"/>
                <a:gd name="T25" fmla="*/ 83 h 155"/>
                <a:gd name="T26" fmla="*/ 47 w 82"/>
                <a:gd name="T27" fmla="*/ 83 h 155"/>
                <a:gd name="T28" fmla="*/ 53 w 82"/>
                <a:gd name="T29" fmla="*/ 103 h 155"/>
                <a:gd name="T30" fmla="*/ 69 w 82"/>
                <a:gd name="T31" fmla="*/ 119 h 155"/>
                <a:gd name="T32" fmla="*/ 69 w 82"/>
                <a:gd name="T33" fmla="*/ 121 h 155"/>
                <a:gd name="T34" fmla="*/ 40 w 82"/>
                <a:gd name="T35" fmla="*/ 132 h 155"/>
                <a:gd name="T36" fmla="*/ 5 w 82"/>
                <a:gd name="T37" fmla="*/ 132 h 155"/>
                <a:gd name="T38" fmla="*/ 0 w 82"/>
                <a:gd name="T39" fmla="*/ 128 h 155"/>
                <a:gd name="T40" fmla="*/ 18 w 82"/>
                <a:gd name="T41" fmla="*/ 154 h 155"/>
                <a:gd name="T42" fmla="*/ 82 w 82"/>
                <a:gd name="T43" fmla="*/ 124 h 155"/>
                <a:gd name="T44" fmla="*/ 63 w 82"/>
                <a:gd name="T45" fmla="*/ 10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55">
                  <a:moveTo>
                    <a:pt x="63" y="109"/>
                  </a:moveTo>
                  <a:cubicBezTo>
                    <a:pt x="58" y="102"/>
                    <a:pt x="53" y="94"/>
                    <a:pt x="50" y="85"/>
                  </a:cubicBezTo>
                  <a:cubicBezTo>
                    <a:pt x="47" y="78"/>
                    <a:pt x="48" y="75"/>
                    <a:pt x="55" y="71"/>
                  </a:cubicBezTo>
                  <a:cubicBezTo>
                    <a:pt x="60" y="68"/>
                    <a:pt x="64" y="65"/>
                    <a:pt x="68" y="62"/>
                  </a:cubicBezTo>
                  <a:cubicBezTo>
                    <a:pt x="65" y="55"/>
                    <a:pt x="65" y="55"/>
                    <a:pt x="65" y="55"/>
                  </a:cubicBezTo>
                  <a:cubicBezTo>
                    <a:pt x="68" y="0"/>
                    <a:pt x="68" y="0"/>
                    <a:pt x="68" y="0"/>
                  </a:cubicBezTo>
                  <a:cubicBezTo>
                    <a:pt x="63" y="7"/>
                    <a:pt x="57" y="14"/>
                    <a:pt x="54" y="22"/>
                  </a:cubicBezTo>
                  <a:cubicBezTo>
                    <a:pt x="51" y="32"/>
                    <a:pt x="51" y="41"/>
                    <a:pt x="50" y="50"/>
                  </a:cubicBezTo>
                  <a:cubicBezTo>
                    <a:pt x="49" y="57"/>
                    <a:pt x="46" y="63"/>
                    <a:pt x="42" y="69"/>
                  </a:cubicBezTo>
                  <a:cubicBezTo>
                    <a:pt x="38" y="74"/>
                    <a:pt x="34" y="79"/>
                    <a:pt x="30" y="84"/>
                  </a:cubicBezTo>
                  <a:cubicBezTo>
                    <a:pt x="28" y="87"/>
                    <a:pt x="25" y="90"/>
                    <a:pt x="24" y="93"/>
                  </a:cubicBezTo>
                  <a:cubicBezTo>
                    <a:pt x="24" y="95"/>
                    <a:pt x="23" y="102"/>
                    <a:pt x="27" y="100"/>
                  </a:cubicBezTo>
                  <a:cubicBezTo>
                    <a:pt x="34" y="97"/>
                    <a:pt x="40" y="89"/>
                    <a:pt x="45" y="83"/>
                  </a:cubicBezTo>
                  <a:cubicBezTo>
                    <a:pt x="45" y="82"/>
                    <a:pt x="47" y="82"/>
                    <a:pt x="47" y="83"/>
                  </a:cubicBezTo>
                  <a:cubicBezTo>
                    <a:pt x="49" y="90"/>
                    <a:pt x="49" y="97"/>
                    <a:pt x="53" y="103"/>
                  </a:cubicBezTo>
                  <a:cubicBezTo>
                    <a:pt x="57" y="109"/>
                    <a:pt x="62" y="114"/>
                    <a:pt x="69" y="119"/>
                  </a:cubicBezTo>
                  <a:cubicBezTo>
                    <a:pt x="69" y="119"/>
                    <a:pt x="70" y="120"/>
                    <a:pt x="69" y="121"/>
                  </a:cubicBezTo>
                  <a:cubicBezTo>
                    <a:pt x="62" y="128"/>
                    <a:pt x="49" y="129"/>
                    <a:pt x="40" y="132"/>
                  </a:cubicBezTo>
                  <a:cubicBezTo>
                    <a:pt x="28" y="136"/>
                    <a:pt x="17" y="139"/>
                    <a:pt x="5" y="132"/>
                  </a:cubicBezTo>
                  <a:cubicBezTo>
                    <a:pt x="3" y="131"/>
                    <a:pt x="2" y="130"/>
                    <a:pt x="0" y="128"/>
                  </a:cubicBezTo>
                  <a:cubicBezTo>
                    <a:pt x="1" y="143"/>
                    <a:pt x="6" y="155"/>
                    <a:pt x="18" y="154"/>
                  </a:cubicBezTo>
                  <a:cubicBezTo>
                    <a:pt x="18" y="154"/>
                    <a:pt x="37" y="155"/>
                    <a:pt x="82" y="124"/>
                  </a:cubicBezTo>
                  <a:cubicBezTo>
                    <a:pt x="76" y="119"/>
                    <a:pt x="68" y="115"/>
                    <a:pt x="63" y="109"/>
                  </a:cubicBezTo>
                  <a:close/>
                </a:path>
              </a:pathLst>
            </a:custGeom>
            <a:solidFill>
              <a:srgbClr val="DDD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976"/>
            <p:cNvSpPr>
              <a:spLocks/>
            </p:cNvSpPr>
            <p:nvPr/>
          </p:nvSpPr>
          <p:spPr bwMode="auto">
            <a:xfrm>
              <a:off x="12650056" y="1986890"/>
              <a:ext cx="290095" cy="214623"/>
            </a:xfrm>
            <a:custGeom>
              <a:avLst/>
              <a:gdLst>
                <a:gd name="T0" fmla="*/ 21 w 104"/>
                <a:gd name="T1" fmla="*/ 77 h 77"/>
                <a:gd name="T2" fmla="*/ 13 w 104"/>
                <a:gd name="T3" fmla="*/ 77 h 77"/>
                <a:gd name="T4" fmla="*/ 36 w 104"/>
                <a:gd name="T5" fmla="*/ 13 h 77"/>
                <a:gd name="T6" fmla="*/ 77 w 104"/>
                <a:gd name="T7" fmla="*/ 13 h 77"/>
                <a:gd name="T8" fmla="*/ 98 w 104"/>
                <a:gd name="T9" fmla="*/ 16 h 77"/>
                <a:gd name="T10" fmla="*/ 79 w 104"/>
                <a:gd name="T11" fmla="*/ 36 h 77"/>
                <a:gd name="T12" fmla="*/ 21 w 10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04" h="77">
                  <a:moveTo>
                    <a:pt x="21" y="77"/>
                  </a:moveTo>
                  <a:cubicBezTo>
                    <a:pt x="13" y="77"/>
                    <a:pt x="13" y="77"/>
                    <a:pt x="13" y="77"/>
                  </a:cubicBezTo>
                  <a:cubicBezTo>
                    <a:pt x="13" y="77"/>
                    <a:pt x="0" y="40"/>
                    <a:pt x="36" y="13"/>
                  </a:cubicBezTo>
                  <a:cubicBezTo>
                    <a:pt x="36" y="13"/>
                    <a:pt x="53" y="0"/>
                    <a:pt x="77" y="13"/>
                  </a:cubicBezTo>
                  <a:cubicBezTo>
                    <a:pt x="77" y="13"/>
                    <a:pt x="93" y="12"/>
                    <a:pt x="98" y="16"/>
                  </a:cubicBezTo>
                  <a:cubicBezTo>
                    <a:pt x="103" y="19"/>
                    <a:pt x="104" y="34"/>
                    <a:pt x="79" y="36"/>
                  </a:cubicBezTo>
                  <a:cubicBezTo>
                    <a:pt x="53" y="39"/>
                    <a:pt x="21" y="77"/>
                    <a:pt x="21"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77"/>
            <p:cNvSpPr>
              <a:spLocks/>
            </p:cNvSpPr>
            <p:nvPr/>
          </p:nvSpPr>
          <p:spPr bwMode="auto">
            <a:xfrm>
              <a:off x="12650056" y="2012834"/>
              <a:ext cx="267690" cy="188680"/>
            </a:xfrm>
            <a:custGeom>
              <a:avLst/>
              <a:gdLst>
                <a:gd name="T0" fmla="*/ 83 w 96"/>
                <a:gd name="T1" fmla="*/ 9 h 68"/>
                <a:gd name="T2" fmla="*/ 55 w 96"/>
                <a:gd name="T3" fmla="*/ 4 h 68"/>
                <a:gd name="T4" fmla="*/ 46 w 96"/>
                <a:gd name="T5" fmla="*/ 0 h 68"/>
                <a:gd name="T6" fmla="*/ 36 w 96"/>
                <a:gd name="T7" fmla="*/ 4 h 68"/>
                <a:gd name="T8" fmla="*/ 13 w 96"/>
                <a:gd name="T9" fmla="*/ 68 h 68"/>
                <a:gd name="T10" fmla="*/ 21 w 96"/>
                <a:gd name="T11" fmla="*/ 68 h 68"/>
                <a:gd name="T12" fmla="*/ 79 w 96"/>
                <a:gd name="T13" fmla="*/ 27 h 68"/>
                <a:gd name="T14" fmla="*/ 96 w 96"/>
                <a:gd name="T15" fmla="*/ 21 h 68"/>
                <a:gd name="T16" fmla="*/ 83 w 96"/>
                <a:gd name="T17"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8">
                  <a:moveTo>
                    <a:pt x="83" y="9"/>
                  </a:moveTo>
                  <a:cubicBezTo>
                    <a:pt x="74" y="5"/>
                    <a:pt x="65" y="6"/>
                    <a:pt x="55" y="4"/>
                  </a:cubicBezTo>
                  <a:cubicBezTo>
                    <a:pt x="51" y="3"/>
                    <a:pt x="48" y="2"/>
                    <a:pt x="46" y="0"/>
                  </a:cubicBezTo>
                  <a:cubicBezTo>
                    <a:pt x="40" y="1"/>
                    <a:pt x="36" y="4"/>
                    <a:pt x="36" y="4"/>
                  </a:cubicBezTo>
                  <a:cubicBezTo>
                    <a:pt x="0" y="31"/>
                    <a:pt x="13" y="68"/>
                    <a:pt x="13" y="68"/>
                  </a:cubicBezTo>
                  <a:cubicBezTo>
                    <a:pt x="21" y="68"/>
                    <a:pt x="21" y="68"/>
                    <a:pt x="21" y="68"/>
                  </a:cubicBezTo>
                  <a:cubicBezTo>
                    <a:pt x="21" y="68"/>
                    <a:pt x="53" y="30"/>
                    <a:pt x="79" y="27"/>
                  </a:cubicBezTo>
                  <a:cubicBezTo>
                    <a:pt x="87" y="26"/>
                    <a:pt x="93" y="24"/>
                    <a:pt x="96" y="21"/>
                  </a:cubicBezTo>
                  <a:cubicBezTo>
                    <a:pt x="92" y="17"/>
                    <a:pt x="89" y="12"/>
                    <a:pt x="83" y="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78"/>
            <p:cNvSpPr>
              <a:spLocks/>
            </p:cNvSpPr>
            <p:nvPr/>
          </p:nvSpPr>
          <p:spPr bwMode="auto">
            <a:xfrm>
              <a:off x="12678358" y="2031702"/>
              <a:ext cx="270048" cy="312501"/>
            </a:xfrm>
            <a:custGeom>
              <a:avLst/>
              <a:gdLst>
                <a:gd name="T0" fmla="*/ 97 w 97"/>
                <a:gd name="T1" fmla="*/ 54 h 112"/>
                <a:gd name="T2" fmla="*/ 48 w 97"/>
                <a:gd name="T3" fmla="*/ 112 h 112"/>
                <a:gd name="T4" fmla="*/ 0 w 97"/>
                <a:gd name="T5" fmla="*/ 50 h 112"/>
                <a:gd name="T6" fmla="*/ 48 w 97"/>
                <a:gd name="T7" fmla="*/ 0 h 112"/>
                <a:gd name="T8" fmla="*/ 77 w 97"/>
                <a:gd name="T9" fmla="*/ 18 h 112"/>
                <a:gd name="T10" fmla="*/ 97 w 97"/>
                <a:gd name="T11" fmla="*/ 54 h 112"/>
              </a:gdLst>
              <a:ahLst/>
              <a:cxnLst>
                <a:cxn ang="0">
                  <a:pos x="T0" y="T1"/>
                </a:cxn>
                <a:cxn ang="0">
                  <a:pos x="T2" y="T3"/>
                </a:cxn>
                <a:cxn ang="0">
                  <a:pos x="T4" y="T5"/>
                </a:cxn>
                <a:cxn ang="0">
                  <a:pos x="T6" y="T7"/>
                </a:cxn>
                <a:cxn ang="0">
                  <a:pos x="T8" y="T9"/>
                </a:cxn>
                <a:cxn ang="0">
                  <a:pos x="T10" y="T11"/>
                </a:cxn>
              </a:cxnLst>
              <a:rect l="0" t="0" r="r" b="b"/>
              <a:pathLst>
                <a:path w="97" h="112">
                  <a:moveTo>
                    <a:pt x="97" y="54"/>
                  </a:moveTo>
                  <a:cubicBezTo>
                    <a:pt x="97" y="85"/>
                    <a:pt x="73" y="112"/>
                    <a:pt x="48" y="112"/>
                  </a:cubicBezTo>
                  <a:cubicBezTo>
                    <a:pt x="23" y="112"/>
                    <a:pt x="0" y="81"/>
                    <a:pt x="0" y="50"/>
                  </a:cubicBezTo>
                  <a:cubicBezTo>
                    <a:pt x="0" y="18"/>
                    <a:pt x="23" y="0"/>
                    <a:pt x="48" y="0"/>
                  </a:cubicBezTo>
                  <a:cubicBezTo>
                    <a:pt x="60" y="0"/>
                    <a:pt x="76" y="9"/>
                    <a:pt x="77" y="18"/>
                  </a:cubicBezTo>
                  <a:cubicBezTo>
                    <a:pt x="91" y="20"/>
                    <a:pt x="97" y="38"/>
                    <a:pt x="97" y="5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979"/>
            <p:cNvSpPr>
              <a:spLocks/>
            </p:cNvSpPr>
            <p:nvPr/>
          </p:nvSpPr>
          <p:spPr bwMode="auto">
            <a:xfrm>
              <a:off x="12678358" y="2031702"/>
              <a:ext cx="270048" cy="312501"/>
            </a:xfrm>
            <a:custGeom>
              <a:avLst/>
              <a:gdLst>
                <a:gd name="T0" fmla="*/ 82 w 97"/>
                <a:gd name="T1" fmla="*/ 79 h 112"/>
                <a:gd name="T2" fmla="*/ 63 w 97"/>
                <a:gd name="T3" fmla="*/ 88 h 112"/>
                <a:gd name="T4" fmla="*/ 74 w 97"/>
                <a:gd name="T5" fmla="*/ 61 h 112"/>
                <a:gd name="T6" fmla="*/ 80 w 97"/>
                <a:gd name="T7" fmla="*/ 51 h 112"/>
                <a:gd name="T8" fmla="*/ 89 w 97"/>
                <a:gd name="T9" fmla="*/ 45 h 112"/>
                <a:gd name="T10" fmla="*/ 95 w 97"/>
                <a:gd name="T11" fmla="*/ 40 h 112"/>
                <a:gd name="T12" fmla="*/ 91 w 97"/>
                <a:gd name="T13" fmla="*/ 29 h 112"/>
                <a:gd name="T14" fmla="*/ 66 w 97"/>
                <a:gd name="T15" fmla="*/ 57 h 112"/>
                <a:gd name="T16" fmla="*/ 42 w 97"/>
                <a:gd name="T17" fmla="*/ 61 h 112"/>
                <a:gd name="T18" fmla="*/ 55 w 97"/>
                <a:gd name="T19" fmla="*/ 36 h 112"/>
                <a:gd name="T20" fmla="*/ 73 w 97"/>
                <a:gd name="T21" fmla="*/ 24 h 112"/>
                <a:gd name="T22" fmla="*/ 80 w 97"/>
                <a:gd name="T23" fmla="*/ 19 h 112"/>
                <a:gd name="T24" fmla="*/ 77 w 97"/>
                <a:gd name="T25" fmla="*/ 18 h 112"/>
                <a:gd name="T26" fmla="*/ 75 w 97"/>
                <a:gd name="T27" fmla="*/ 13 h 112"/>
                <a:gd name="T28" fmla="*/ 43 w 97"/>
                <a:gd name="T29" fmla="*/ 33 h 112"/>
                <a:gd name="T30" fmla="*/ 23 w 97"/>
                <a:gd name="T31" fmla="*/ 32 h 112"/>
                <a:gd name="T32" fmla="*/ 41 w 97"/>
                <a:gd name="T33" fmla="*/ 10 h 112"/>
                <a:gd name="T34" fmla="*/ 63 w 97"/>
                <a:gd name="T35" fmla="*/ 3 h 112"/>
                <a:gd name="T36" fmla="*/ 48 w 97"/>
                <a:gd name="T37" fmla="*/ 0 h 112"/>
                <a:gd name="T38" fmla="*/ 0 w 97"/>
                <a:gd name="T39" fmla="*/ 50 h 112"/>
                <a:gd name="T40" fmla="*/ 48 w 97"/>
                <a:gd name="T41" fmla="*/ 112 h 112"/>
                <a:gd name="T42" fmla="*/ 97 w 97"/>
                <a:gd name="T43" fmla="*/ 54 h 112"/>
                <a:gd name="T44" fmla="*/ 96 w 97"/>
                <a:gd name="T45" fmla="*/ 52 h 112"/>
                <a:gd name="T46" fmla="*/ 82 w 97"/>
                <a:gd name="T47"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82" y="79"/>
                  </a:moveTo>
                  <a:cubicBezTo>
                    <a:pt x="78" y="85"/>
                    <a:pt x="71" y="94"/>
                    <a:pt x="63" y="88"/>
                  </a:cubicBezTo>
                  <a:cubicBezTo>
                    <a:pt x="57" y="82"/>
                    <a:pt x="71" y="65"/>
                    <a:pt x="74" y="61"/>
                  </a:cubicBezTo>
                  <a:cubicBezTo>
                    <a:pt x="76" y="57"/>
                    <a:pt x="78" y="54"/>
                    <a:pt x="80" y="51"/>
                  </a:cubicBezTo>
                  <a:cubicBezTo>
                    <a:pt x="83" y="49"/>
                    <a:pt x="87" y="47"/>
                    <a:pt x="89" y="45"/>
                  </a:cubicBezTo>
                  <a:cubicBezTo>
                    <a:pt x="91" y="43"/>
                    <a:pt x="93" y="41"/>
                    <a:pt x="95" y="40"/>
                  </a:cubicBezTo>
                  <a:cubicBezTo>
                    <a:pt x="94" y="36"/>
                    <a:pt x="93" y="32"/>
                    <a:pt x="91" y="29"/>
                  </a:cubicBezTo>
                  <a:cubicBezTo>
                    <a:pt x="81" y="37"/>
                    <a:pt x="75" y="48"/>
                    <a:pt x="66" y="57"/>
                  </a:cubicBezTo>
                  <a:cubicBezTo>
                    <a:pt x="61" y="62"/>
                    <a:pt x="47" y="72"/>
                    <a:pt x="42" y="61"/>
                  </a:cubicBezTo>
                  <a:cubicBezTo>
                    <a:pt x="36" y="50"/>
                    <a:pt x="47" y="42"/>
                    <a:pt x="55" y="36"/>
                  </a:cubicBezTo>
                  <a:cubicBezTo>
                    <a:pt x="61" y="32"/>
                    <a:pt x="67" y="28"/>
                    <a:pt x="73" y="24"/>
                  </a:cubicBezTo>
                  <a:cubicBezTo>
                    <a:pt x="75" y="22"/>
                    <a:pt x="78" y="21"/>
                    <a:pt x="80" y="19"/>
                  </a:cubicBezTo>
                  <a:cubicBezTo>
                    <a:pt x="79" y="19"/>
                    <a:pt x="78" y="19"/>
                    <a:pt x="77" y="18"/>
                  </a:cubicBezTo>
                  <a:cubicBezTo>
                    <a:pt x="77" y="17"/>
                    <a:pt x="76" y="15"/>
                    <a:pt x="75" y="13"/>
                  </a:cubicBezTo>
                  <a:cubicBezTo>
                    <a:pt x="62" y="15"/>
                    <a:pt x="54" y="27"/>
                    <a:pt x="43" y="33"/>
                  </a:cubicBezTo>
                  <a:cubicBezTo>
                    <a:pt x="37" y="36"/>
                    <a:pt x="26" y="39"/>
                    <a:pt x="23" y="32"/>
                  </a:cubicBezTo>
                  <a:cubicBezTo>
                    <a:pt x="19" y="24"/>
                    <a:pt x="36" y="13"/>
                    <a:pt x="41" y="10"/>
                  </a:cubicBezTo>
                  <a:cubicBezTo>
                    <a:pt x="48" y="7"/>
                    <a:pt x="56" y="5"/>
                    <a:pt x="63" y="3"/>
                  </a:cubicBezTo>
                  <a:cubicBezTo>
                    <a:pt x="58" y="1"/>
                    <a:pt x="53" y="0"/>
                    <a:pt x="48" y="0"/>
                  </a:cubicBezTo>
                  <a:cubicBezTo>
                    <a:pt x="23" y="0"/>
                    <a:pt x="0" y="18"/>
                    <a:pt x="0" y="50"/>
                  </a:cubicBezTo>
                  <a:cubicBezTo>
                    <a:pt x="0" y="81"/>
                    <a:pt x="23" y="112"/>
                    <a:pt x="48" y="112"/>
                  </a:cubicBezTo>
                  <a:cubicBezTo>
                    <a:pt x="73" y="112"/>
                    <a:pt x="97" y="85"/>
                    <a:pt x="97" y="54"/>
                  </a:cubicBezTo>
                  <a:cubicBezTo>
                    <a:pt x="97" y="53"/>
                    <a:pt x="96" y="53"/>
                    <a:pt x="96" y="52"/>
                  </a:cubicBezTo>
                  <a:cubicBezTo>
                    <a:pt x="92" y="61"/>
                    <a:pt x="87" y="70"/>
                    <a:pt x="82" y="79"/>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980"/>
            <p:cNvSpPr>
              <a:spLocks/>
            </p:cNvSpPr>
            <p:nvPr/>
          </p:nvSpPr>
          <p:spPr bwMode="auto">
            <a:xfrm>
              <a:off x="13130010" y="1853635"/>
              <a:ext cx="175709" cy="139151"/>
            </a:xfrm>
            <a:custGeom>
              <a:avLst/>
              <a:gdLst>
                <a:gd name="T0" fmla="*/ 63 w 63"/>
                <a:gd name="T1" fmla="*/ 50 h 50"/>
                <a:gd name="T2" fmla="*/ 49 w 63"/>
                <a:gd name="T3" fmla="*/ 4 h 50"/>
                <a:gd name="T4" fmla="*/ 2 w 63"/>
                <a:gd name="T5" fmla="*/ 9 h 50"/>
                <a:gd name="T6" fmla="*/ 13 w 63"/>
                <a:gd name="T7" fmla="*/ 38 h 50"/>
                <a:gd name="T8" fmla="*/ 63 w 63"/>
                <a:gd name="T9" fmla="*/ 50 h 50"/>
              </a:gdLst>
              <a:ahLst/>
              <a:cxnLst>
                <a:cxn ang="0">
                  <a:pos x="T0" y="T1"/>
                </a:cxn>
                <a:cxn ang="0">
                  <a:pos x="T2" y="T3"/>
                </a:cxn>
                <a:cxn ang="0">
                  <a:pos x="T4" y="T5"/>
                </a:cxn>
                <a:cxn ang="0">
                  <a:pos x="T6" y="T7"/>
                </a:cxn>
                <a:cxn ang="0">
                  <a:pos x="T8" y="T9"/>
                </a:cxn>
              </a:cxnLst>
              <a:rect l="0" t="0" r="r" b="b"/>
              <a:pathLst>
                <a:path w="63" h="50">
                  <a:moveTo>
                    <a:pt x="63" y="50"/>
                  </a:moveTo>
                  <a:cubicBezTo>
                    <a:pt x="63" y="50"/>
                    <a:pt x="55" y="7"/>
                    <a:pt x="49" y="4"/>
                  </a:cubicBezTo>
                  <a:cubicBezTo>
                    <a:pt x="43" y="1"/>
                    <a:pt x="4" y="0"/>
                    <a:pt x="2" y="9"/>
                  </a:cubicBezTo>
                  <a:cubicBezTo>
                    <a:pt x="0" y="19"/>
                    <a:pt x="0" y="31"/>
                    <a:pt x="13" y="38"/>
                  </a:cubicBezTo>
                  <a:cubicBezTo>
                    <a:pt x="26" y="44"/>
                    <a:pt x="63" y="50"/>
                    <a:pt x="63" y="5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81"/>
            <p:cNvSpPr>
              <a:spLocks/>
            </p:cNvSpPr>
            <p:nvPr/>
          </p:nvSpPr>
          <p:spPr bwMode="auto">
            <a:xfrm>
              <a:off x="13135906" y="1878399"/>
              <a:ext cx="169812" cy="114388"/>
            </a:xfrm>
            <a:custGeom>
              <a:avLst/>
              <a:gdLst>
                <a:gd name="T0" fmla="*/ 46 w 61"/>
                <a:gd name="T1" fmla="*/ 1 h 41"/>
                <a:gd name="T2" fmla="*/ 22 w 61"/>
                <a:gd name="T3" fmla="*/ 1 h 41"/>
                <a:gd name="T4" fmla="*/ 14 w 61"/>
                <a:gd name="T5" fmla="*/ 1 h 41"/>
                <a:gd name="T6" fmla="*/ 10 w 61"/>
                <a:gd name="T7" fmla="*/ 8 h 41"/>
                <a:gd name="T8" fmla="*/ 6 w 61"/>
                <a:gd name="T9" fmla="*/ 13 h 41"/>
                <a:gd name="T10" fmla="*/ 0 w 61"/>
                <a:gd name="T11" fmla="*/ 17 h 41"/>
                <a:gd name="T12" fmla="*/ 11 w 61"/>
                <a:gd name="T13" fmla="*/ 29 h 41"/>
                <a:gd name="T14" fmla="*/ 61 w 61"/>
                <a:gd name="T15" fmla="*/ 41 h 41"/>
                <a:gd name="T16" fmla="*/ 51 w 61"/>
                <a:gd name="T17" fmla="*/ 2 h 41"/>
                <a:gd name="T18" fmla="*/ 46 w 61"/>
                <a:gd name="T19"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1">
                  <a:moveTo>
                    <a:pt x="46" y="1"/>
                  </a:moveTo>
                  <a:cubicBezTo>
                    <a:pt x="38" y="1"/>
                    <a:pt x="30" y="1"/>
                    <a:pt x="22" y="1"/>
                  </a:cubicBezTo>
                  <a:cubicBezTo>
                    <a:pt x="20" y="1"/>
                    <a:pt x="16" y="0"/>
                    <a:pt x="14" y="1"/>
                  </a:cubicBezTo>
                  <a:cubicBezTo>
                    <a:pt x="11" y="2"/>
                    <a:pt x="11" y="5"/>
                    <a:pt x="10" y="8"/>
                  </a:cubicBezTo>
                  <a:cubicBezTo>
                    <a:pt x="9" y="10"/>
                    <a:pt x="8" y="12"/>
                    <a:pt x="6" y="13"/>
                  </a:cubicBezTo>
                  <a:cubicBezTo>
                    <a:pt x="4" y="15"/>
                    <a:pt x="2" y="16"/>
                    <a:pt x="0" y="17"/>
                  </a:cubicBezTo>
                  <a:cubicBezTo>
                    <a:pt x="2" y="21"/>
                    <a:pt x="5" y="26"/>
                    <a:pt x="11" y="29"/>
                  </a:cubicBezTo>
                  <a:cubicBezTo>
                    <a:pt x="24" y="35"/>
                    <a:pt x="61" y="41"/>
                    <a:pt x="61" y="41"/>
                  </a:cubicBezTo>
                  <a:cubicBezTo>
                    <a:pt x="61" y="41"/>
                    <a:pt x="56" y="15"/>
                    <a:pt x="51" y="2"/>
                  </a:cubicBezTo>
                  <a:cubicBezTo>
                    <a:pt x="49" y="2"/>
                    <a:pt x="48" y="1"/>
                    <a:pt x="46" y="1"/>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82"/>
            <p:cNvSpPr>
              <a:spLocks/>
            </p:cNvSpPr>
            <p:nvPr/>
          </p:nvSpPr>
          <p:spPr bwMode="auto">
            <a:xfrm>
              <a:off x="13085199" y="1894909"/>
              <a:ext cx="267690" cy="306605"/>
            </a:xfrm>
            <a:custGeom>
              <a:avLst/>
              <a:gdLst>
                <a:gd name="T0" fmla="*/ 14 w 96"/>
                <a:gd name="T1" fmla="*/ 75 h 110"/>
                <a:gd name="T2" fmla="*/ 8 w 96"/>
                <a:gd name="T3" fmla="*/ 84 h 110"/>
                <a:gd name="T4" fmla="*/ 38 w 96"/>
                <a:gd name="T5" fmla="*/ 106 h 110"/>
                <a:gd name="T6" fmla="*/ 85 w 96"/>
                <a:gd name="T7" fmla="*/ 36 h 110"/>
                <a:gd name="T8" fmla="*/ 42 w 96"/>
                <a:gd name="T9" fmla="*/ 3 h 110"/>
                <a:gd name="T10" fmla="*/ 29 w 96"/>
                <a:gd name="T11" fmla="*/ 23 h 110"/>
                <a:gd name="T12" fmla="*/ 19 w 96"/>
                <a:gd name="T13" fmla="*/ 26 h 110"/>
                <a:gd name="T14" fmla="*/ 14 w 96"/>
                <a:gd name="T15" fmla="*/ 47 h 110"/>
                <a:gd name="T16" fmla="*/ 3 w 96"/>
                <a:gd name="T17" fmla="*/ 54 h 110"/>
                <a:gd name="T18" fmla="*/ 14 w 96"/>
                <a:gd name="T19" fmla="*/ 7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0">
                  <a:moveTo>
                    <a:pt x="14" y="75"/>
                  </a:moveTo>
                  <a:cubicBezTo>
                    <a:pt x="14" y="75"/>
                    <a:pt x="7" y="75"/>
                    <a:pt x="8" y="84"/>
                  </a:cubicBezTo>
                  <a:cubicBezTo>
                    <a:pt x="9" y="93"/>
                    <a:pt x="23" y="110"/>
                    <a:pt x="38" y="106"/>
                  </a:cubicBezTo>
                  <a:cubicBezTo>
                    <a:pt x="54" y="101"/>
                    <a:pt x="96" y="65"/>
                    <a:pt x="85" y="36"/>
                  </a:cubicBezTo>
                  <a:cubicBezTo>
                    <a:pt x="74" y="7"/>
                    <a:pt x="49" y="0"/>
                    <a:pt x="42" y="3"/>
                  </a:cubicBezTo>
                  <a:cubicBezTo>
                    <a:pt x="35" y="5"/>
                    <a:pt x="23" y="12"/>
                    <a:pt x="29" y="23"/>
                  </a:cubicBezTo>
                  <a:cubicBezTo>
                    <a:pt x="29" y="23"/>
                    <a:pt x="21" y="22"/>
                    <a:pt x="19" y="26"/>
                  </a:cubicBezTo>
                  <a:cubicBezTo>
                    <a:pt x="17" y="30"/>
                    <a:pt x="10" y="45"/>
                    <a:pt x="14" y="47"/>
                  </a:cubicBezTo>
                  <a:cubicBezTo>
                    <a:pt x="14" y="47"/>
                    <a:pt x="5" y="48"/>
                    <a:pt x="3" y="54"/>
                  </a:cubicBezTo>
                  <a:cubicBezTo>
                    <a:pt x="1" y="61"/>
                    <a:pt x="0" y="70"/>
                    <a:pt x="14" y="75"/>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83"/>
            <p:cNvSpPr>
              <a:spLocks/>
            </p:cNvSpPr>
            <p:nvPr/>
          </p:nvSpPr>
          <p:spPr bwMode="auto">
            <a:xfrm>
              <a:off x="13093453" y="1903163"/>
              <a:ext cx="259435" cy="295992"/>
            </a:xfrm>
            <a:custGeom>
              <a:avLst/>
              <a:gdLst>
                <a:gd name="T0" fmla="*/ 82 w 93"/>
                <a:gd name="T1" fmla="*/ 33 h 106"/>
                <a:gd name="T2" fmla="*/ 48 w 93"/>
                <a:gd name="T3" fmla="*/ 0 h 106"/>
                <a:gd name="T4" fmla="*/ 57 w 93"/>
                <a:gd name="T5" fmla="*/ 5 h 106"/>
                <a:gd name="T6" fmla="*/ 69 w 93"/>
                <a:gd name="T7" fmla="*/ 23 h 106"/>
                <a:gd name="T8" fmla="*/ 54 w 93"/>
                <a:gd name="T9" fmla="*/ 27 h 106"/>
                <a:gd name="T10" fmla="*/ 40 w 93"/>
                <a:gd name="T11" fmla="*/ 19 h 106"/>
                <a:gd name="T12" fmla="*/ 24 w 93"/>
                <a:gd name="T13" fmla="*/ 14 h 106"/>
                <a:gd name="T14" fmla="*/ 26 w 93"/>
                <a:gd name="T15" fmla="*/ 20 h 106"/>
                <a:gd name="T16" fmla="*/ 18 w 93"/>
                <a:gd name="T17" fmla="*/ 22 h 106"/>
                <a:gd name="T18" fmla="*/ 28 w 93"/>
                <a:gd name="T19" fmla="*/ 26 h 106"/>
                <a:gd name="T20" fmla="*/ 53 w 93"/>
                <a:gd name="T21" fmla="*/ 48 h 106"/>
                <a:gd name="T22" fmla="*/ 38 w 93"/>
                <a:gd name="T23" fmla="*/ 55 h 106"/>
                <a:gd name="T24" fmla="*/ 10 w 93"/>
                <a:gd name="T25" fmla="*/ 39 h 106"/>
                <a:gd name="T26" fmla="*/ 11 w 93"/>
                <a:gd name="T27" fmla="*/ 44 h 106"/>
                <a:gd name="T28" fmla="*/ 4 w 93"/>
                <a:gd name="T29" fmla="*/ 46 h 106"/>
                <a:gd name="T30" fmla="*/ 18 w 93"/>
                <a:gd name="T31" fmla="*/ 57 h 106"/>
                <a:gd name="T32" fmla="*/ 33 w 93"/>
                <a:gd name="T33" fmla="*/ 71 h 106"/>
                <a:gd name="T34" fmla="*/ 22 w 93"/>
                <a:gd name="T35" fmla="*/ 76 h 106"/>
                <a:gd name="T36" fmla="*/ 0 w 93"/>
                <a:gd name="T37" fmla="*/ 64 h 106"/>
                <a:gd name="T38" fmla="*/ 11 w 93"/>
                <a:gd name="T39" fmla="*/ 72 h 106"/>
                <a:gd name="T40" fmla="*/ 6 w 93"/>
                <a:gd name="T41" fmla="*/ 75 h 106"/>
                <a:gd name="T42" fmla="*/ 12 w 93"/>
                <a:gd name="T43" fmla="*/ 78 h 106"/>
                <a:gd name="T44" fmla="*/ 21 w 93"/>
                <a:gd name="T45" fmla="*/ 90 h 106"/>
                <a:gd name="T46" fmla="*/ 11 w 93"/>
                <a:gd name="T47" fmla="*/ 93 h 106"/>
                <a:gd name="T48" fmla="*/ 35 w 93"/>
                <a:gd name="T49" fmla="*/ 103 h 106"/>
                <a:gd name="T50" fmla="*/ 82 w 93"/>
                <a:gd name="T5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106">
                  <a:moveTo>
                    <a:pt x="82" y="33"/>
                  </a:moveTo>
                  <a:cubicBezTo>
                    <a:pt x="74" y="12"/>
                    <a:pt x="59" y="3"/>
                    <a:pt x="48" y="0"/>
                  </a:cubicBezTo>
                  <a:cubicBezTo>
                    <a:pt x="51" y="1"/>
                    <a:pt x="54" y="3"/>
                    <a:pt x="57" y="5"/>
                  </a:cubicBezTo>
                  <a:cubicBezTo>
                    <a:pt x="61" y="9"/>
                    <a:pt x="72" y="16"/>
                    <a:pt x="69" y="23"/>
                  </a:cubicBezTo>
                  <a:cubicBezTo>
                    <a:pt x="67" y="30"/>
                    <a:pt x="60" y="29"/>
                    <a:pt x="54" y="27"/>
                  </a:cubicBezTo>
                  <a:cubicBezTo>
                    <a:pt x="49" y="25"/>
                    <a:pt x="44" y="22"/>
                    <a:pt x="40" y="19"/>
                  </a:cubicBezTo>
                  <a:cubicBezTo>
                    <a:pt x="35" y="16"/>
                    <a:pt x="30" y="15"/>
                    <a:pt x="24" y="14"/>
                  </a:cubicBezTo>
                  <a:cubicBezTo>
                    <a:pt x="24" y="16"/>
                    <a:pt x="25" y="18"/>
                    <a:pt x="26" y="20"/>
                  </a:cubicBezTo>
                  <a:cubicBezTo>
                    <a:pt x="26" y="20"/>
                    <a:pt x="21" y="19"/>
                    <a:pt x="18" y="22"/>
                  </a:cubicBezTo>
                  <a:cubicBezTo>
                    <a:pt x="21" y="23"/>
                    <a:pt x="25" y="25"/>
                    <a:pt x="28" y="26"/>
                  </a:cubicBezTo>
                  <a:cubicBezTo>
                    <a:pt x="36" y="30"/>
                    <a:pt x="52" y="38"/>
                    <a:pt x="53" y="48"/>
                  </a:cubicBezTo>
                  <a:cubicBezTo>
                    <a:pt x="53" y="56"/>
                    <a:pt x="45" y="60"/>
                    <a:pt x="38" y="55"/>
                  </a:cubicBezTo>
                  <a:cubicBezTo>
                    <a:pt x="28" y="50"/>
                    <a:pt x="20" y="41"/>
                    <a:pt x="10" y="39"/>
                  </a:cubicBezTo>
                  <a:cubicBezTo>
                    <a:pt x="9" y="41"/>
                    <a:pt x="9" y="43"/>
                    <a:pt x="11" y="44"/>
                  </a:cubicBezTo>
                  <a:cubicBezTo>
                    <a:pt x="11" y="44"/>
                    <a:pt x="7" y="44"/>
                    <a:pt x="4" y="46"/>
                  </a:cubicBezTo>
                  <a:cubicBezTo>
                    <a:pt x="9" y="49"/>
                    <a:pt x="13" y="53"/>
                    <a:pt x="18" y="57"/>
                  </a:cubicBezTo>
                  <a:cubicBezTo>
                    <a:pt x="24" y="61"/>
                    <a:pt x="32" y="64"/>
                    <a:pt x="33" y="71"/>
                  </a:cubicBezTo>
                  <a:cubicBezTo>
                    <a:pt x="34" y="77"/>
                    <a:pt x="26" y="78"/>
                    <a:pt x="22" y="76"/>
                  </a:cubicBezTo>
                  <a:cubicBezTo>
                    <a:pt x="15" y="73"/>
                    <a:pt x="8" y="66"/>
                    <a:pt x="0" y="64"/>
                  </a:cubicBezTo>
                  <a:cubicBezTo>
                    <a:pt x="2" y="67"/>
                    <a:pt x="5" y="70"/>
                    <a:pt x="11" y="72"/>
                  </a:cubicBezTo>
                  <a:cubicBezTo>
                    <a:pt x="11" y="72"/>
                    <a:pt x="7" y="72"/>
                    <a:pt x="6" y="75"/>
                  </a:cubicBezTo>
                  <a:cubicBezTo>
                    <a:pt x="8" y="76"/>
                    <a:pt x="10" y="76"/>
                    <a:pt x="12" y="78"/>
                  </a:cubicBezTo>
                  <a:cubicBezTo>
                    <a:pt x="16" y="80"/>
                    <a:pt x="22" y="85"/>
                    <a:pt x="21" y="90"/>
                  </a:cubicBezTo>
                  <a:cubicBezTo>
                    <a:pt x="21" y="95"/>
                    <a:pt x="16" y="94"/>
                    <a:pt x="11" y="93"/>
                  </a:cubicBezTo>
                  <a:cubicBezTo>
                    <a:pt x="16" y="100"/>
                    <a:pt x="26" y="106"/>
                    <a:pt x="35" y="103"/>
                  </a:cubicBezTo>
                  <a:cubicBezTo>
                    <a:pt x="51" y="98"/>
                    <a:pt x="93" y="62"/>
                    <a:pt x="82" y="33"/>
                  </a:cubicBezTo>
                  <a:close/>
                </a:path>
              </a:pathLst>
            </a:custGeom>
            <a:solidFill>
              <a:srgbClr val="F7CE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7"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資料蒐集問題－圖片爬蟲</a:t>
            </a:r>
          </a:p>
        </p:txBody>
      </p:sp>
      <p:sp>
        <p:nvSpPr>
          <p:cNvPr id="88"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報告人：鄭潔姒</a:t>
            </a:r>
            <a:endParaRPr lang="en-US" sz="1200" dirty="0">
              <a:solidFill>
                <a:schemeClr val="tx1"/>
              </a:solidFill>
            </a:endParaRPr>
          </a:p>
        </p:txBody>
      </p:sp>
      <p:sp>
        <p:nvSpPr>
          <p:cNvPr id="9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65</a:t>
            </a:r>
            <a:endParaRPr lang="zh-TW" altLang="en-US" b="1" dirty="0">
              <a:solidFill>
                <a:schemeClr val="tx1"/>
              </a:solidFill>
            </a:endParaRPr>
          </a:p>
        </p:txBody>
      </p:sp>
    </p:spTree>
    <p:extLst>
      <p:ext uri="{BB962C8B-B14F-4D97-AF65-F5344CB8AC3E}">
        <p14:creationId xmlns:p14="http://schemas.microsoft.com/office/powerpoint/2010/main" val="175908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227;p17"/>
          <p:cNvSpPr txBox="1">
            <a:spLocks noGrp="1"/>
          </p:cNvSpPr>
          <p:nvPr>
            <p:ph type="sldNum" sz="quarter" idx="4294967295"/>
          </p:nvPr>
        </p:nvSpPr>
        <p:spPr>
          <a:xfrm>
            <a:off x="0" y="4751388"/>
            <a:ext cx="279400" cy="3603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66</a:t>
            </a:fld>
            <a:endParaRPr/>
          </a:p>
        </p:txBody>
      </p:sp>
      <p:sp>
        <p:nvSpPr>
          <p:cNvPr id="4" name="TextShape 1">
            <a:extLst>
              <a:ext uri="{FF2B5EF4-FFF2-40B4-BE49-F238E27FC236}">
                <a16:creationId xmlns:a16="http://schemas.microsoft.com/office/drawing/2014/main" id="{3492C7F3-5A15-48FC-9174-4E012DD1DB56}"/>
              </a:ext>
            </a:extLst>
          </p:cNvPr>
          <p:cNvSpPr txBox="1"/>
          <p:nvPr/>
        </p:nvSpPr>
        <p:spPr>
          <a:xfrm>
            <a:off x="1305000" y="1179099"/>
            <a:ext cx="6534000" cy="828603"/>
          </a:xfrm>
          <a:prstGeom prst="rect">
            <a:avLst/>
          </a:prstGeom>
          <a:blipFill dpi="0" rotWithShape="1">
            <a:blip r:embed="rId2">
              <a:alphaModFix amt="50000"/>
            </a:blip>
            <a:srcRect/>
            <a:tile tx="0" ty="0" sx="100000" sy="100000" flip="none" algn="tl"/>
          </a:blipFill>
          <a:ln>
            <a:noFill/>
          </a:ln>
        </p:spPr>
        <p:txBody>
          <a:bodyPr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000" kern="1200" spc="-1" dirty="0">
                <a:ea typeface="微軟正黑體" panose="020B0604030504040204" pitchFamily="34" charset="-120"/>
                <a:cs typeface="+mn-cs"/>
              </a:rPr>
              <a:t>文字探勘</a:t>
            </a:r>
            <a:endPar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endParaRPr>
          </a:p>
        </p:txBody>
      </p:sp>
      <p:sp>
        <p:nvSpPr>
          <p:cNvPr id="6" name="Google Shape;255;p20">
            <a:extLst>
              <a:ext uri="{FF2B5EF4-FFF2-40B4-BE49-F238E27FC236}">
                <a16:creationId xmlns:a16="http://schemas.microsoft.com/office/drawing/2014/main" id="{885390D4-B916-4F7C-A2C3-4BEE5959B518}"/>
              </a:ext>
            </a:extLst>
          </p:cNvPr>
          <p:cNvSpPr txBox="1">
            <a:spLocks/>
          </p:cNvSpPr>
          <p:nvPr/>
        </p:nvSpPr>
        <p:spPr>
          <a:xfrm>
            <a:off x="1933575" y="2242460"/>
            <a:ext cx="5276850" cy="1786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資料標籤</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功能實現：教學文章</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詞向量選擇</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ctr">
              <a:lnSpc>
                <a:spcPts val="2500"/>
              </a:lnSpc>
              <a:buFont typeface="Varela Round"/>
              <a:buNone/>
            </a:pPr>
            <a:r>
              <a:rPr lang="zh-TW" altLang="en-US" sz="1800" dirty="0">
                <a:solidFill>
                  <a:schemeClr val="tx1"/>
                </a:solidFill>
                <a:latin typeface="微軟正黑體" panose="020B0604030504040204" pitchFamily="34" charset="-120"/>
                <a:ea typeface="微軟正黑體" panose="020B0604030504040204" pitchFamily="34" charset="-120"/>
              </a:rPr>
              <a:t>功能實現：情境助手</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buFont typeface="Varela Round"/>
              <a:buNone/>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投影片編號版面配置區 3">
            <a:extLst>
              <a:ext uri="{FF2B5EF4-FFF2-40B4-BE49-F238E27FC236}">
                <a16:creationId xmlns:a16="http://schemas.microsoft.com/office/drawing/2014/main" id="{C850125E-4D23-4D47-B95B-273DE75122B1}"/>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66</a:t>
            </a:r>
            <a:endParaRPr lang="zh-TW" altLang="en-US" b="1" dirty="0">
              <a:solidFill>
                <a:schemeClr val="tx1"/>
              </a:solidFill>
            </a:endParaRPr>
          </a:p>
        </p:txBody>
      </p:sp>
      <p:sp>
        <p:nvSpPr>
          <p:cNvPr id="8" name="Google Shape;200;p14">
            <a:extLst>
              <a:ext uri="{FF2B5EF4-FFF2-40B4-BE49-F238E27FC236}">
                <a16:creationId xmlns:a16="http://schemas.microsoft.com/office/drawing/2014/main" id="{EA74A82B-A458-4064-9303-83ECD5D2AF3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20753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TextShape 1">
            <a:extLst>
              <a:ext uri="{FF2B5EF4-FFF2-40B4-BE49-F238E27FC236}">
                <a16:creationId xmlns:a16="http://schemas.microsoft.com/office/drawing/2014/main" id="{EDD2EC41-86C9-4E23-8703-5B3FA03EF298}"/>
              </a:ext>
            </a:extLst>
          </p:cNvPr>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solidFill>
                  <a:srgbClr val="000000"/>
                </a:solidFill>
              </a:rPr>
              <a:t>資料標籤</a:t>
            </a:r>
          </a:p>
        </p:txBody>
      </p:sp>
      <p:sp>
        <p:nvSpPr>
          <p:cNvPr id="10" name="投影片編號版面配置區 3">
            <a:extLst>
              <a:ext uri="{FF2B5EF4-FFF2-40B4-BE49-F238E27FC236}">
                <a16:creationId xmlns:a16="http://schemas.microsoft.com/office/drawing/2014/main" id="{C351BED3-1808-4792-9F12-29AC93077F4B}"/>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67</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6C5E2FD1-5E27-4631-B518-1E320F5CF82B}"/>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2" name="圖片 6" descr="圖片 6">
            <a:extLst>
              <a:ext uri="{FF2B5EF4-FFF2-40B4-BE49-F238E27FC236}">
                <a16:creationId xmlns:a16="http://schemas.microsoft.com/office/drawing/2014/main" id="{F137BDE8-F001-4AF3-A891-0A5E6BE12A50}"/>
              </a:ext>
            </a:extLst>
          </p:cNvPr>
          <p:cNvPicPr>
            <a:picLocks noChangeAspect="1"/>
          </p:cNvPicPr>
          <p:nvPr/>
        </p:nvPicPr>
        <p:blipFill>
          <a:blip r:embed="rId3"/>
          <a:stretch>
            <a:fillRect/>
          </a:stretch>
        </p:blipFill>
        <p:spPr>
          <a:xfrm>
            <a:off x="2062849" y="1132894"/>
            <a:ext cx="682877" cy="337516"/>
          </a:xfrm>
          <a:prstGeom prst="rect">
            <a:avLst/>
          </a:prstGeom>
          <a:ln w="12700">
            <a:miter lim="400000"/>
          </a:ln>
        </p:spPr>
      </p:pic>
      <p:grpSp>
        <p:nvGrpSpPr>
          <p:cNvPr id="13" name="圓角矩形 5">
            <a:extLst>
              <a:ext uri="{FF2B5EF4-FFF2-40B4-BE49-F238E27FC236}">
                <a16:creationId xmlns:a16="http://schemas.microsoft.com/office/drawing/2014/main" id="{293A99F2-9018-441B-81DB-0E5A8E2A281B}"/>
              </a:ext>
            </a:extLst>
          </p:cNvPr>
          <p:cNvGrpSpPr/>
          <p:nvPr/>
        </p:nvGrpSpPr>
        <p:grpSpPr>
          <a:xfrm>
            <a:off x="5585666" y="2217635"/>
            <a:ext cx="1293634" cy="314361"/>
            <a:chOff x="-1" y="-1"/>
            <a:chExt cx="1354652" cy="368614"/>
          </a:xfrm>
        </p:grpSpPr>
        <p:sp>
          <p:nvSpPr>
            <p:cNvPr id="14" name="圓角矩形">
              <a:extLst>
                <a:ext uri="{FF2B5EF4-FFF2-40B4-BE49-F238E27FC236}">
                  <a16:creationId xmlns:a16="http://schemas.microsoft.com/office/drawing/2014/main" id="{F9CE73E2-D809-44ED-BB39-82E4E229214A}"/>
                </a:ext>
              </a:extLst>
            </p:cNvPr>
            <p:cNvSpPr/>
            <p:nvPr/>
          </p:nvSpPr>
          <p:spPr>
            <a:xfrm>
              <a:off x="-1" y="-1"/>
              <a:ext cx="1354652" cy="348659"/>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15" name="有一萬多筆">
              <a:extLst>
                <a:ext uri="{FF2B5EF4-FFF2-40B4-BE49-F238E27FC236}">
                  <a16:creationId xmlns:a16="http://schemas.microsoft.com/office/drawing/2014/main" id="{0C35C2BD-1884-433D-8836-0669D4C50005}"/>
                </a:ext>
              </a:extLst>
            </p:cNvPr>
            <p:cNvSpPr txBox="1"/>
            <p:nvPr/>
          </p:nvSpPr>
          <p:spPr>
            <a:xfrm>
              <a:off x="33707" y="23174"/>
              <a:ext cx="1229171" cy="345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rPr dirty="0" err="1"/>
                <a:t>有一萬多筆</a:t>
              </a:r>
              <a:endParaRPr dirty="0"/>
            </a:p>
          </p:txBody>
        </p:sp>
      </p:grpSp>
      <p:pic>
        <p:nvPicPr>
          <p:cNvPr id="16" name="影像" descr="影像">
            <a:extLst>
              <a:ext uri="{FF2B5EF4-FFF2-40B4-BE49-F238E27FC236}">
                <a16:creationId xmlns:a16="http://schemas.microsoft.com/office/drawing/2014/main" id="{68100F90-390A-4459-951F-000B39E0F746}"/>
              </a:ext>
            </a:extLst>
          </p:cNvPr>
          <p:cNvPicPr>
            <a:picLocks noChangeAspect="1"/>
          </p:cNvPicPr>
          <p:nvPr/>
        </p:nvPicPr>
        <p:blipFill>
          <a:blip r:embed="rId4"/>
          <a:stretch>
            <a:fillRect/>
          </a:stretch>
        </p:blipFill>
        <p:spPr>
          <a:xfrm>
            <a:off x="3206141" y="1132894"/>
            <a:ext cx="443532" cy="319733"/>
          </a:xfrm>
          <a:prstGeom prst="rect">
            <a:avLst/>
          </a:prstGeom>
          <a:ln w="12700">
            <a:miter lim="400000"/>
          </a:ln>
        </p:spPr>
      </p:pic>
      <p:pic>
        <p:nvPicPr>
          <p:cNvPr id="17" name="影像" descr="影像">
            <a:extLst>
              <a:ext uri="{FF2B5EF4-FFF2-40B4-BE49-F238E27FC236}">
                <a16:creationId xmlns:a16="http://schemas.microsoft.com/office/drawing/2014/main" id="{AA7A55F2-6B44-4A4E-9544-4011A46DF9BB}"/>
              </a:ext>
            </a:extLst>
          </p:cNvPr>
          <p:cNvPicPr>
            <a:picLocks noChangeAspect="1"/>
          </p:cNvPicPr>
          <p:nvPr/>
        </p:nvPicPr>
        <p:blipFill>
          <a:blip r:embed="rId5"/>
          <a:stretch>
            <a:fillRect/>
          </a:stretch>
        </p:blipFill>
        <p:spPr>
          <a:xfrm>
            <a:off x="4110088" y="1151023"/>
            <a:ext cx="381834" cy="319734"/>
          </a:xfrm>
          <a:prstGeom prst="rect">
            <a:avLst/>
          </a:prstGeom>
          <a:ln w="12700">
            <a:miter lim="400000"/>
          </a:ln>
        </p:spPr>
      </p:pic>
      <p:pic>
        <p:nvPicPr>
          <p:cNvPr id="18" name="影像" descr="影像">
            <a:extLst>
              <a:ext uri="{FF2B5EF4-FFF2-40B4-BE49-F238E27FC236}">
                <a16:creationId xmlns:a16="http://schemas.microsoft.com/office/drawing/2014/main" id="{8CFA42C3-CC10-41C4-9BF8-48EE47CDFF28}"/>
              </a:ext>
            </a:extLst>
          </p:cNvPr>
          <p:cNvPicPr>
            <a:picLocks noChangeAspect="1"/>
          </p:cNvPicPr>
          <p:nvPr/>
        </p:nvPicPr>
        <p:blipFill>
          <a:blip r:embed="rId6"/>
          <a:stretch>
            <a:fillRect/>
          </a:stretch>
        </p:blipFill>
        <p:spPr>
          <a:xfrm>
            <a:off x="4894484" y="1133242"/>
            <a:ext cx="369382" cy="355295"/>
          </a:xfrm>
          <a:prstGeom prst="rect">
            <a:avLst/>
          </a:prstGeom>
          <a:ln w="12700">
            <a:miter lim="400000"/>
          </a:ln>
        </p:spPr>
      </p:pic>
      <p:pic>
        <p:nvPicPr>
          <p:cNvPr id="19" name="影像" descr="影像">
            <a:extLst>
              <a:ext uri="{FF2B5EF4-FFF2-40B4-BE49-F238E27FC236}">
                <a16:creationId xmlns:a16="http://schemas.microsoft.com/office/drawing/2014/main" id="{D82B40D3-4A99-4A19-9C92-B435973B1A3D}"/>
              </a:ext>
            </a:extLst>
          </p:cNvPr>
          <p:cNvPicPr>
            <a:picLocks noChangeAspect="1"/>
          </p:cNvPicPr>
          <p:nvPr/>
        </p:nvPicPr>
        <p:blipFill>
          <a:blip r:embed="rId7"/>
          <a:stretch>
            <a:fillRect/>
          </a:stretch>
        </p:blipFill>
        <p:spPr>
          <a:xfrm>
            <a:off x="5666428" y="1143260"/>
            <a:ext cx="1142181" cy="335257"/>
          </a:xfrm>
          <a:prstGeom prst="rect">
            <a:avLst/>
          </a:prstGeom>
          <a:ln w="12700">
            <a:miter lim="400000"/>
          </a:ln>
        </p:spPr>
      </p:pic>
      <p:sp>
        <p:nvSpPr>
          <p:cNvPr id="20" name="線條">
            <a:extLst>
              <a:ext uri="{FF2B5EF4-FFF2-40B4-BE49-F238E27FC236}">
                <a16:creationId xmlns:a16="http://schemas.microsoft.com/office/drawing/2014/main" id="{AF8D76B1-9AFF-4A0C-8DDD-0028CCC99E4E}"/>
              </a:ext>
            </a:extLst>
          </p:cNvPr>
          <p:cNvSpPr/>
          <p:nvPr/>
        </p:nvSpPr>
        <p:spPr>
          <a:xfrm>
            <a:off x="2404286" y="1486046"/>
            <a:ext cx="1834996" cy="591496"/>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dirty="0"/>
          </a:p>
        </p:txBody>
      </p:sp>
      <p:sp>
        <p:nvSpPr>
          <p:cNvPr id="21" name="線條">
            <a:extLst>
              <a:ext uri="{FF2B5EF4-FFF2-40B4-BE49-F238E27FC236}">
                <a16:creationId xmlns:a16="http://schemas.microsoft.com/office/drawing/2014/main" id="{FA14780E-4DE9-4CEA-A230-3C6680A9E1F5}"/>
              </a:ext>
            </a:extLst>
          </p:cNvPr>
          <p:cNvSpPr/>
          <p:nvPr/>
        </p:nvSpPr>
        <p:spPr>
          <a:xfrm>
            <a:off x="4301004" y="1439240"/>
            <a:ext cx="1" cy="66109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2" name="線條">
            <a:extLst>
              <a:ext uri="{FF2B5EF4-FFF2-40B4-BE49-F238E27FC236}">
                <a16:creationId xmlns:a16="http://schemas.microsoft.com/office/drawing/2014/main" id="{C013115B-5EA1-43EF-81FA-DD9512E1A48E}"/>
              </a:ext>
            </a:extLst>
          </p:cNvPr>
          <p:cNvSpPr/>
          <p:nvPr/>
        </p:nvSpPr>
        <p:spPr>
          <a:xfrm flipH="1">
            <a:off x="4325520" y="1481382"/>
            <a:ext cx="699565" cy="61429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3" name="線條">
            <a:extLst>
              <a:ext uri="{FF2B5EF4-FFF2-40B4-BE49-F238E27FC236}">
                <a16:creationId xmlns:a16="http://schemas.microsoft.com/office/drawing/2014/main" id="{AF4C4FE9-461B-4CE0-B155-95CD598E3F52}"/>
              </a:ext>
            </a:extLst>
          </p:cNvPr>
          <p:cNvSpPr/>
          <p:nvPr/>
        </p:nvSpPr>
        <p:spPr>
          <a:xfrm flipH="1">
            <a:off x="4351470" y="1476041"/>
            <a:ext cx="1961821" cy="60150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4" name="線條">
            <a:extLst>
              <a:ext uri="{FF2B5EF4-FFF2-40B4-BE49-F238E27FC236}">
                <a16:creationId xmlns:a16="http://schemas.microsoft.com/office/drawing/2014/main" id="{61EB89EE-026F-49AB-BDB0-B57913452C5E}"/>
              </a:ext>
            </a:extLst>
          </p:cNvPr>
          <p:cNvSpPr/>
          <p:nvPr/>
        </p:nvSpPr>
        <p:spPr>
          <a:xfrm>
            <a:off x="3404365" y="1431875"/>
            <a:ext cx="874125" cy="645667"/>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5" name="圓柱體">
            <a:extLst>
              <a:ext uri="{FF2B5EF4-FFF2-40B4-BE49-F238E27FC236}">
                <a16:creationId xmlns:a16="http://schemas.microsoft.com/office/drawing/2014/main" id="{AC33E250-FD50-47D6-A8CB-03B618D12CEF}"/>
              </a:ext>
            </a:extLst>
          </p:cNvPr>
          <p:cNvSpPr/>
          <p:nvPr/>
        </p:nvSpPr>
        <p:spPr>
          <a:xfrm>
            <a:off x="2238293" y="3239205"/>
            <a:ext cx="470394" cy="422587"/>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6" name="線條">
            <a:extLst>
              <a:ext uri="{FF2B5EF4-FFF2-40B4-BE49-F238E27FC236}">
                <a16:creationId xmlns:a16="http://schemas.microsoft.com/office/drawing/2014/main" id="{BB594717-ED40-4722-877D-8CCA79CF8C28}"/>
              </a:ext>
            </a:extLst>
          </p:cNvPr>
          <p:cNvSpPr/>
          <p:nvPr/>
        </p:nvSpPr>
        <p:spPr>
          <a:xfrm flipH="1">
            <a:off x="2473487" y="2749591"/>
            <a:ext cx="1834997" cy="471831"/>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27" name="圓柱體">
            <a:extLst>
              <a:ext uri="{FF2B5EF4-FFF2-40B4-BE49-F238E27FC236}">
                <a16:creationId xmlns:a16="http://schemas.microsoft.com/office/drawing/2014/main" id="{27C84C25-FFAB-4748-8A8F-AA6B22E0871E}"/>
              </a:ext>
            </a:extLst>
          </p:cNvPr>
          <p:cNvSpPr/>
          <p:nvPr/>
        </p:nvSpPr>
        <p:spPr>
          <a:xfrm>
            <a:off x="4124153" y="3247829"/>
            <a:ext cx="470394" cy="422587"/>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8" name="圓柱體">
            <a:extLst>
              <a:ext uri="{FF2B5EF4-FFF2-40B4-BE49-F238E27FC236}">
                <a16:creationId xmlns:a16="http://schemas.microsoft.com/office/drawing/2014/main" id="{9EF44B3D-3622-4922-A13A-45CC41C7379F}"/>
              </a:ext>
            </a:extLst>
          </p:cNvPr>
          <p:cNvSpPr/>
          <p:nvPr/>
        </p:nvSpPr>
        <p:spPr>
          <a:xfrm>
            <a:off x="6010011" y="3239205"/>
            <a:ext cx="470393" cy="422587"/>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29" name="線條">
            <a:extLst>
              <a:ext uri="{FF2B5EF4-FFF2-40B4-BE49-F238E27FC236}">
                <a16:creationId xmlns:a16="http://schemas.microsoft.com/office/drawing/2014/main" id="{132E8297-2EC5-4C8F-BBDD-6C63CA922FFA}"/>
              </a:ext>
            </a:extLst>
          </p:cNvPr>
          <p:cNvSpPr/>
          <p:nvPr/>
        </p:nvSpPr>
        <p:spPr>
          <a:xfrm>
            <a:off x="4346624" y="2747584"/>
            <a:ext cx="0" cy="52321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30" name="線條">
            <a:extLst>
              <a:ext uri="{FF2B5EF4-FFF2-40B4-BE49-F238E27FC236}">
                <a16:creationId xmlns:a16="http://schemas.microsoft.com/office/drawing/2014/main" id="{D949F60F-CE78-4777-8DFD-4DE8D8ACCB50}"/>
              </a:ext>
            </a:extLst>
          </p:cNvPr>
          <p:cNvSpPr/>
          <p:nvPr/>
        </p:nvSpPr>
        <p:spPr>
          <a:xfrm>
            <a:off x="4346624" y="2747584"/>
            <a:ext cx="1885859" cy="523215"/>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a:endParaRPr/>
          </a:p>
        </p:txBody>
      </p:sp>
      <p:sp>
        <p:nvSpPr>
          <p:cNvPr id="31" name="妝容">
            <a:extLst>
              <a:ext uri="{FF2B5EF4-FFF2-40B4-BE49-F238E27FC236}">
                <a16:creationId xmlns:a16="http://schemas.microsoft.com/office/drawing/2014/main" id="{156BEF96-5780-4BF6-8AD5-E87B7D089D8F}"/>
              </a:ext>
            </a:extLst>
          </p:cNvPr>
          <p:cNvSpPr txBox="1"/>
          <p:nvPr/>
        </p:nvSpPr>
        <p:spPr>
          <a:xfrm>
            <a:off x="2238290" y="3811639"/>
            <a:ext cx="470394"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lvl="2">
              <a:defRPr>
                <a:solidFill>
                  <a:srgbClr val="FFFFFF"/>
                </a:solidFill>
              </a:defRPr>
            </a:pPr>
            <a:r>
              <a:rPr dirty="0" err="1"/>
              <a:t>妝容</a:t>
            </a:r>
            <a:endParaRPr dirty="0"/>
          </a:p>
        </p:txBody>
      </p:sp>
      <p:sp>
        <p:nvSpPr>
          <p:cNvPr id="32" name="唇妝">
            <a:extLst>
              <a:ext uri="{FF2B5EF4-FFF2-40B4-BE49-F238E27FC236}">
                <a16:creationId xmlns:a16="http://schemas.microsoft.com/office/drawing/2014/main" id="{D63A0354-4F96-45FD-B31F-B9A1CFF6031C}"/>
              </a:ext>
            </a:extLst>
          </p:cNvPr>
          <p:cNvSpPr txBox="1"/>
          <p:nvPr/>
        </p:nvSpPr>
        <p:spPr>
          <a:xfrm>
            <a:off x="4124151" y="3811639"/>
            <a:ext cx="470393"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lvl="2">
              <a:defRPr>
                <a:solidFill>
                  <a:srgbClr val="FFFFFF"/>
                </a:solidFill>
              </a:defRPr>
            </a:pPr>
            <a:r>
              <a:rPr dirty="0" err="1"/>
              <a:t>唇妝</a:t>
            </a:r>
            <a:endParaRPr dirty="0"/>
          </a:p>
        </p:txBody>
      </p:sp>
      <p:sp>
        <p:nvSpPr>
          <p:cNvPr id="33" name="眼妝">
            <a:extLst>
              <a:ext uri="{FF2B5EF4-FFF2-40B4-BE49-F238E27FC236}">
                <a16:creationId xmlns:a16="http://schemas.microsoft.com/office/drawing/2014/main" id="{1603E4BB-28EC-46BA-905F-2266EDDF9612}"/>
              </a:ext>
            </a:extLst>
          </p:cNvPr>
          <p:cNvSpPr txBox="1"/>
          <p:nvPr/>
        </p:nvSpPr>
        <p:spPr>
          <a:xfrm>
            <a:off x="6010012" y="3808515"/>
            <a:ext cx="470392" cy="307773"/>
          </a:xfrm>
          <a:prstGeom prst="rect">
            <a:avLst/>
          </a:prstGeom>
          <a:solidFill>
            <a:schemeClr val="accent6"/>
          </a:solidFill>
          <a:ln>
            <a:solidFill>
              <a:srgbClr val="4963C6"/>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lvl="2">
              <a:defRPr>
                <a:solidFill>
                  <a:srgbClr val="FFFFFF"/>
                </a:solidFill>
              </a:defRPr>
            </a:pPr>
            <a:r>
              <a:rPr dirty="0" err="1"/>
              <a:t>眼妝</a:t>
            </a:r>
            <a:endParaRPr dirty="0"/>
          </a:p>
        </p:txBody>
      </p:sp>
      <p:pic>
        <p:nvPicPr>
          <p:cNvPr id="34" name="影像" descr="影像">
            <a:extLst>
              <a:ext uri="{FF2B5EF4-FFF2-40B4-BE49-F238E27FC236}">
                <a16:creationId xmlns:a16="http://schemas.microsoft.com/office/drawing/2014/main" id="{36B5FAB5-C665-4C61-81EE-367B09290C36}"/>
              </a:ext>
            </a:extLst>
          </p:cNvPr>
          <p:cNvPicPr>
            <a:picLocks noChangeAspect="1"/>
          </p:cNvPicPr>
          <p:nvPr/>
        </p:nvPicPr>
        <p:blipFill>
          <a:blip r:embed="rId8"/>
          <a:stretch>
            <a:fillRect/>
          </a:stretch>
        </p:blipFill>
        <p:spPr>
          <a:xfrm>
            <a:off x="3913442" y="2137299"/>
            <a:ext cx="866361" cy="588794"/>
          </a:xfrm>
          <a:prstGeom prst="rect">
            <a:avLst/>
          </a:prstGeom>
          <a:ln w="12700">
            <a:miter lim="400000"/>
          </a:ln>
        </p:spPr>
      </p:pic>
    </p:spTree>
    <p:extLst>
      <p:ext uri="{BB962C8B-B14F-4D97-AF65-F5344CB8AC3E}">
        <p14:creationId xmlns:p14="http://schemas.microsoft.com/office/powerpoint/2010/main" val="328117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圖片 5" descr="圖片 5"/>
          <p:cNvPicPr>
            <a:picLocks noChangeAspect="1"/>
          </p:cNvPicPr>
          <p:nvPr/>
        </p:nvPicPr>
        <p:blipFill>
          <a:blip r:embed="rId2"/>
          <a:stretch>
            <a:fillRect/>
          </a:stretch>
        </p:blipFill>
        <p:spPr>
          <a:xfrm>
            <a:off x="2314260" y="1222883"/>
            <a:ext cx="4515480" cy="1790952"/>
          </a:xfrm>
          <a:prstGeom prst="rect">
            <a:avLst/>
          </a:prstGeom>
          <a:ln w="12700">
            <a:miter lim="400000"/>
          </a:ln>
        </p:spPr>
      </p:pic>
      <p:pic>
        <p:nvPicPr>
          <p:cNvPr id="116" name="圖片 7" descr="圖片 7"/>
          <p:cNvPicPr>
            <a:picLocks noChangeAspect="1"/>
          </p:cNvPicPr>
          <p:nvPr/>
        </p:nvPicPr>
        <p:blipFill>
          <a:blip r:embed="rId3"/>
          <a:stretch>
            <a:fillRect/>
          </a:stretch>
        </p:blipFill>
        <p:spPr>
          <a:xfrm>
            <a:off x="2406613" y="1527337"/>
            <a:ext cx="3915324" cy="1190793"/>
          </a:xfrm>
          <a:prstGeom prst="rect">
            <a:avLst/>
          </a:prstGeom>
          <a:ln w="12700">
            <a:miter lim="400000"/>
          </a:ln>
        </p:spPr>
      </p:pic>
      <p:pic>
        <p:nvPicPr>
          <p:cNvPr id="117" name="圖片 9" descr="圖片 9"/>
          <p:cNvPicPr>
            <a:picLocks noChangeAspect="1"/>
          </p:cNvPicPr>
          <p:nvPr/>
        </p:nvPicPr>
        <p:blipFill>
          <a:blip r:embed="rId4"/>
          <a:stretch>
            <a:fillRect/>
          </a:stretch>
        </p:blipFill>
        <p:spPr>
          <a:xfrm>
            <a:off x="2299970" y="3256642"/>
            <a:ext cx="4544060" cy="924054"/>
          </a:xfrm>
          <a:prstGeom prst="rect">
            <a:avLst/>
          </a:prstGeom>
          <a:ln w="12700">
            <a:miter lim="400000"/>
          </a:ln>
        </p:spPr>
      </p:pic>
      <p:pic>
        <p:nvPicPr>
          <p:cNvPr id="121" name="圖片 8" descr="圖片 8"/>
          <p:cNvPicPr>
            <a:picLocks noChangeAspect="1"/>
          </p:cNvPicPr>
          <p:nvPr/>
        </p:nvPicPr>
        <p:blipFill>
          <a:blip r:embed="rId5"/>
          <a:stretch>
            <a:fillRect/>
          </a:stretch>
        </p:blipFill>
        <p:spPr>
          <a:xfrm>
            <a:off x="2441809" y="1527337"/>
            <a:ext cx="3972481" cy="1295583"/>
          </a:xfrm>
          <a:prstGeom prst="rect">
            <a:avLst/>
          </a:prstGeom>
          <a:ln w="12700">
            <a:miter lim="400000"/>
          </a:ln>
        </p:spPr>
      </p:pic>
      <p:sp>
        <p:nvSpPr>
          <p:cNvPr id="122" name="矩形 6"/>
          <p:cNvSpPr/>
          <p:nvPr/>
        </p:nvSpPr>
        <p:spPr>
          <a:xfrm>
            <a:off x="5313256" y="1365378"/>
            <a:ext cx="697586" cy="1451730"/>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23" name="矩形 10"/>
          <p:cNvSpPr/>
          <p:nvPr/>
        </p:nvSpPr>
        <p:spPr>
          <a:xfrm>
            <a:off x="5313256" y="3256642"/>
            <a:ext cx="647064" cy="268429"/>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2" name="TextShape 2">
            <a:extLst>
              <a:ext uri="{FF2B5EF4-FFF2-40B4-BE49-F238E27FC236}">
                <a16:creationId xmlns:a16="http://schemas.microsoft.com/office/drawing/2014/main" id="{9CFBF748-31B7-47A2-9741-3621CC8CB49D}"/>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sz="1600" b="0" i="0" u="none" strike="noStrike" kern="1200" cap="none" spc="-1" normalizeH="0" baseline="0" noProof="0" dirty="0">
                <a:ln>
                  <a:noFill/>
                </a:ln>
                <a:solidFill>
                  <a:srgbClr val="000000"/>
                </a:solidFill>
                <a:effectLst/>
                <a:uLnTx/>
                <a:uFillTx/>
                <a:latin typeface="Arial"/>
                <a:ea typeface="微軟正黑體" panose="020B0604030504040204" pitchFamily="34" charset="-120"/>
                <a:cs typeface="+mn-cs"/>
              </a:rPr>
              <a:t>從文章中找出關鍵字分類</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3" name="投影片編號版面配置區 3">
            <a:extLst>
              <a:ext uri="{FF2B5EF4-FFF2-40B4-BE49-F238E27FC236}">
                <a16:creationId xmlns:a16="http://schemas.microsoft.com/office/drawing/2014/main" id="{5500A542-209C-4964-AAA3-0CBCA696C1F8}"/>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68</a:t>
            </a:r>
            <a:endParaRPr lang="zh-TW" altLang="en-US" b="1" dirty="0">
              <a:solidFill>
                <a:schemeClr val="tx1"/>
              </a:solidFill>
            </a:endParaRPr>
          </a:p>
        </p:txBody>
      </p:sp>
      <p:sp>
        <p:nvSpPr>
          <p:cNvPr id="14" name="Google Shape;200;p14">
            <a:extLst>
              <a:ext uri="{FF2B5EF4-FFF2-40B4-BE49-F238E27FC236}">
                <a16:creationId xmlns:a16="http://schemas.microsoft.com/office/drawing/2014/main" id="{FE7B0BBF-F0E1-4706-B113-292AC377B3E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16"/>
                                        </p:tgtEl>
                                        <p:attrNameLst>
                                          <p:attrName>style.visibility</p:attrName>
                                        </p:attrNameLst>
                                      </p:cBhvr>
                                      <p:to>
                                        <p:strVal val="visible"/>
                                      </p:to>
                                    </p:set>
                                    <p:animEffect transition="in" filter="dissolv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121"/>
                                        </p:tgtEl>
                                        <p:attrNameLst>
                                          <p:attrName>style.visibility</p:attrName>
                                        </p:attrNameLst>
                                      </p:cBhvr>
                                      <p:to>
                                        <p:strVal val="visible"/>
                                      </p:to>
                                    </p:set>
                                    <p:animEffect transition="in" filter="dissolv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117"/>
                                        </p:tgtEl>
                                        <p:attrNameLst>
                                          <p:attrName>style.visibility</p:attrName>
                                        </p:attrNameLst>
                                      </p:cBhvr>
                                      <p:to>
                                        <p:strVal val="visible"/>
                                      </p:to>
                                    </p:set>
                                    <p:animEffect transition="in" filter="dissolve">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0" nodeType="clickEffect">
                                  <p:stCondLst>
                                    <p:cond delay="0"/>
                                  </p:stCondLst>
                                  <p:iterate>
                                    <p:tmAbs val="0"/>
                                  </p:iterate>
                                  <p:childTnLst>
                                    <p:set>
                                      <p:cBhvr>
                                        <p:cTn id="21" fill="hold"/>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advAuto="0"/>
      <p:bldP spid="117" grpId="0" animBg="1" advAuto="0"/>
      <p:bldP spid="121" grpId="0" animBg="1" advAuto="0"/>
      <p:bldP spid="123"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Shape 2">
            <a:extLst>
              <a:ext uri="{FF2B5EF4-FFF2-40B4-BE49-F238E27FC236}">
                <a16:creationId xmlns:a16="http://schemas.microsoft.com/office/drawing/2014/main" id="{9CFBF748-31B7-47A2-9741-3621CC8CB49D}"/>
              </a:ext>
            </a:extLst>
          </p:cNvPr>
          <p:cNvSpPr txBox="1"/>
          <p:nvPr/>
        </p:nvSpPr>
        <p:spPr>
          <a:xfrm>
            <a:off x="1171788" y="754443"/>
            <a:ext cx="6800425" cy="387798"/>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lang="zh-TW" altLang="en-US" sz="1600" kern="1200" spc="-1" dirty="0">
                <a:ea typeface="+mn-ea"/>
                <a:cs typeface="+mn-cs"/>
              </a:rPr>
              <a:t>文章貼上標籤</a:t>
            </a:r>
            <a:endParaRPr kumimoji="0" lang="en-US" sz="1600" b="0" i="0" u="none" strike="noStrike" kern="1200" cap="none" spc="-1" normalizeH="0" baseline="0" noProof="0" dirty="0">
              <a:ln>
                <a:noFill/>
              </a:ln>
              <a:solidFill>
                <a:srgbClr val="000000"/>
              </a:solidFill>
              <a:effectLst/>
              <a:uLnTx/>
              <a:uFillTx/>
              <a:latin typeface="Arial"/>
              <a:ea typeface="+mn-ea"/>
              <a:cs typeface="+mn-cs"/>
            </a:endParaRPr>
          </a:p>
        </p:txBody>
      </p:sp>
      <p:sp>
        <p:nvSpPr>
          <p:cNvPr id="13" name="投影片編號版面配置區 3">
            <a:extLst>
              <a:ext uri="{FF2B5EF4-FFF2-40B4-BE49-F238E27FC236}">
                <a16:creationId xmlns:a16="http://schemas.microsoft.com/office/drawing/2014/main" id="{5500A542-209C-4964-AAA3-0CBCA696C1F8}"/>
              </a:ext>
            </a:extLst>
          </p:cNvPr>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69</a:t>
            </a:r>
            <a:endParaRPr lang="zh-TW" altLang="en-US" b="1" dirty="0">
              <a:solidFill>
                <a:schemeClr val="tx1"/>
              </a:solidFill>
            </a:endParaRPr>
          </a:p>
        </p:txBody>
      </p:sp>
      <p:sp>
        <p:nvSpPr>
          <p:cNvPr id="14" name="Google Shape;200;p14">
            <a:extLst>
              <a:ext uri="{FF2B5EF4-FFF2-40B4-BE49-F238E27FC236}">
                <a16:creationId xmlns:a16="http://schemas.microsoft.com/office/drawing/2014/main" id="{FE7B0BBF-F0E1-4706-B113-292AC377B3E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11" name="圖片 5" descr="圖片 5">
            <a:extLst>
              <a:ext uri="{FF2B5EF4-FFF2-40B4-BE49-F238E27FC236}">
                <a16:creationId xmlns:a16="http://schemas.microsoft.com/office/drawing/2014/main" id="{F9EB1AFE-A7E0-4564-AE94-27C95DFA62DB}"/>
              </a:ext>
            </a:extLst>
          </p:cNvPr>
          <p:cNvPicPr>
            <a:picLocks noChangeAspect="1"/>
          </p:cNvPicPr>
          <p:nvPr/>
        </p:nvPicPr>
        <p:blipFill>
          <a:blip r:embed="rId2"/>
          <a:stretch>
            <a:fillRect/>
          </a:stretch>
        </p:blipFill>
        <p:spPr>
          <a:xfrm>
            <a:off x="2307819" y="1433364"/>
            <a:ext cx="4528362" cy="2388468"/>
          </a:xfrm>
          <a:prstGeom prst="rect">
            <a:avLst/>
          </a:prstGeom>
          <a:ln w="12700">
            <a:miter lim="400000"/>
          </a:ln>
        </p:spPr>
      </p:pic>
      <p:sp>
        <p:nvSpPr>
          <p:cNvPr id="15" name="矩形 10">
            <a:extLst>
              <a:ext uri="{FF2B5EF4-FFF2-40B4-BE49-F238E27FC236}">
                <a16:creationId xmlns:a16="http://schemas.microsoft.com/office/drawing/2014/main" id="{4B7E6AAB-6A88-423A-A2D0-30A4663524D7}"/>
              </a:ext>
            </a:extLst>
          </p:cNvPr>
          <p:cNvSpPr/>
          <p:nvPr/>
        </p:nvSpPr>
        <p:spPr>
          <a:xfrm>
            <a:off x="2750344" y="3236119"/>
            <a:ext cx="2328861" cy="435769"/>
          </a:xfrm>
          <a:prstGeom prst="rect">
            <a:avLst/>
          </a:prstGeom>
          <a:ln w="25400">
            <a:solidFill>
              <a:srgbClr val="FFFF00"/>
            </a:solidFill>
          </a:ln>
        </p:spPr>
        <p:txBody>
          <a:bodyPr lIns="45718" tIns="45718" rIns="45718" bIns="45718" anchor="ctr"/>
          <a:lstStyle/>
          <a:p>
            <a:pPr algn="ctr">
              <a:defRPr>
                <a:solidFill>
                  <a:srgbClr val="FFFFFF"/>
                </a:solidFill>
              </a:defRPr>
            </a:pPr>
            <a:endParaRPr/>
          </a:p>
        </p:txBody>
      </p:sp>
      <p:sp>
        <p:nvSpPr>
          <p:cNvPr id="16" name="TextShape 2">
            <a:extLst>
              <a:ext uri="{FF2B5EF4-FFF2-40B4-BE49-F238E27FC236}">
                <a16:creationId xmlns:a16="http://schemas.microsoft.com/office/drawing/2014/main" id="{6CAF8561-1EC8-493B-A035-EF8CEE2E410B}"/>
              </a:ext>
            </a:extLst>
          </p:cNvPr>
          <p:cNvSpPr txBox="1"/>
          <p:nvPr/>
        </p:nvSpPr>
        <p:spPr>
          <a:xfrm>
            <a:off x="5176131" y="3174952"/>
            <a:ext cx="1563123" cy="496936"/>
          </a:xfrm>
          <a:prstGeom prst="rect">
            <a:avLst/>
          </a:prstGeom>
          <a:noFill/>
          <a:ln>
            <a:noFill/>
          </a:ln>
        </p:spPr>
        <p:txBody>
          <a:bodyPr tIns="91440" bIns="91440">
            <a:noAutofit/>
          </a:bodyPr>
          <a:lstStyle/>
          <a:p>
            <a:pPr lvl="0">
              <a:lnSpc>
                <a:spcPct val="150000"/>
              </a:lnSpc>
            </a:pPr>
            <a:r>
              <a:rPr lang="zh-TW" altLang="en-US" sz="1600" dirty="0">
                <a:solidFill>
                  <a:srgbClr val="FFFF00"/>
                </a:solidFill>
              </a:rPr>
              <a:t>存入 </a:t>
            </a:r>
            <a:r>
              <a:rPr lang="en-US" altLang="zh-TW" sz="1600" dirty="0">
                <a:solidFill>
                  <a:srgbClr val="FFFF00"/>
                </a:solidFill>
              </a:rPr>
              <a:t>MongoDB</a:t>
            </a:r>
          </a:p>
        </p:txBody>
      </p:sp>
    </p:spTree>
    <p:extLst>
      <p:ext uri="{BB962C8B-B14F-4D97-AF65-F5344CB8AC3E}">
        <p14:creationId xmlns:p14="http://schemas.microsoft.com/office/powerpoint/2010/main" val="33110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en-US" sz="3000" b="0" strike="noStrike" spc="-1">
                <a:solidFill>
                  <a:srgbClr val="000000"/>
                </a:solidFill>
                <a:latin typeface="Arial"/>
                <a:ea typeface="DejaVu Sans"/>
              </a:rPr>
              <a:t>功能介紹</a:t>
            </a:r>
            <a:endParaRPr lang="en-US" sz="3000" b="0" strike="noStrike" spc="-1">
              <a:latin typeface="Arial"/>
            </a:endParaRPr>
          </a:p>
        </p:txBody>
      </p:sp>
      <p:sp>
        <p:nvSpPr>
          <p:cNvPr id="1126"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27"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a:t>
            </a:r>
            <a:endParaRPr lang="zh-TW" altLang="en-US" b="1" dirty="0">
              <a:solidFill>
                <a:schemeClr val="tx1"/>
              </a:solidFill>
            </a:endParaRPr>
          </a:p>
        </p:txBody>
      </p:sp>
      <p:pic>
        <p:nvPicPr>
          <p:cNvPr id="3" name="圖片 2">
            <a:extLst>
              <a:ext uri="{FF2B5EF4-FFF2-40B4-BE49-F238E27FC236}">
                <a16:creationId xmlns:a16="http://schemas.microsoft.com/office/drawing/2014/main" id="{0E244936-D0CC-4C66-A1AB-8DA29C66F2B6}"/>
              </a:ext>
            </a:extLst>
          </p:cNvPr>
          <p:cNvPicPr>
            <a:picLocks noChangeAspect="1"/>
          </p:cNvPicPr>
          <p:nvPr/>
        </p:nvPicPr>
        <p:blipFill>
          <a:blip r:embed="rId3"/>
          <a:stretch>
            <a:fillRect/>
          </a:stretch>
        </p:blipFill>
        <p:spPr>
          <a:xfrm>
            <a:off x="1545965" y="1207083"/>
            <a:ext cx="1309436" cy="1302201"/>
          </a:xfrm>
          <a:prstGeom prst="rect">
            <a:avLst/>
          </a:prstGeom>
        </p:spPr>
      </p:pic>
      <p:pic>
        <p:nvPicPr>
          <p:cNvPr id="5" name="圖片 4">
            <a:extLst>
              <a:ext uri="{FF2B5EF4-FFF2-40B4-BE49-F238E27FC236}">
                <a16:creationId xmlns:a16="http://schemas.microsoft.com/office/drawing/2014/main" id="{E4CE7F4C-4C31-46CC-9745-761AF9C8AF8D}"/>
              </a:ext>
            </a:extLst>
          </p:cNvPr>
          <p:cNvPicPr>
            <a:picLocks noChangeAspect="1"/>
          </p:cNvPicPr>
          <p:nvPr/>
        </p:nvPicPr>
        <p:blipFill>
          <a:blip r:embed="rId4"/>
          <a:stretch>
            <a:fillRect/>
          </a:stretch>
        </p:blipFill>
        <p:spPr>
          <a:xfrm>
            <a:off x="3696597" y="1207082"/>
            <a:ext cx="1338373" cy="1302201"/>
          </a:xfrm>
          <a:prstGeom prst="rect">
            <a:avLst/>
          </a:prstGeom>
        </p:spPr>
      </p:pic>
      <p:pic>
        <p:nvPicPr>
          <p:cNvPr id="8" name="圖片 7">
            <a:extLst>
              <a:ext uri="{FF2B5EF4-FFF2-40B4-BE49-F238E27FC236}">
                <a16:creationId xmlns:a16="http://schemas.microsoft.com/office/drawing/2014/main" id="{D53BEFB1-C458-4047-97EF-E5B29DD8A3CA}"/>
              </a:ext>
            </a:extLst>
          </p:cNvPr>
          <p:cNvPicPr>
            <a:picLocks noChangeAspect="1"/>
          </p:cNvPicPr>
          <p:nvPr/>
        </p:nvPicPr>
        <p:blipFill>
          <a:blip r:embed="rId5"/>
          <a:stretch>
            <a:fillRect/>
          </a:stretch>
        </p:blipFill>
        <p:spPr>
          <a:xfrm>
            <a:off x="5870293" y="1207082"/>
            <a:ext cx="1274714" cy="1304018"/>
          </a:xfrm>
          <a:prstGeom prst="rect">
            <a:avLst/>
          </a:prstGeom>
        </p:spPr>
      </p:pic>
      <p:pic>
        <p:nvPicPr>
          <p:cNvPr id="10" name="圖片 9">
            <a:extLst>
              <a:ext uri="{FF2B5EF4-FFF2-40B4-BE49-F238E27FC236}">
                <a16:creationId xmlns:a16="http://schemas.microsoft.com/office/drawing/2014/main" id="{E5A17ED9-971D-4343-9A00-6259203C9D9A}"/>
              </a:ext>
            </a:extLst>
          </p:cNvPr>
          <p:cNvPicPr>
            <a:picLocks noChangeAspect="1"/>
          </p:cNvPicPr>
          <p:nvPr/>
        </p:nvPicPr>
        <p:blipFill>
          <a:blip r:embed="rId6"/>
          <a:stretch>
            <a:fillRect/>
          </a:stretch>
        </p:blipFill>
        <p:spPr>
          <a:xfrm>
            <a:off x="2649839" y="2839779"/>
            <a:ext cx="1295085" cy="1302201"/>
          </a:xfrm>
          <a:prstGeom prst="rect">
            <a:avLst/>
          </a:prstGeom>
        </p:spPr>
      </p:pic>
      <p:pic>
        <p:nvPicPr>
          <p:cNvPr id="12" name="圖片 11">
            <a:extLst>
              <a:ext uri="{FF2B5EF4-FFF2-40B4-BE49-F238E27FC236}">
                <a16:creationId xmlns:a16="http://schemas.microsoft.com/office/drawing/2014/main" id="{0AB43F0B-3429-4D68-B6D1-B7C566C3372E}"/>
              </a:ext>
            </a:extLst>
          </p:cNvPr>
          <p:cNvPicPr>
            <a:picLocks noChangeAspect="1"/>
          </p:cNvPicPr>
          <p:nvPr/>
        </p:nvPicPr>
        <p:blipFill>
          <a:blip r:embed="rId7"/>
          <a:stretch>
            <a:fillRect/>
          </a:stretch>
        </p:blipFill>
        <p:spPr>
          <a:xfrm>
            <a:off x="4827777" y="2847421"/>
            <a:ext cx="1301752" cy="12945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1" name="圖片 10">
            <a:extLst>
              <a:ext uri="{FF2B5EF4-FFF2-40B4-BE49-F238E27FC236}">
                <a16:creationId xmlns:a16="http://schemas.microsoft.com/office/drawing/2014/main" id="{0E18A5F9-9ADA-44D8-806D-FB9BB05928EC}"/>
              </a:ext>
            </a:extLst>
          </p:cNvPr>
          <p:cNvPicPr>
            <a:picLocks noChangeAspect="1"/>
          </p:cNvPicPr>
          <p:nvPr/>
        </p:nvPicPr>
        <p:blipFill>
          <a:blip r:embed="rId3"/>
          <a:stretch>
            <a:fillRect/>
          </a:stretch>
        </p:blipFill>
        <p:spPr>
          <a:xfrm>
            <a:off x="3370273" y="230818"/>
            <a:ext cx="1150389" cy="1176835"/>
          </a:xfrm>
          <a:prstGeom prst="rect">
            <a:avLst/>
          </a:prstGeom>
        </p:spPr>
      </p:pic>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70</a:t>
            </a:r>
            <a:endParaRPr lang="zh-TW" altLang="en-US" b="1" dirty="0">
              <a:solidFill>
                <a:schemeClr val="tx1"/>
              </a:solidFill>
            </a:endParaRPr>
          </a:p>
        </p:txBody>
      </p:sp>
      <p:pic>
        <p:nvPicPr>
          <p:cNvPr id="4" name="圖片 3">
            <a:extLst>
              <a:ext uri="{FF2B5EF4-FFF2-40B4-BE49-F238E27FC236}">
                <a16:creationId xmlns:a16="http://schemas.microsoft.com/office/drawing/2014/main" id="{D420596B-333E-4709-961C-87B773F346A4}"/>
              </a:ext>
            </a:extLst>
          </p:cNvPr>
          <p:cNvPicPr>
            <a:picLocks noChangeAspect="1"/>
          </p:cNvPicPr>
          <p:nvPr/>
        </p:nvPicPr>
        <p:blipFill>
          <a:blip r:embed="rId4"/>
          <a:stretch>
            <a:fillRect/>
          </a:stretch>
        </p:blipFill>
        <p:spPr>
          <a:xfrm>
            <a:off x="1297931" y="2120696"/>
            <a:ext cx="2751133" cy="995967"/>
          </a:xfrm>
          <a:prstGeom prst="rect">
            <a:avLst/>
          </a:prstGeom>
        </p:spPr>
      </p:pic>
      <p:pic>
        <p:nvPicPr>
          <p:cNvPr id="9" name="圖片 8">
            <a:extLst>
              <a:ext uri="{FF2B5EF4-FFF2-40B4-BE49-F238E27FC236}">
                <a16:creationId xmlns:a16="http://schemas.microsoft.com/office/drawing/2014/main" id="{C6051C31-D684-42A0-89C9-2155488935D3}"/>
              </a:ext>
            </a:extLst>
          </p:cNvPr>
          <p:cNvPicPr>
            <a:picLocks noChangeAspect="1"/>
          </p:cNvPicPr>
          <p:nvPr/>
        </p:nvPicPr>
        <p:blipFill>
          <a:blip r:embed="rId5"/>
          <a:stretch>
            <a:fillRect/>
          </a:stretch>
        </p:blipFill>
        <p:spPr>
          <a:xfrm>
            <a:off x="1290862" y="3116663"/>
            <a:ext cx="2758202" cy="314325"/>
          </a:xfrm>
          <a:prstGeom prst="rect">
            <a:avLst/>
          </a:prstGeom>
        </p:spPr>
      </p:pic>
      <p:pic>
        <p:nvPicPr>
          <p:cNvPr id="17" name="圖片 16">
            <a:extLst>
              <a:ext uri="{FF2B5EF4-FFF2-40B4-BE49-F238E27FC236}">
                <a16:creationId xmlns:a16="http://schemas.microsoft.com/office/drawing/2014/main" id="{718A8FAF-4569-4E6B-8E66-76BB6E3C8102}"/>
              </a:ext>
            </a:extLst>
          </p:cNvPr>
          <p:cNvPicPr>
            <a:picLocks noChangeAspect="1"/>
          </p:cNvPicPr>
          <p:nvPr/>
        </p:nvPicPr>
        <p:blipFill>
          <a:blip r:embed="rId6"/>
          <a:stretch>
            <a:fillRect/>
          </a:stretch>
        </p:blipFill>
        <p:spPr>
          <a:xfrm>
            <a:off x="5581319" y="712503"/>
            <a:ext cx="2009232" cy="3461519"/>
          </a:xfrm>
          <a:prstGeom prst="rect">
            <a:avLst/>
          </a:prstGeom>
        </p:spPr>
      </p:pic>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Tree>
    <p:extLst>
      <p:ext uri="{BB962C8B-B14F-4D97-AF65-F5344CB8AC3E}">
        <p14:creationId xmlns:p14="http://schemas.microsoft.com/office/powerpoint/2010/main" val="284565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Jieba</a:t>
            </a:r>
            <a:r>
              <a:rPr lang="en-US" altLang="zh-TW" sz="3000" spc="-1" dirty="0"/>
              <a:t> </a:t>
            </a:r>
            <a:r>
              <a:rPr lang="zh-TW" altLang="en-US" sz="3000" spc="-1" dirty="0"/>
              <a:t>斷詞</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71</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2" name="圓角矩形 60">
            <a:extLst>
              <a:ext uri="{FF2B5EF4-FFF2-40B4-BE49-F238E27FC236}">
                <a16:creationId xmlns:a16="http://schemas.microsoft.com/office/drawing/2014/main" id="{4CA38FDC-7E9C-4BF8-992B-311DF896CD17}"/>
              </a:ext>
            </a:extLst>
          </p:cNvPr>
          <p:cNvSpPr/>
          <p:nvPr/>
        </p:nvSpPr>
        <p:spPr>
          <a:xfrm>
            <a:off x="1964422" y="2628275"/>
            <a:ext cx="5407926" cy="1628005"/>
          </a:xfrm>
          <a:prstGeom prst="roundRect">
            <a:avLst>
              <a:gd name="adj" fmla="val 16667"/>
            </a:avLst>
          </a:prstGeom>
          <a:solidFill>
            <a:schemeClr val="accent6"/>
          </a:solidFill>
          <a:ln w="25400">
            <a:solidFill>
              <a:srgbClr val="B02F1A"/>
            </a:solidFill>
          </a:ln>
        </p:spPr>
        <p:txBody>
          <a:bodyPr lIns="45718" tIns="45718" rIns="45718" bIns="45718" anchor="ctr"/>
          <a:lstStyle/>
          <a:p>
            <a:pPr algn="ctr">
              <a:defRPr>
                <a:solidFill>
                  <a:srgbClr val="FFFFFF"/>
                </a:solidFill>
              </a:defRPr>
            </a:pPr>
            <a:endParaRPr/>
          </a:p>
        </p:txBody>
      </p:sp>
      <p:grpSp>
        <p:nvGrpSpPr>
          <p:cNvPr id="13" name="圓角矩形 58">
            <a:extLst>
              <a:ext uri="{FF2B5EF4-FFF2-40B4-BE49-F238E27FC236}">
                <a16:creationId xmlns:a16="http://schemas.microsoft.com/office/drawing/2014/main" id="{0674F227-270C-4F95-855A-C1A89E66162B}"/>
              </a:ext>
            </a:extLst>
          </p:cNvPr>
          <p:cNvGrpSpPr/>
          <p:nvPr/>
        </p:nvGrpSpPr>
        <p:grpSpPr>
          <a:xfrm>
            <a:off x="1964423" y="964261"/>
            <a:ext cx="5407929" cy="1520153"/>
            <a:chOff x="0" y="0"/>
            <a:chExt cx="5563694" cy="1557967"/>
          </a:xfrm>
        </p:grpSpPr>
        <p:sp>
          <p:nvSpPr>
            <p:cNvPr id="14" name="圓角矩形">
              <a:extLst>
                <a:ext uri="{FF2B5EF4-FFF2-40B4-BE49-F238E27FC236}">
                  <a16:creationId xmlns:a16="http://schemas.microsoft.com/office/drawing/2014/main" id="{FB14119F-4B84-4808-9AF7-23EEA75B17B6}"/>
                </a:ext>
              </a:extLst>
            </p:cNvPr>
            <p:cNvSpPr/>
            <p:nvPr/>
          </p:nvSpPr>
          <p:spPr>
            <a:xfrm>
              <a:off x="-1" y="0"/>
              <a:ext cx="5563696" cy="1557969"/>
            </a:xfrm>
            <a:prstGeom prst="roundRect">
              <a:avLst>
                <a:gd name="adj" fmla="val 16667"/>
              </a:avLst>
            </a:prstGeom>
            <a:solidFill>
              <a:schemeClr val="accent2"/>
            </a:solidFill>
            <a:ln w="25400" cap="flat">
              <a:solidFill>
                <a:srgbClr val="4595B1"/>
              </a:solidFill>
              <a:prstDash val="solid"/>
              <a:round/>
            </a:ln>
            <a:effectLst/>
          </p:spPr>
          <p:txBody>
            <a:bodyPr wrap="square" lIns="45718" tIns="45718" rIns="45718" bIns="45718" numCol="1" anchor="ctr">
              <a:noAutofit/>
            </a:bodyPr>
            <a:lstStyle/>
            <a:p>
              <a:pPr>
                <a:defRPr>
                  <a:solidFill>
                    <a:srgbClr val="FFFFFF"/>
                  </a:solidFill>
                </a:defRPr>
              </a:pPr>
              <a:endParaRPr/>
            </a:p>
          </p:txBody>
        </p:sp>
        <p:sp>
          <p:nvSpPr>
            <p:cNvPr id="15" name="文字">
              <a:extLst>
                <a:ext uri="{FF2B5EF4-FFF2-40B4-BE49-F238E27FC236}">
                  <a16:creationId xmlns:a16="http://schemas.microsoft.com/office/drawing/2014/main" id="{5B0CAFB4-C803-4566-B6EF-FAC6F4D36CFC}"/>
                </a:ext>
              </a:extLst>
            </p:cNvPr>
            <p:cNvSpPr txBox="1"/>
            <p:nvPr/>
          </p:nvSpPr>
          <p:spPr>
            <a:xfrm>
              <a:off x="121772" y="634571"/>
              <a:ext cx="5320147" cy="288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a:solidFill>
                    <a:srgbClr val="FFFFFF"/>
                  </a:solidFill>
                </a:defRPr>
              </a:lvl1pPr>
            </a:lstStyle>
            <a:p>
              <a:r>
                <a:t>                </a:t>
              </a:r>
            </a:p>
          </p:txBody>
        </p:sp>
      </p:grpSp>
      <p:sp>
        <p:nvSpPr>
          <p:cNvPr id="16" name="下箭头 12">
            <a:extLst>
              <a:ext uri="{FF2B5EF4-FFF2-40B4-BE49-F238E27FC236}">
                <a16:creationId xmlns:a16="http://schemas.microsoft.com/office/drawing/2014/main" id="{55F43C95-DD31-4BAA-B5B3-F75980426CAF}"/>
              </a:ext>
            </a:extLst>
          </p:cNvPr>
          <p:cNvSpPr/>
          <p:nvPr/>
        </p:nvSpPr>
        <p:spPr>
          <a:xfrm>
            <a:off x="2186868" y="973450"/>
            <a:ext cx="593299" cy="1047003"/>
          </a:xfrm>
          <a:custGeom>
            <a:avLst/>
            <a:gdLst/>
            <a:ahLst/>
            <a:cxnLst>
              <a:cxn ang="0">
                <a:pos x="wd2" y="hd2"/>
              </a:cxn>
              <a:cxn ang="5400000">
                <a:pos x="wd2" y="hd2"/>
              </a:cxn>
              <a:cxn ang="10800000">
                <a:pos x="wd2" y="hd2"/>
              </a:cxn>
              <a:cxn ang="16200000">
                <a:pos x="wd2" y="hd2"/>
              </a:cxn>
            </a:cxnLst>
            <a:rect l="0" t="0" r="r" b="b"/>
            <a:pathLst>
              <a:path w="21600" h="21600" extrusionOk="0">
                <a:moveTo>
                  <a:pt x="0" y="15457"/>
                </a:moveTo>
                <a:lnTo>
                  <a:pt x="5400" y="15457"/>
                </a:lnTo>
                <a:lnTo>
                  <a:pt x="5400" y="0"/>
                </a:lnTo>
                <a:lnTo>
                  <a:pt x="16200" y="0"/>
                </a:lnTo>
                <a:lnTo>
                  <a:pt x="16200" y="15457"/>
                </a:lnTo>
                <a:lnTo>
                  <a:pt x="21600" y="15457"/>
                </a:lnTo>
                <a:lnTo>
                  <a:pt x="10800" y="21600"/>
                </a:lnTo>
                <a:close/>
              </a:path>
            </a:pathLst>
          </a:custGeom>
          <a:solidFill>
            <a:srgbClr val="FFFFFF"/>
          </a:solidFill>
          <a:ln w="12700">
            <a:miter lim="400000"/>
          </a:ln>
        </p:spPr>
        <p:txBody>
          <a:bodyPr lIns="45718" tIns="45718" rIns="45718" bIns="45718" anchor="ctr"/>
          <a:lstStyle/>
          <a:p>
            <a:pPr algn="ctr">
              <a:defRPr>
                <a:solidFill>
                  <a:srgbClr val="FFFFFF"/>
                </a:solidFill>
              </a:defRPr>
            </a:pPr>
            <a:endParaRPr/>
          </a:p>
        </p:txBody>
      </p:sp>
      <p:grpSp>
        <p:nvGrpSpPr>
          <p:cNvPr id="18" name="群組 51">
            <a:extLst>
              <a:ext uri="{FF2B5EF4-FFF2-40B4-BE49-F238E27FC236}">
                <a16:creationId xmlns:a16="http://schemas.microsoft.com/office/drawing/2014/main" id="{9185AE6A-7CFF-49B5-A03B-1C15D179BA3D}"/>
              </a:ext>
            </a:extLst>
          </p:cNvPr>
          <p:cNvGrpSpPr/>
          <p:nvPr/>
        </p:nvGrpSpPr>
        <p:grpSpPr>
          <a:xfrm>
            <a:off x="4628329" y="3104762"/>
            <a:ext cx="2602295" cy="1144434"/>
            <a:chOff x="0" y="0"/>
            <a:chExt cx="2677248" cy="1172901"/>
          </a:xfrm>
        </p:grpSpPr>
        <p:sp>
          <p:nvSpPr>
            <p:cNvPr id="19" name="下箭头 13">
              <a:extLst>
                <a:ext uri="{FF2B5EF4-FFF2-40B4-BE49-F238E27FC236}">
                  <a16:creationId xmlns:a16="http://schemas.microsoft.com/office/drawing/2014/main" id="{E3A5851B-1DEC-4041-8108-C131FA7C631F}"/>
                </a:ext>
              </a:extLst>
            </p:cNvPr>
            <p:cNvSpPr/>
            <p:nvPr/>
          </p:nvSpPr>
          <p:spPr>
            <a:xfrm rot="10800000">
              <a:off x="2045902" y="0"/>
              <a:ext cx="631347" cy="1172902"/>
            </a:xfrm>
            <a:custGeom>
              <a:avLst/>
              <a:gdLst/>
              <a:ahLst/>
              <a:cxnLst>
                <a:cxn ang="0">
                  <a:pos x="wd2" y="hd2"/>
                </a:cxn>
                <a:cxn ang="5400000">
                  <a:pos x="wd2" y="hd2"/>
                </a:cxn>
                <a:cxn ang="10800000">
                  <a:pos x="wd2" y="hd2"/>
                </a:cxn>
                <a:cxn ang="16200000">
                  <a:pos x="wd2" y="hd2"/>
                </a:cxn>
              </a:cxnLst>
              <a:rect l="0" t="0" r="r" b="b"/>
              <a:pathLst>
                <a:path w="21600" h="21600" extrusionOk="0">
                  <a:moveTo>
                    <a:pt x="0" y="15787"/>
                  </a:moveTo>
                  <a:lnTo>
                    <a:pt x="5400" y="15787"/>
                  </a:lnTo>
                  <a:lnTo>
                    <a:pt x="5400" y="0"/>
                  </a:lnTo>
                  <a:lnTo>
                    <a:pt x="16200" y="0"/>
                  </a:lnTo>
                  <a:lnTo>
                    <a:pt x="16200" y="15787"/>
                  </a:lnTo>
                  <a:lnTo>
                    <a:pt x="21600" y="15787"/>
                  </a:lnTo>
                  <a:lnTo>
                    <a:pt x="10800" y="21600"/>
                  </a:ln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0" name="TextBox 27">
              <a:extLst>
                <a:ext uri="{FF2B5EF4-FFF2-40B4-BE49-F238E27FC236}">
                  <a16:creationId xmlns:a16="http://schemas.microsoft.com/office/drawing/2014/main" id="{D2A1C1DB-A8FC-434B-803A-5C81262952C4}"/>
                </a:ext>
              </a:extLst>
            </p:cNvPr>
            <p:cNvSpPr txBox="1"/>
            <p:nvPr/>
          </p:nvSpPr>
          <p:spPr>
            <a:xfrm>
              <a:off x="0" y="542847"/>
              <a:ext cx="1969188" cy="5105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r">
                <a:defRPr sz="2400">
                  <a:solidFill>
                    <a:srgbClr val="FFFFFF"/>
                  </a:solidFill>
                </a:defRPr>
              </a:lvl1pPr>
            </a:lstStyle>
            <a:p>
              <a:r>
                <a:t>斷詞後</a:t>
              </a:r>
            </a:p>
          </p:txBody>
        </p:sp>
      </p:grpSp>
      <p:grpSp>
        <p:nvGrpSpPr>
          <p:cNvPr id="22" name="圓角矩形 21">
            <a:extLst>
              <a:ext uri="{FF2B5EF4-FFF2-40B4-BE49-F238E27FC236}">
                <a16:creationId xmlns:a16="http://schemas.microsoft.com/office/drawing/2014/main" id="{92E56349-D082-4487-AE63-CB8CAAA99F16}"/>
              </a:ext>
            </a:extLst>
          </p:cNvPr>
          <p:cNvGrpSpPr/>
          <p:nvPr/>
        </p:nvGrpSpPr>
        <p:grpSpPr>
          <a:xfrm>
            <a:off x="2364229" y="3673592"/>
            <a:ext cx="2757153" cy="584889"/>
            <a:chOff x="0" y="-1"/>
            <a:chExt cx="2836567" cy="599438"/>
          </a:xfrm>
        </p:grpSpPr>
        <p:sp>
          <p:nvSpPr>
            <p:cNvPr id="23" name="圓角矩形">
              <a:extLst>
                <a:ext uri="{FF2B5EF4-FFF2-40B4-BE49-F238E27FC236}">
                  <a16:creationId xmlns:a16="http://schemas.microsoft.com/office/drawing/2014/main" id="{FC056043-7432-469E-AABE-7E4D4C4DD908}"/>
                </a:ext>
              </a:extLst>
            </p:cNvPr>
            <p:cNvSpPr/>
            <p:nvPr/>
          </p:nvSpPr>
          <p:spPr>
            <a:xfrm>
              <a:off x="-1" y="47706"/>
              <a:ext cx="2836569" cy="504029"/>
            </a:xfrm>
            <a:prstGeom prst="roundRect">
              <a:avLst>
                <a:gd name="adj" fmla="val 16667"/>
              </a:avLst>
            </a:prstGeom>
            <a:solidFill>
              <a:schemeClr val="accent5"/>
            </a:solidFill>
            <a:ln w="25400" cap="flat">
              <a:solidFill>
                <a:srgbClr val="BA5D18"/>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24" name="將標點符號與顏文字去除以及減少無意義字詞。">
              <a:extLst>
                <a:ext uri="{FF2B5EF4-FFF2-40B4-BE49-F238E27FC236}">
                  <a16:creationId xmlns:a16="http://schemas.microsoft.com/office/drawing/2014/main" id="{5F9B54B6-2A91-4103-B2EA-EECD8892BC04}"/>
                </a:ext>
              </a:extLst>
            </p:cNvPr>
            <p:cNvSpPr txBox="1"/>
            <p:nvPr/>
          </p:nvSpPr>
          <p:spPr>
            <a:xfrm>
              <a:off x="70324" y="-2"/>
              <a:ext cx="2695919" cy="599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將標點符號與顏文字去除以及減少無意義字詞。</a:t>
              </a:r>
            </a:p>
          </p:txBody>
        </p:sp>
      </p:grpSp>
      <p:grpSp>
        <p:nvGrpSpPr>
          <p:cNvPr id="25" name="圓角矩形 50">
            <a:extLst>
              <a:ext uri="{FF2B5EF4-FFF2-40B4-BE49-F238E27FC236}">
                <a16:creationId xmlns:a16="http://schemas.microsoft.com/office/drawing/2014/main" id="{E41C95F5-3332-4622-BC7F-B8443D0DA55E}"/>
              </a:ext>
            </a:extLst>
          </p:cNvPr>
          <p:cNvGrpSpPr/>
          <p:nvPr/>
        </p:nvGrpSpPr>
        <p:grpSpPr>
          <a:xfrm>
            <a:off x="4456505" y="975222"/>
            <a:ext cx="2651335" cy="444450"/>
            <a:chOff x="0" y="0"/>
            <a:chExt cx="2727702" cy="455505"/>
          </a:xfrm>
        </p:grpSpPr>
        <p:sp>
          <p:nvSpPr>
            <p:cNvPr id="26" name="圓角矩形">
              <a:extLst>
                <a:ext uri="{FF2B5EF4-FFF2-40B4-BE49-F238E27FC236}">
                  <a16:creationId xmlns:a16="http://schemas.microsoft.com/office/drawing/2014/main" id="{4E0A6B92-CC81-46A1-AE48-28D856E52AA2}"/>
                </a:ext>
              </a:extLst>
            </p:cNvPr>
            <p:cNvSpPr/>
            <p:nvPr/>
          </p:nvSpPr>
          <p:spPr>
            <a:xfrm>
              <a:off x="0" y="0"/>
              <a:ext cx="2727703" cy="455506"/>
            </a:xfrm>
            <a:prstGeom prst="roundRect">
              <a:avLst>
                <a:gd name="adj" fmla="val 16667"/>
              </a:avLst>
            </a:prstGeom>
            <a:solidFill>
              <a:srgbClr val="0D79CA"/>
            </a:solidFill>
            <a:ln w="25400" cap="flat">
              <a:solidFill>
                <a:srgbClr val="394B92"/>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27" name="文章雜亂且有許多標點符號">
              <a:extLst>
                <a:ext uri="{FF2B5EF4-FFF2-40B4-BE49-F238E27FC236}">
                  <a16:creationId xmlns:a16="http://schemas.microsoft.com/office/drawing/2014/main" id="{CF8BC512-AFD5-483F-AF02-8CC934080583}"/>
                </a:ext>
              </a:extLst>
            </p:cNvPr>
            <p:cNvSpPr txBox="1"/>
            <p:nvPr/>
          </p:nvSpPr>
          <p:spPr>
            <a:xfrm>
              <a:off x="67955" y="55031"/>
              <a:ext cx="2591793" cy="345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文章雜亂且有許多標點符號</a:t>
              </a:r>
            </a:p>
          </p:txBody>
        </p:sp>
      </p:gr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grpSp>
        <p:nvGrpSpPr>
          <p:cNvPr id="29" name="流程圖: 程序 61">
            <a:extLst>
              <a:ext uri="{FF2B5EF4-FFF2-40B4-BE49-F238E27FC236}">
                <a16:creationId xmlns:a16="http://schemas.microsoft.com/office/drawing/2014/main" id="{017897B3-BB83-45D5-9C80-1E8D0346ED59}"/>
              </a:ext>
            </a:extLst>
          </p:cNvPr>
          <p:cNvGrpSpPr/>
          <p:nvPr/>
        </p:nvGrpSpPr>
        <p:grpSpPr>
          <a:xfrm>
            <a:off x="3035482" y="1443935"/>
            <a:ext cx="3958064" cy="1043383"/>
            <a:chOff x="0" y="0"/>
            <a:chExt cx="4072068" cy="1069338"/>
          </a:xfrm>
        </p:grpSpPr>
        <p:sp>
          <p:nvSpPr>
            <p:cNvPr id="30" name="矩形">
              <a:extLst>
                <a:ext uri="{FF2B5EF4-FFF2-40B4-BE49-F238E27FC236}">
                  <a16:creationId xmlns:a16="http://schemas.microsoft.com/office/drawing/2014/main" id="{41B17A5C-3223-411A-9198-134B5AF093CF}"/>
                </a:ext>
              </a:extLst>
            </p:cNvPr>
            <p:cNvSpPr/>
            <p:nvPr/>
          </p:nvSpPr>
          <p:spPr>
            <a:xfrm>
              <a:off x="0" y="60373"/>
              <a:ext cx="4072070" cy="948596"/>
            </a:xfrm>
            <a:prstGeom prst="rect">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lgn="just">
                <a:defRPr sz="800">
                  <a:latin typeface="+mn-lt"/>
                  <a:ea typeface="+mn-ea"/>
                  <a:cs typeface="+mn-cs"/>
                  <a:sym typeface="Helvetica"/>
                </a:defRPr>
              </a:pPr>
              <a:endParaRPr/>
            </a:p>
          </p:txBody>
        </p:sp>
        <p:sp>
          <p:nvSpPr>
            <p:cNvPr id="31" name="想分享前幾天購入的克蘭詩和THE KOOPLES 彈潤植萃美唇油還沒上市之前，某天上班搭捷運的早上在滑ig看到日本女生介紹這支，立刻被燒到！！！原本就有在用克蘭詩他們的美唇油，用的是03號和04號～所以查了一下10/15要上市，前幾天下班就衝去新光三越購入。一直很猶豫到底要選搖滾黑還是時尚白（超級選擇障礙），猶豫的同時櫃哥就說：「現在彩妝兩件有送這個～～小小的隨身化妝包唷」賀！小孩才要選擇，我全都要！就包了XDDD用了幾天覺得這聯名款和一般版本的比味道上多了很像摩洛哥髮油的味道，個人也有在用那個髮油也蠻喜歡的，所以試在唇上">
              <a:extLst>
                <a:ext uri="{FF2B5EF4-FFF2-40B4-BE49-F238E27FC236}">
                  <a16:creationId xmlns:a16="http://schemas.microsoft.com/office/drawing/2014/main" id="{539A34BD-E254-4DCD-93C3-EACD4B6574A0}"/>
                </a:ext>
              </a:extLst>
            </p:cNvPr>
            <p:cNvSpPr txBox="1"/>
            <p:nvPr/>
          </p:nvSpPr>
          <p:spPr>
            <a:xfrm>
              <a:off x="45719" y="0"/>
              <a:ext cx="3980631" cy="1069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just">
                <a:defRPr sz="800">
                  <a:latin typeface="+mn-lt"/>
                  <a:ea typeface="+mn-ea"/>
                  <a:cs typeface="+mn-cs"/>
                  <a:sym typeface="Helvetica"/>
                </a:defRPr>
              </a:lvl1pPr>
            </a:lstStyle>
            <a:p>
              <a:r>
                <a:t>想分享前幾天購入的克蘭詩和THE KOOPLES 彈潤植萃美唇油還沒上市之前，某天上班搭捷運的早上在滑ig看到日本女生介紹這支，立刻被燒到！！！原本就有在用克蘭詩他們的美唇油，用的是03號和04號～所以查了一下10/15要上市，前幾天下班就衝去新光三越購入。一直很猶豫到底要選搖滾黑還是時尚白（超級選擇障礙），猶豫的同時櫃哥就說：「現在彩妝兩件有送這個～～小小的隨身化妝包唷」賀！小孩才要選擇，我全都要！就包了XDDD用了幾天覺得這聯名款和一般版本的比味道上多了很像摩洛哥髮油的味道，個人也有在用那個髮油也蠻喜歡的，所以試在唇上</a:t>
              </a:r>
            </a:p>
          </p:txBody>
        </p:sp>
      </p:grpSp>
      <p:grpSp>
        <p:nvGrpSpPr>
          <p:cNvPr id="32" name="流程圖: 程序 67">
            <a:extLst>
              <a:ext uri="{FF2B5EF4-FFF2-40B4-BE49-F238E27FC236}">
                <a16:creationId xmlns:a16="http://schemas.microsoft.com/office/drawing/2014/main" id="{FDC89E40-B01F-4EA3-A228-5BF878897656}"/>
              </a:ext>
            </a:extLst>
          </p:cNvPr>
          <p:cNvGrpSpPr/>
          <p:nvPr/>
        </p:nvGrpSpPr>
        <p:grpSpPr>
          <a:xfrm>
            <a:off x="2170448" y="2658571"/>
            <a:ext cx="3958064" cy="1043384"/>
            <a:chOff x="0" y="0"/>
            <a:chExt cx="4072068" cy="1069338"/>
          </a:xfrm>
        </p:grpSpPr>
        <p:sp>
          <p:nvSpPr>
            <p:cNvPr id="33" name="矩形">
              <a:extLst>
                <a:ext uri="{FF2B5EF4-FFF2-40B4-BE49-F238E27FC236}">
                  <a16:creationId xmlns:a16="http://schemas.microsoft.com/office/drawing/2014/main" id="{37B6CBEE-4C94-441B-A9DD-FDC7CFF5DB7B}"/>
                </a:ext>
              </a:extLst>
            </p:cNvPr>
            <p:cNvSpPr/>
            <p:nvPr/>
          </p:nvSpPr>
          <p:spPr>
            <a:xfrm>
              <a:off x="0" y="60373"/>
              <a:ext cx="4072070" cy="948596"/>
            </a:xfrm>
            <a:prstGeom prst="rect">
              <a:avLst/>
            </a:prstGeom>
            <a:solidFill>
              <a:srgbClr val="FFFFFF"/>
            </a:solidFill>
            <a:ln w="25400" cap="flat">
              <a:solidFill>
                <a:srgbClr val="C3260C"/>
              </a:solidFill>
              <a:prstDash val="solid"/>
              <a:round/>
            </a:ln>
            <a:effectLst/>
          </p:spPr>
          <p:txBody>
            <a:bodyPr wrap="square" lIns="45718" tIns="45718" rIns="45718" bIns="45718" numCol="1" anchor="ctr">
              <a:noAutofit/>
            </a:bodyPr>
            <a:lstStyle/>
            <a:p>
              <a:pPr algn="just">
                <a:defRPr sz="800">
                  <a:latin typeface="+mn-lt"/>
                  <a:ea typeface="+mn-ea"/>
                  <a:cs typeface="+mn-cs"/>
                  <a:sym typeface="Helvetica"/>
                </a:defRPr>
              </a:pPr>
              <a:endParaRPr/>
            </a:p>
          </p:txBody>
        </p:sp>
        <p:sp>
          <p:nvSpPr>
            <p:cNvPr id="34" name="想 分享 前 幾天 購入 克蘭詩 THE   KOOPLES   彈潤 植萃 美唇 油還 上市 之前 天 上班 搭捷運 早上 滑 ig 看到 日本 女生 介紹 這支 燒到 原本 用克蘭詩 美唇 油 03 號和 04 號 查 一下 10 15 上市 前 天下 班 衝去 新光 三越 購入 一直 猶豫 選搖滾 黑 時 尚白 超級 選擇 障礙 猶豫 櫃哥 說 現在 彩妝 兩件 送 小小的 隨身 化妝包 唷 賀 小孩 選擇 包 幾天 覺得 這聯 名款 版本 味道 摩洛哥 髮 油 味道 人 髮 油 喜歡 試在 唇 聞到 味道 正中 我心 附上 小小的 手部 試色 上唇 照片 左到 右 素唇 時尚白 搖滾 黑 今天 星期六 在家 不想 化妝 請 忽略 臉上 放小 斑點們 剛塗 嘴唇 時 真的 有點 黑黑">
              <a:extLst>
                <a:ext uri="{FF2B5EF4-FFF2-40B4-BE49-F238E27FC236}">
                  <a16:creationId xmlns:a16="http://schemas.microsoft.com/office/drawing/2014/main" id="{21F37286-ECAA-448A-A095-81F00C826A4D}"/>
                </a:ext>
              </a:extLst>
            </p:cNvPr>
            <p:cNvSpPr txBox="1"/>
            <p:nvPr/>
          </p:nvSpPr>
          <p:spPr>
            <a:xfrm>
              <a:off x="45719" y="0"/>
              <a:ext cx="3980631" cy="1069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just">
                <a:defRPr sz="800">
                  <a:latin typeface="+mn-lt"/>
                  <a:ea typeface="+mn-ea"/>
                  <a:cs typeface="+mn-cs"/>
                  <a:sym typeface="Helvetica"/>
                </a:defRPr>
              </a:lvl1pPr>
            </a:lstStyle>
            <a:p>
              <a:r>
                <a:t>想 分享 前 幾天 購入 克蘭詩 THE   KOOPLES   彈潤 植萃 美唇 油還 上市 之前 天 上班 搭捷運 早上 滑 ig 看到 日本 女生 介紹 這支 燒到 原本 用克蘭詩 美唇 油 03 號和 04 號 查 一下 10 15 上市 前 天下 班 衝去 新光 三越 購入 一直 猶豫 選搖滾 黑 時 尚白 超級 選擇 障礙 猶豫 櫃哥 說 現在 彩妝 兩件 送 小小的 隨身 化妝包 唷 賀 小孩 選擇 包 幾天 覺得 這聯 名款 版本 味道 摩洛哥 髮 油 味道 人 髮 油 喜歡 試在 唇 聞到 味道 正中 我心 附上 小小的 手部 試色 上唇 照片 左到 右 素唇 時尚白 搖滾 黑 今天 星期六 在家 不想 化妝 請 忽略 臉上 放小 斑點們 剛塗 嘴唇 時 真的 有點 黑黑</a:t>
              </a:r>
            </a:p>
          </p:txBody>
        </p:sp>
      </p:grpSp>
    </p:spTree>
    <p:extLst>
      <p:ext uri="{BB962C8B-B14F-4D97-AF65-F5344CB8AC3E}">
        <p14:creationId xmlns:p14="http://schemas.microsoft.com/office/powerpoint/2010/main" val="332420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a:t>word2vec</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72</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2721255" cy="338554"/>
          </a:xfrm>
          <a:prstGeom prst="rect">
            <a:avLst/>
          </a:prstGeom>
          <a:noFill/>
        </p:spPr>
        <p:txBody>
          <a:bodyPr wrap="square" rtlCol="0">
            <a:spAutoFit/>
          </a:bodyPr>
          <a:lstStyle/>
          <a:p>
            <a:r>
              <a:rPr lang="zh-TW" altLang="en-US" sz="1600" b="1" dirty="0">
                <a:solidFill>
                  <a:schemeClr val="accent1">
                    <a:lumMod val="75000"/>
                  </a:schemeClr>
                </a:solidFill>
              </a:rPr>
              <a:t>模糊搜索</a:t>
            </a:r>
          </a:p>
        </p:txBody>
      </p:sp>
      <p:pic>
        <p:nvPicPr>
          <p:cNvPr id="39" name="圖片 22" descr="圖片 22">
            <a:extLst>
              <a:ext uri="{FF2B5EF4-FFF2-40B4-BE49-F238E27FC236}">
                <a16:creationId xmlns:a16="http://schemas.microsoft.com/office/drawing/2014/main" id="{CF634263-F874-4425-8C08-0B91140564DA}"/>
              </a:ext>
            </a:extLst>
          </p:cNvPr>
          <p:cNvPicPr>
            <a:picLocks noChangeAspect="1"/>
          </p:cNvPicPr>
          <p:nvPr/>
        </p:nvPicPr>
        <p:blipFill>
          <a:blip r:embed="rId3"/>
          <a:stretch>
            <a:fillRect/>
          </a:stretch>
        </p:blipFill>
        <p:spPr>
          <a:xfrm>
            <a:off x="2186868" y="1891426"/>
            <a:ext cx="5024923" cy="777581"/>
          </a:xfrm>
          <a:prstGeom prst="rect">
            <a:avLst/>
          </a:prstGeom>
          <a:ln w="3175" cap="sq">
            <a:solidFill>
              <a:srgbClr val="000000"/>
            </a:solidFill>
            <a:miter/>
          </a:ln>
          <a:effectLst>
            <a:outerShdw blurRad="50800" dist="38100" dir="2700000" rotWithShape="0">
              <a:srgbClr val="000000">
                <a:alpha val="43000"/>
              </a:srgbClr>
            </a:outerShdw>
          </a:effectLst>
        </p:spPr>
      </p:pic>
      <p:grpSp>
        <p:nvGrpSpPr>
          <p:cNvPr id="40" name="流程圖: 程序 23">
            <a:extLst>
              <a:ext uri="{FF2B5EF4-FFF2-40B4-BE49-F238E27FC236}">
                <a16:creationId xmlns:a16="http://schemas.microsoft.com/office/drawing/2014/main" id="{2AF5830A-9114-4E83-B963-FC63B705650A}"/>
              </a:ext>
            </a:extLst>
          </p:cNvPr>
          <p:cNvGrpSpPr/>
          <p:nvPr/>
        </p:nvGrpSpPr>
        <p:grpSpPr>
          <a:xfrm>
            <a:off x="2186868" y="2793016"/>
            <a:ext cx="1964524" cy="1100736"/>
            <a:chOff x="0" y="0"/>
            <a:chExt cx="1964523" cy="1100734"/>
          </a:xfrm>
        </p:grpSpPr>
        <p:sp>
          <p:nvSpPr>
            <p:cNvPr id="41" name="矩形">
              <a:extLst>
                <a:ext uri="{FF2B5EF4-FFF2-40B4-BE49-F238E27FC236}">
                  <a16:creationId xmlns:a16="http://schemas.microsoft.com/office/drawing/2014/main" id="{D43D3F6E-34EE-428B-BE92-09BD6BA3B263}"/>
                </a:ext>
              </a:extLst>
            </p:cNvPr>
            <p:cNvSpPr/>
            <p:nvPr/>
          </p:nvSpPr>
          <p:spPr>
            <a:xfrm>
              <a:off x="-1" y="99747"/>
              <a:ext cx="1964524" cy="901245"/>
            </a:xfrm>
            <a:prstGeom prst="rect">
              <a:avLst/>
            </a:prstGeom>
            <a:solidFill>
              <a:srgbClr val="FFFFFF"/>
            </a:solidFill>
            <a:ln w="6350" cap="flat">
              <a:solidFill>
                <a:srgbClr val="000000"/>
              </a:solidFill>
              <a:prstDash val="solid"/>
              <a:round/>
            </a:ln>
            <a:effectLst/>
          </p:spPr>
          <p:txBody>
            <a:bodyPr wrap="square" lIns="45718" tIns="45718" rIns="45718" bIns="45718" numCol="1" anchor="ctr">
              <a:noAutofit/>
            </a:bodyPr>
            <a:lstStyle/>
            <a:p>
              <a:pPr>
                <a:defRPr sz="900"/>
              </a:pPr>
              <a:endParaRPr/>
            </a:p>
          </p:txBody>
        </p:sp>
        <p:sp>
          <p:nvSpPr>
            <p:cNvPr id="42" name="關鍵字:修容…">
              <a:extLst>
                <a:ext uri="{FF2B5EF4-FFF2-40B4-BE49-F238E27FC236}">
                  <a16:creationId xmlns:a16="http://schemas.microsoft.com/office/drawing/2014/main" id="{BDB8F4C1-CC4C-4B06-AA73-FEF905B71D47}"/>
                </a:ext>
              </a:extLst>
            </p:cNvPr>
            <p:cNvSpPr txBox="1"/>
            <p:nvPr/>
          </p:nvSpPr>
          <p:spPr>
            <a:xfrm>
              <a:off x="45718" y="0"/>
              <a:ext cx="1873086" cy="1100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900">
                  <a:latin typeface="+mn-lt"/>
                  <a:ea typeface="+mn-ea"/>
                  <a:cs typeface="+mn-cs"/>
                  <a:sym typeface="Helvetica"/>
                </a:defRPr>
              </a:pPr>
              <a:r>
                <a:rPr dirty="0" err="1"/>
                <a:t>關鍵字</a:t>
              </a:r>
              <a:r>
                <a:rPr dirty="0" err="1">
                  <a:latin typeface="+mj-lt"/>
                  <a:ea typeface="+mj-ea"/>
                  <a:cs typeface="+mj-cs"/>
                  <a:sym typeface="Arial"/>
                </a:rPr>
                <a:t>:</a:t>
              </a:r>
              <a:r>
                <a:rPr dirty="0" err="1"/>
                <a:t>修容</a:t>
              </a:r>
              <a:endParaRPr dirty="0"/>
            </a:p>
            <a:p>
              <a:pPr>
                <a:defRPr sz="900">
                  <a:latin typeface="+mn-lt"/>
                  <a:ea typeface="+mn-ea"/>
                  <a:cs typeface="+mn-cs"/>
                  <a:sym typeface="Helvetica"/>
                </a:defRPr>
              </a:pPr>
              <a:r>
                <a:rPr dirty="0"/>
                <a:t>鼻影</a:t>
              </a:r>
              <a:r>
                <a:rPr dirty="0">
                  <a:latin typeface="+mj-lt"/>
                  <a:ea typeface="+mj-ea"/>
                  <a:cs typeface="+mj-cs"/>
                  <a:sym typeface="Arial"/>
                </a:rPr>
                <a:t>,0.8871086239814758</a:t>
              </a:r>
            </a:p>
            <a:p>
              <a:pPr>
                <a:defRPr sz="900">
                  <a:latin typeface="+mn-lt"/>
                  <a:ea typeface="+mn-ea"/>
                  <a:cs typeface="+mn-cs"/>
                  <a:sym typeface="Helvetica"/>
                </a:defRPr>
              </a:pPr>
              <a:r>
                <a:rPr dirty="0"/>
                <a:t>修容餅</a:t>
              </a:r>
              <a:r>
                <a:rPr dirty="0">
                  <a:latin typeface="+mj-lt"/>
                  <a:ea typeface="+mj-ea"/>
                  <a:cs typeface="+mj-cs"/>
                  <a:sym typeface="Arial"/>
                </a:rPr>
                <a:t>,0.8480609655380249</a:t>
              </a:r>
            </a:p>
            <a:p>
              <a:pPr>
                <a:defRPr sz="900">
                  <a:latin typeface="+mn-lt"/>
                  <a:ea typeface="+mn-ea"/>
                  <a:cs typeface="+mn-cs"/>
                  <a:sym typeface="Helvetica"/>
                </a:defRPr>
              </a:pPr>
              <a:r>
                <a:rPr dirty="0"/>
                <a:t>修容棒</a:t>
              </a:r>
              <a:r>
                <a:rPr dirty="0">
                  <a:latin typeface="+mj-lt"/>
                  <a:ea typeface="+mj-ea"/>
                  <a:cs typeface="+mj-cs"/>
                  <a:sym typeface="Arial"/>
                </a:rPr>
                <a:t>,0.8231829404830933</a:t>
              </a:r>
            </a:p>
            <a:p>
              <a:pPr>
                <a:defRPr sz="900">
                  <a:latin typeface="+mn-lt"/>
                  <a:ea typeface="+mn-ea"/>
                  <a:cs typeface="+mn-cs"/>
                  <a:sym typeface="Helvetica"/>
                </a:defRPr>
              </a:pPr>
              <a:r>
                <a:rPr dirty="0"/>
                <a:t>修鼻影</a:t>
              </a:r>
              <a:r>
                <a:rPr dirty="0">
                  <a:latin typeface="+mj-lt"/>
                  <a:ea typeface="+mj-ea"/>
                  <a:cs typeface="+mj-cs"/>
                  <a:sym typeface="Arial"/>
                </a:rPr>
                <a:t>,0.785353422164917</a:t>
              </a:r>
            </a:p>
            <a:p>
              <a:pPr>
                <a:defRPr sz="900">
                  <a:latin typeface="+mn-lt"/>
                  <a:ea typeface="+mn-ea"/>
                  <a:cs typeface="+mn-cs"/>
                  <a:sym typeface="Helvetica"/>
                </a:defRPr>
              </a:pPr>
              <a:r>
                <a:rPr dirty="0"/>
                <a:t>畫鼻影</a:t>
              </a:r>
              <a:r>
                <a:rPr dirty="0">
                  <a:latin typeface="+mj-lt"/>
                  <a:ea typeface="+mj-ea"/>
                  <a:cs typeface="+mj-cs"/>
                  <a:sym typeface="Arial"/>
                </a:rPr>
                <a:t>,0.758726954460144</a:t>
              </a:r>
            </a:p>
          </p:txBody>
        </p:sp>
      </p:grpSp>
      <p:sp>
        <p:nvSpPr>
          <p:cNvPr id="43" name="向右箭號 25">
            <a:extLst>
              <a:ext uri="{FF2B5EF4-FFF2-40B4-BE49-F238E27FC236}">
                <a16:creationId xmlns:a16="http://schemas.microsoft.com/office/drawing/2014/main" id="{976CD397-7D96-453E-9B9B-969065D26F28}"/>
              </a:ext>
            </a:extLst>
          </p:cNvPr>
          <p:cNvSpPr/>
          <p:nvPr/>
        </p:nvSpPr>
        <p:spPr>
          <a:xfrm>
            <a:off x="4157969" y="3272107"/>
            <a:ext cx="978409" cy="142556"/>
          </a:xfrm>
          <a:prstGeom prst="rightArrow">
            <a:avLst>
              <a:gd name="adj1" fmla="val 50000"/>
              <a:gd name="adj2" fmla="val 50000"/>
            </a:avLst>
          </a:prstGeom>
          <a:solidFill>
            <a:schemeClr val="accent2"/>
          </a:solidFill>
          <a:ln w="25400">
            <a:solidFill>
              <a:srgbClr val="4595B1"/>
            </a:solidFill>
          </a:ln>
        </p:spPr>
        <p:txBody>
          <a:bodyPr lIns="45718" tIns="45718" rIns="45718" bIns="45718" anchor="ctr"/>
          <a:lstStyle/>
          <a:p>
            <a:pPr algn="ctr">
              <a:defRPr>
                <a:solidFill>
                  <a:srgbClr val="FFFFFF"/>
                </a:solidFill>
              </a:defRPr>
            </a:pPr>
            <a:endParaRPr/>
          </a:p>
        </p:txBody>
      </p:sp>
      <p:grpSp>
        <p:nvGrpSpPr>
          <p:cNvPr id="44" name="圓角矩形 26">
            <a:extLst>
              <a:ext uri="{FF2B5EF4-FFF2-40B4-BE49-F238E27FC236}">
                <a16:creationId xmlns:a16="http://schemas.microsoft.com/office/drawing/2014/main" id="{60DBD831-C043-4B9A-9B1F-026D2754CCAE}"/>
              </a:ext>
            </a:extLst>
          </p:cNvPr>
          <p:cNvGrpSpPr/>
          <p:nvPr/>
        </p:nvGrpSpPr>
        <p:grpSpPr>
          <a:xfrm>
            <a:off x="5169268" y="3161316"/>
            <a:ext cx="1173246" cy="348659"/>
            <a:chOff x="0" y="0"/>
            <a:chExt cx="1173244" cy="348658"/>
          </a:xfrm>
        </p:grpSpPr>
        <p:sp>
          <p:nvSpPr>
            <p:cNvPr id="45" name="圓角矩形">
              <a:extLst>
                <a:ext uri="{FF2B5EF4-FFF2-40B4-BE49-F238E27FC236}">
                  <a16:creationId xmlns:a16="http://schemas.microsoft.com/office/drawing/2014/main" id="{A09CB64D-F96A-4B5C-BAB6-36B336D3303B}"/>
                </a:ext>
              </a:extLst>
            </p:cNvPr>
            <p:cNvSpPr/>
            <p:nvPr/>
          </p:nvSpPr>
          <p:spPr>
            <a:xfrm>
              <a:off x="0" y="-1"/>
              <a:ext cx="1173245" cy="348659"/>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b="1">
                  <a:solidFill>
                    <a:srgbClr val="FFFFFF"/>
                  </a:solidFill>
                  <a:latin typeface="微軟正黑體"/>
                  <a:ea typeface="微軟正黑體"/>
                  <a:cs typeface="微軟正黑體"/>
                  <a:sym typeface="微軟正黑體"/>
                </a:defRPr>
              </a:pPr>
              <a:endParaRPr/>
            </a:p>
          </p:txBody>
        </p:sp>
        <p:sp>
          <p:nvSpPr>
            <p:cNvPr id="46" name="同義字">
              <a:extLst>
                <a:ext uri="{FF2B5EF4-FFF2-40B4-BE49-F238E27FC236}">
                  <a16:creationId xmlns:a16="http://schemas.microsoft.com/office/drawing/2014/main" id="{74ADD791-6835-477F-93EE-BF2F4704F984}"/>
                </a:ext>
              </a:extLst>
            </p:cNvPr>
            <p:cNvSpPr txBox="1"/>
            <p:nvPr/>
          </p:nvSpPr>
          <p:spPr>
            <a:xfrm>
              <a:off x="62739" y="1606"/>
              <a:ext cx="1047766" cy="3454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b="1">
                  <a:solidFill>
                    <a:srgbClr val="FFFFFF"/>
                  </a:solidFill>
                  <a:latin typeface="微軟正黑體"/>
                  <a:ea typeface="微軟正黑體"/>
                  <a:cs typeface="微軟正黑體"/>
                  <a:sym typeface="微軟正黑體"/>
                </a:defRPr>
              </a:lvl1pPr>
            </a:lstStyle>
            <a:p>
              <a:r>
                <a:t>同義字</a:t>
              </a:r>
            </a:p>
          </p:txBody>
        </p:sp>
      </p:grpSp>
    </p:spTree>
    <p:extLst>
      <p:ext uri="{BB962C8B-B14F-4D97-AF65-F5344CB8AC3E}">
        <p14:creationId xmlns:p14="http://schemas.microsoft.com/office/powerpoint/2010/main" val="14739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a:t>word2vec</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73</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5906791" cy="338554"/>
          </a:xfrm>
          <a:prstGeom prst="rect">
            <a:avLst/>
          </a:prstGeom>
          <a:noFill/>
        </p:spPr>
        <p:txBody>
          <a:bodyPr wrap="square" rtlCol="0">
            <a:spAutoFit/>
          </a:bodyPr>
          <a:lstStyle/>
          <a:p>
            <a:pPr lvl="0">
              <a:spcBef>
                <a:spcPts val="600"/>
              </a:spcBef>
              <a:buClr>
                <a:srgbClr val="A1BECC"/>
              </a:buClr>
              <a:defRPr sz="1400" b="1">
                <a:solidFill>
                  <a:srgbClr val="000000"/>
                </a:solidFill>
                <a:latin typeface="微軟正黑體"/>
                <a:ea typeface="微軟正黑體"/>
                <a:cs typeface="微軟正黑體"/>
                <a:sym typeface="微軟正黑體"/>
              </a:defRPr>
            </a:pPr>
            <a:r>
              <a:rPr lang="zh-TW" altLang="en-US" sz="1600" b="1" dirty="0">
                <a:latin typeface="微軟正黑體"/>
                <a:ea typeface="微軟正黑體"/>
                <a:sym typeface="微軟正黑體"/>
              </a:rPr>
              <a:t>請輸入關鍵字</a:t>
            </a:r>
            <a:r>
              <a:rPr lang="zh-TW" altLang="en-US" sz="1600" b="1" dirty="0">
                <a:solidFill>
                  <a:srgbClr val="617A86"/>
                </a:solidFill>
                <a:latin typeface="微軟正黑體"/>
                <a:ea typeface="微軟正黑體"/>
                <a:sym typeface="微軟正黑體"/>
              </a:rPr>
              <a:t>：</a:t>
            </a:r>
            <a:r>
              <a:rPr lang="zh-TW" altLang="en-US" sz="1600" b="1" dirty="0">
                <a:solidFill>
                  <a:srgbClr val="0070C0"/>
                </a:solidFill>
                <a:latin typeface="微軟正黑體"/>
                <a:ea typeface="微軟正黑體"/>
                <a:sym typeface="微軟正黑體"/>
              </a:rPr>
              <a:t>我待會要去</a:t>
            </a:r>
            <a:r>
              <a:rPr lang="zh-TW" altLang="en-US" sz="1600" b="1" dirty="0">
                <a:solidFill>
                  <a:srgbClr val="963334"/>
                </a:solidFill>
                <a:latin typeface="微軟正黑體"/>
                <a:ea typeface="微軟正黑體"/>
                <a:sym typeface="微軟正黑體"/>
              </a:rPr>
              <a:t>約會</a:t>
            </a:r>
            <a:r>
              <a:rPr lang="zh-TW" altLang="en-US" sz="1600" b="1" dirty="0">
                <a:solidFill>
                  <a:srgbClr val="0070C0"/>
                </a:solidFill>
                <a:latin typeface="微軟正黑體"/>
                <a:ea typeface="微軟正黑體"/>
                <a:sym typeface="微軟正黑體"/>
              </a:rPr>
              <a:t>，有沒有</a:t>
            </a:r>
            <a:r>
              <a:rPr lang="zh-TW" altLang="en-US" sz="1600" b="1" dirty="0">
                <a:solidFill>
                  <a:srgbClr val="963334"/>
                </a:solidFill>
                <a:latin typeface="微軟正黑體"/>
                <a:ea typeface="微軟正黑體"/>
                <a:sym typeface="微軟正黑體"/>
              </a:rPr>
              <a:t>妝容</a:t>
            </a:r>
            <a:r>
              <a:rPr lang="zh-TW" altLang="en-US" sz="1600" b="1" dirty="0">
                <a:solidFill>
                  <a:srgbClr val="0070C0"/>
                </a:solidFill>
                <a:latin typeface="微軟正黑體"/>
                <a:ea typeface="微軟正黑體"/>
                <a:sym typeface="微軟正黑體"/>
              </a:rPr>
              <a:t>相關的文章呢</a:t>
            </a:r>
            <a:r>
              <a:rPr lang="en-US" altLang="zh-TW" sz="1600" b="1" dirty="0">
                <a:solidFill>
                  <a:srgbClr val="617A86"/>
                </a:solidFill>
                <a:latin typeface="微軟正黑體"/>
                <a:ea typeface="微軟正黑體"/>
                <a:sym typeface="微軟正黑體"/>
              </a:rPr>
              <a:t>?</a:t>
            </a:r>
          </a:p>
        </p:txBody>
      </p:sp>
      <p:pic>
        <p:nvPicPr>
          <p:cNvPr id="17" name="圖片 20" descr="圖片 20">
            <a:extLst>
              <a:ext uri="{FF2B5EF4-FFF2-40B4-BE49-F238E27FC236}">
                <a16:creationId xmlns:a16="http://schemas.microsoft.com/office/drawing/2014/main" id="{914968FC-19C1-45E2-8732-70ED53607F8F}"/>
              </a:ext>
            </a:extLst>
          </p:cNvPr>
          <p:cNvPicPr>
            <a:picLocks noChangeAspect="1"/>
          </p:cNvPicPr>
          <p:nvPr/>
        </p:nvPicPr>
        <p:blipFill>
          <a:blip r:embed="rId3"/>
          <a:stretch>
            <a:fillRect/>
          </a:stretch>
        </p:blipFill>
        <p:spPr>
          <a:xfrm>
            <a:off x="1709168" y="1631201"/>
            <a:ext cx="5725664" cy="1265352"/>
          </a:xfrm>
          <a:prstGeom prst="rect">
            <a:avLst/>
          </a:prstGeom>
          <a:ln w="12700" cap="sq">
            <a:solidFill>
              <a:srgbClr val="000000"/>
            </a:solidFill>
            <a:miter/>
          </a:ln>
          <a:effectLst>
            <a:outerShdw blurRad="50800" dist="38100" dir="2700000" rotWithShape="0">
              <a:srgbClr val="000000">
                <a:alpha val="43000"/>
              </a:srgbClr>
            </a:outerShdw>
          </a:effectLst>
        </p:spPr>
      </p:pic>
      <p:grpSp>
        <p:nvGrpSpPr>
          <p:cNvPr id="18" name="流程圖: 程序 1">
            <a:extLst>
              <a:ext uri="{FF2B5EF4-FFF2-40B4-BE49-F238E27FC236}">
                <a16:creationId xmlns:a16="http://schemas.microsoft.com/office/drawing/2014/main" id="{000C0D0C-997E-4BB6-B28B-68E70CFF67E0}"/>
              </a:ext>
            </a:extLst>
          </p:cNvPr>
          <p:cNvGrpSpPr/>
          <p:nvPr/>
        </p:nvGrpSpPr>
        <p:grpSpPr>
          <a:xfrm>
            <a:off x="724900" y="3539331"/>
            <a:ext cx="3175588" cy="451193"/>
            <a:chOff x="0" y="0"/>
            <a:chExt cx="3157641" cy="451192"/>
          </a:xfrm>
        </p:grpSpPr>
        <p:sp>
          <p:nvSpPr>
            <p:cNvPr id="19" name="矩形">
              <a:extLst>
                <a:ext uri="{FF2B5EF4-FFF2-40B4-BE49-F238E27FC236}">
                  <a16:creationId xmlns:a16="http://schemas.microsoft.com/office/drawing/2014/main" id="{FDE72434-58FD-4C52-AF7C-105CFB9DC16D}"/>
                </a:ext>
              </a:extLst>
            </p:cNvPr>
            <p:cNvSpPr/>
            <p:nvPr/>
          </p:nvSpPr>
          <p:spPr>
            <a:xfrm>
              <a:off x="0" y="80035"/>
              <a:ext cx="3157642" cy="291125"/>
            </a:xfrm>
            <a:prstGeom prst="rect">
              <a:avLst/>
            </a:prstGeom>
            <a:solidFill>
              <a:srgbClr val="FFFFFF"/>
            </a:solidFill>
            <a:ln w="9525" cap="flat">
              <a:solidFill>
                <a:srgbClr val="000000"/>
              </a:solidFill>
              <a:prstDash val="solid"/>
              <a:round/>
            </a:ln>
            <a:effectLst/>
          </p:spPr>
          <p:txBody>
            <a:bodyPr wrap="square" lIns="45718" tIns="45718" rIns="45718" bIns="45718" numCol="1" anchor="ctr">
              <a:noAutofit/>
            </a:bodyPr>
            <a:lstStyle/>
            <a:p>
              <a:pPr algn="ctr">
                <a:defRPr sz="1000"/>
              </a:pPr>
              <a:endParaRPr/>
            </a:p>
          </p:txBody>
        </p:sp>
        <p:sp>
          <p:nvSpPr>
            <p:cNvPr id="20" name="(2504, 0.9529139, '[心得] 兩罐貴婦底妝 La Mer/嬌蘭')">
              <a:extLst>
                <a:ext uri="{FF2B5EF4-FFF2-40B4-BE49-F238E27FC236}">
                  <a16:creationId xmlns:a16="http://schemas.microsoft.com/office/drawing/2014/main" id="{C9F27DE1-4F75-493B-BC9F-5F827360C304}"/>
                </a:ext>
              </a:extLst>
            </p:cNvPr>
            <p:cNvSpPr txBox="1"/>
            <p:nvPr/>
          </p:nvSpPr>
          <p:spPr>
            <a:xfrm>
              <a:off x="45719" y="0"/>
              <a:ext cx="3066203" cy="451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1000"/>
              </a:pPr>
              <a:r>
                <a:rPr dirty="0"/>
                <a:t>(2504, </a:t>
              </a:r>
              <a:r>
                <a:rPr b="1" dirty="0">
                  <a:solidFill>
                    <a:schemeClr val="accent6"/>
                  </a:solidFill>
                </a:rPr>
                <a:t>0.9529139</a:t>
              </a:r>
              <a:r>
                <a:rPr dirty="0"/>
                <a:t>, '[</a:t>
              </a:r>
              <a:r>
                <a:rPr dirty="0" err="1">
                  <a:latin typeface="+mn-lt"/>
                  <a:ea typeface="+mn-ea"/>
                  <a:cs typeface="+mn-cs"/>
                  <a:sym typeface="Helvetica"/>
                </a:rPr>
                <a:t>心得</a:t>
              </a:r>
              <a:r>
                <a:rPr dirty="0"/>
                <a:t>] </a:t>
              </a:r>
              <a:r>
                <a:rPr dirty="0" err="1">
                  <a:latin typeface="+mn-lt"/>
                  <a:ea typeface="+mn-ea"/>
                  <a:cs typeface="+mn-cs"/>
                  <a:sym typeface="Helvetica"/>
                </a:rPr>
                <a:t>兩罐貴婦底妝</a:t>
              </a:r>
              <a:r>
                <a:rPr dirty="0">
                  <a:latin typeface="+mn-lt"/>
                  <a:ea typeface="+mn-ea"/>
                  <a:cs typeface="+mn-cs"/>
                  <a:sym typeface="Helvetica"/>
                </a:rPr>
                <a:t> </a:t>
              </a:r>
              <a:r>
                <a:rPr dirty="0"/>
                <a:t>La Mer/</a:t>
              </a:r>
              <a:r>
                <a:rPr dirty="0" err="1">
                  <a:latin typeface="+mn-lt"/>
                  <a:ea typeface="+mn-ea"/>
                  <a:cs typeface="+mn-cs"/>
                  <a:sym typeface="Helvetica"/>
                </a:rPr>
                <a:t>嬌蘭</a:t>
              </a:r>
              <a:r>
                <a:rPr dirty="0"/>
                <a:t>')</a:t>
              </a:r>
            </a:p>
          </p:txBody>
        </p:sp>
      </p:grpSp>
      <p:grpSp>
        <p:nvGrpSpPr>
          <p:cNvPr id="25" name="流程圖: 程序 21">
            <a:extLst>
              <a:ext uri="{FF2B5EF4-FFF2-40B4-BE49-F238E27FC236}">
                <a16:creationId xmlns:a16="http://schemas.microsoft.com/office/drawing/2014/main" id="{6A4400CD-8756-4251-A010-F0A75D70A034}"/>
              </a:ext>
            </a:extLst>
          </p:cNvPr>
          <p:cNvGrpSpPr/>
          <p:nvPr/>
        </p:nvGrpSpPr>
        <p:grpSpPr>
          <a:xfrm>
            <a:off x="4074773" y="3522781"/>
            <a:ext cx="4552392" cy="451196"/>
            <a:chOff x="0" y="-1"/>
            <a:chExt cx="4491965" cy="451194"/>
          </a:xfrm>
        </p:grpSpPr>
        <p:sp>
          <p:nvSpPr>
            <p:cNvPr id="26" name="矩形">
              <a:extLst>
                <a:ext uri="{FF2B5EF4-FFF2-40B4-BE49-F238E27FC236}">
                  <a16:creationId xmlns:a16="http://schemas.microsoft.com/office/drawing/2014/main" id="{6C9FCBF7-04EA-4E89-BCB8-E98501F0E98D}"/>
                </a:ext>
              </a:extLst>
            </p:cNvPr>
            <p:cNvSpPr/>
            <p:nvPr/>
          </p:nvSpPr>
          <p:spPr>
            <a:xfrm>
              <a:off x="0" y="80035"/>
              <a:ext cx="4491965" cy="291126"/>
            </a:xfrm>
            <a:prstGeom prst="rect">
              <a:avLst/>
            </a:prstGeom>
            <a:solidFill>
              <a:srgbClr val="FFFFFF"/>
            </a:solidFill>
            <a:ln w="9525" cap="flat">
              <a:solidFill>
                <a:srgbClr val="000000"/>
              </a:solidFill>
              <a:prstDash val="solid"/>
              <a:round/>
            </a:ln>
            <a:effectLst/>
          </p:spPr>
          <p:txBody>
            <a:bodyPr wrap="square" lIns="45718" tIns="45718" rIns="45718" bIns="45718" numCol="1" anchor="ctr">
              <a:noAutofit/>
            </a:bodyPr>
            <a:lstStyle/>
            <a:p>
              <a:pPr algn="ctr">
                <a:defRPr sz="1000"/>
              </a:pPr>
              <a:endParaRPr/>
            </a:p>
          </p:txBody>
        </p:sp>
        <p:sp>
          <p:nvSpPr>
            <p:cNvPr id="27" name="(7973, 0.9481875, '秋冬大勢底妝推薦，LANCOME蘭蔻水感奇蹟恆久光粉底')">
              <a:extLst>
                <a:ext uri="{FF2B5EF4-FFF2-40B4-BE49-F238E27FC236}">
                  <a16:creationId xmlns:a16="http://schemas.microsoft.com/office/drawing/2014/main" id="{AD72EB05-FD00-4CFA-BF6D-FABCD078A8FF}"/>
                </a:ext>
              </a:extLst>
            </p:cNvPr>
            <p:cNvSpPr txBox="1"/>
            <p:nvPr/>
          </p:nvSpPr>
          <p:spPr>
            <a:xfrm>
              <a:off x="45719" y="-1"/>
              <a:ext cx="4400527" cy="4511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1000"/>
              </a:pPr>
              <a:r>
                <a:rPr dirty="0"/>
                <a:t>(7973, </a:t>
              </a:r>
              <a:r>
                <a:rPr b="1" dirty="0">
                  <a:solidFill>
                    <a:schemeClr val="accent6"/>
                  </a:solidFill>
                </a:rPr>
                <a:t>0.9481875</a:t>
              </a:r>
              <a:r>
                <a:rPr dirty="0"/>
                <a:t>, '</a:t>
              </a:r>
              <a:r>
                <a:rPr dirty="0" err="1">
                  <a:latin typeface="+mn-lt"/>
                  <a:ea typeface="+mn-ea"/>
                  <a:cs typeface="+mn-cs"/>
                  <a:sym typeface="Helvetica"/>
                </a:rPr>
                <a:t>秋冬大勢底妝推薦，</a:t>
              </a:r>
              <a:r>
                <a:rPr dirty="0" err="1"/>
                <a:t>LANCOME</a:t>
              </a:r>
              <a:r>
                <a:rPr dirty="0" err="1">
                  <a:latin typeface="+mn-lt"/>
                  <a:ea typeface="+mn-ea"/>
                  <a:cs typeface="+mn-cs"/>
                  <a:sym typeface="Helvetica"/>
                </a:rPr>
                <a:t>蘭蔻水感奇蹟恆久光粉底</a:t>
              </a:r>
              <a:r>
                <a:rPr dirty="0"/>
                <a:t>')</a:t>
              </a:r>
            </a:p>
          </p:txBody>
        </p:sp>
      </p:grpSp>
      <p:grpSp>
        <p:nvGrpSpPr>
          <p:cNvPr id="33" name="圓角矩形 3">
            <a:extLst>
              <a:ext uri="{FF2B5EF4-FFF2-40B4-BE49-F238E27FC236}">
                <a16:creationId xmlns:a16="http://schemas.microsoft.com/office/drawing/2014/main" id="{4FA47EEE-A8FE-418B-BA86-875BBD772A74}"/>
              </a:ext>
            </a:extLst>
          </p:cNvPr>
          <p:cNvGrpSpPr/>
          <p:nvPr/>
        </p:nvGrpSpPr>
        <p:grpSpPr>
          <a:xfrm>
            <a:off x="3271838" y="2732606"/>
            <a:ext cx="2536031" cy="642467"/>
            <a:chOff x="-1" y="-1"/>
            <a:chExt cx="2440597" cy="556011"/>
          </a:xfrm>
        </p:grpSpPr>
        <p:sp>
          <p:nvSpPr>
            <p:cNvPr id="34" name="圓角矩形">
              <a:extLst>
                <a:ext uri="{FF2B5EF4-FFF2-40B4-BE49-F238E27FC236}">
                  <a16:creationId xmlns:a16="http://schemas.microsoft.com/office/drawing/2014/main" id="{3A6A828A-A482-41F0-874B-433BB3A2D92E}"/>
                </a:ext>
              </a:extLst>
            </p:cNvPr>
            <p:cNvSpPr/>
            <p:nvPr/>
          </p:nvSpPr>
          <p:spPr>
            <a:xfrm>
              <a:off x="-1" y="-1"/>
              <a:ext cx="2440597" cy="556011"/>
            </a:xfrm>
            <a:prstGeom prst="roundRect">
              <a:avLst>
                <a:gd name="adj" fmla="val 16667"/>
              </a:avLst>
            </a:prstGeom>
            <a:solidFill>
              <a:schemeClr val="accent6"/>
            </a:solidFill>
            <a:ln w="25400" cap="flat">
              <a:solidFill>
                <a:srgbClr val="B02F1A"/>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35" name="效果不如預期">
              <a:extLst>
                <a:ext uri="{FF2B5EF4-FFF2-40B4-BE49-F238E27FC236}">
                  <a16:creationId xmlns:a16="http://schemas.microsoft.com/office/drawing/2014/main" id="{CC005409-E8D4-4351-AEFD-33511B4C9128}"/>
                </a:ext>
              </a:extLst>
            </p:cNvPr>
            <p:cNvSpPr txBox="1"/>
            <p:nvPr/>
          </p:nvSpPr>
          <p:spPr>
            <a:xfrm>
              <a:off x="72862" y="47173"/>
              <a:ext cx="2294871" cy="461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2400" b="1">
                  <a:solidFill>
                    <a:srgbClr val="FFFFFF"/>
                  </a:solidFill>
                  <a:latin typeface="微軟正黑體"/>
                  <a:ea typeface="微軟正黑體"/>
                  <a:cs typeface="微軟正黑體"/>
                  <a:sym typeface="微軟正黑體"/>
                </a:defRPr>
              </a:lvl1pPr>
            </a:lstStyle>
            <a:p>
              <a:r>
                <a:rPr dirty="0" err="1"/>
                <a:t>效果不如預期</a:t>
              </a:r>
              <a:endParaRPr dirty="0"/>
            </a:p>
          </p:txBody>
        </p:sp>
      </p:grpSp>
    </p:spTree>
    <p:extLst>
      <p:ext uri="{BB962C8B-B14F-4D97-AF65-F5344CB8AC3E}">
        <p14:creationId xmlns:p14="http://schemas.microsoft.com/office/powerpoint/2010/main" val="153087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詞向量選擇－</a:t>
            </a:r>
            <a:r>
              <a:rPr lang="en-US" altLang="zh-TW" sz="3000" spc="-1" dirty="0" err="1"/>
              <a:t>fastText</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74</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28" name="文字方塊 59">
            <a:extLst>
              <a:ext uri="{FF2B5EF4-FFF2-40B4-BE49-F238E27FC236}">
                <a16:creationId xmlns:a16="http://schemas.microsoft.com/office/drawing/2014/main" id="{5B8FE14C-158F-4DD5-8586-48B304376246}"/>
              </a:ext>
            </a:extLst>
          </p:cNvPr>
          <p:cNvSpPr txBox="1"/>
          <p:nvPr/>
        </p:nvSpPr>
        <p:spPr>
          <a:xfrm>
            <a:off x="3059131" y="997519"/>
            <a:ext cx="1182654"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sz="2400">
                <a:solidFill>
                  <a:srgbClr val="FFFFFF"/>
                </a:solidFill>
              </a:defRPr>
            </a:lvl1pPr>
          </a:lstStyle>
          <a:p>
            <a:r>
              <a:t>斷詞前</a:t>
            </a:r>
          </a:p>
        </p:txBody>
      </p:sp>
      <p:sp>
        <p:nvSpPr>
          <p:cNvPr id="36" name="CustomShape 13">
            <a:extLst>
              <a:ext uri="{FF2B5EF4-FFF2-40B4-BE49-F238E27FC236}">
                <a16:creationId xmlns:a16="http://schemas.microsoft.com/office/drawing/2014/main" id="{A05D8193-BA3F-4D4B-B9E4-330F6B018346}"/>
              </a:ext>
            </a:extLst>
          </p:cNvPr>
          <p:cNvSpPr/>
          <p:nvPr/>
        </p:nvSpPr>
        <p:spPr>
          <a:xfrm>
            <a:off x="1242720" y="1008000"/>
            <a:ext cx="6748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endParaRPr lang="en-US" sz="1600" b="0" strike="noStrike" spc="-1" dirty="0">
              <a:latin typeface="Arial"/>
            </a:endParaRPr>
          </a:p>
        </p:txBody>
      </p:sp>
      <p:sp>
        <p:nvSpPr>
          <p:cNvPr id="38" name="文字方塊 37">
            <a:extLst>
              <a:ext uri="{FF2B5EF4-FFF2-40B4-BE49-F238E27FC236}">
                <a16:creationId xmlns:a16="http://schemas.microsoft.com/office/drawing/2014/main" id="{E2D48C04-11A2-45E1-8CB4-F5BAB7E2B95A}"/>
              </a:ext>
            </a:extLst>
          </p:cNvPr>
          <p:cNvSpPr txBox="1"/>
          <p:nvPr/>
        </p:nvSpPr>
        <p:spPr>
          <a:xfrm>
            <a:off x="1305000" y="1117908"/>
            <a:ext cx="5906791" cy="338554"/>
          </a:xfrm>
          <a:prstGeom prst="rect">
            <a:avLst/>
          </a:prstGeom>
          <a:noFill/>
        </p:spPr>
        <p:txBody>
          <a:bodyPr wrap="square" rtlCol="0">
            <a:spAutoFit/>
          </a:bodyPr>
          <a:lstStyle/>
          <a:p>
            <a:pPr lvl="0">
              <a:spcBef>
                <a:spcPts val="600"/>
              </a:spcBef>
              <a:buClr>
                <a:srgbClr val="A1BECC"/>
              </a:buClr>
              <a:defRPr sz="1400" b="1">
                <a:solidFill>
                  <a:srgbClr val="000000"/>
                </a:solidFill>
                <a:latin typeface="微軟正黑體"/>
                <a:ea typeface="微軟正黑體"/>
                <a:cs typeface="微軟正黑體"/>
                <a:sym typeface="微軟正黑體"/>
              </a:defRPr>
            </a:pPr>
            <a:r>
              <a:rPr lang="zh-TW" altLang="en-US" sz="1600" b="1" dirty="0">
                <a:latin typeface="微軟正黑體"/>
                <a:ea typeface="微軟正黑體"/>
                <a:sym typeface="微軟正黑體"/>
              </a:rPr>
              <a:t>請輸入關鍵字</a:t>
            </a:r>
            <a:r>
              <a:rPr lang="zh-TW" altLang="en-US" sz="1600" b="1" dirty="0">
                <a:solidFill>
                  <a:srgbClr val="617A86"/>
                </a:solidFill>
                <a:latin typeface="微軟正黑體"/>
                <a:ea typeface="微軟正黑體"/>
                <a:sym typeface="微軟正黑體"/>
              </a:rPr>
              <a:t>：</a:t>
            </a:r>
            <a:r>
              <a:rPr lang="zh-TW" altLang="en-US" sz="1600" b="1" dirty="0">
                <a:solidFill>
                  <a:srgbClr val="0070C0"/>
                </a:solidFill>
                <a:latin typeface="微軟正黑體"/>
                <a:ea typeface="微軟正黑體"/>
                <a:sym typeface="微軟正黑體"/>
              </a:rPr>
              <a:t>我待會要去</a:t>
            </a:r>
            <a:r>
              <a:rPr lang="zh-TW" altLang="en-US" sz="1600" b="1" dirty="0">
                <a:solidFill>
                  <a:srgbClr val="963334"/>
                </a:solidFill>
                <a:latin typeface="微軟正黑體"/>
                <a:ea typeface="微軟正黑體"/>
                <a:sym typeface="微軟正黑體"/>
              </a:rPr>
              <a:t>約會</a:t>
            </a:r>
            <a:r>
              <a:rPr lang="zh-TW" altLang="en-US" sz="1600" b="1" dirty="0">
                <a:solidFill>
                  <a:srgbClr val="0070C0"/>
                </a:solidFill>
                <a:latin typeface="微軟正黑體"/>
                <a:ea typeface="微軟正黑體"/>
                <a:sym typeface="微軟正黑體"/>
              </a:rPr>
              <a:t>，有沒有</a:t>
            </a:r>
            <a:r>
              <a:rPr lang="zh-TW" altLang="en-US" sz="1600" b="1" dirty="0">
                <a:solidFill>
                  <a:srgbClr val="963334"/>
                </a:solidFill>
                <a:latin typeface="微軟正黑體"/>
                <a:ea typeface="微軟正黑體"/>
                <a:sym typeface="微軟正黑體"/>
              </a:rPr>
              <a:t>妝容</a:t>
            </a:r>
            <a:r>
              <a:rPr lang="zh-TW" altLang="en-US" sz="1600" b="1" dirty="0">
                <a:solidFill>
                  <a:srgbClr val="0070C0"/>
                </a:solidFill>
                <a:latin typeface="微軟正黑體"/>
                <a:ea typeface="微軟正黑體"/>
                <a:sym typeface="微軟正黑體"/>
              </a:rPr>
              <a:t>相關的文章呢</a:t>
            </a:r>
            <a:r>
              <a:rPr lang="en-US" altLang="zh-TW" sz="1600" b="1" dirty="0">
                <a:solidFill>
                  <a:srgbClr val="617A86"/>
                </a:solidFill>
                <a:latin typeface="微軟正黑體"/>
                <a:ea typeface="微軟正黑體"/>
                <a:sym typeface="微軟正黑體"/>
              </a:rPr>
              <a:t>?</a:t>
            </a:r>
          </a:p>
        </p:txBody>
      </p:sp>
      <p:pic>
        <p:nvPicPr>
          <p:cNvPr id="22" name="Google Shape;396;g7c13753082_0_33" descr="Google Shape;396;g7c13753082_0_33">
            <a:extLst>
              <a:ext uri="{FF2B5EF4-FFF2-40B4-BE49-F238E27FC236}">
                <a16:creationId xmlns:a16="http://schemas.microsoft.com/office/drawing/2014/main" id="{78476F4D-1D88-4B3D-9BF7-57DA0964CEB7}"/>
              </a:ext>
            </a:extLst>
          </p:cNvPr>
          <p:cNvPicPr>
            <a:picLocks noChangeAspect="1"/>
          </p:cNvPicPr>
          <p:nvPr/>
        </p:nvPicPr>
        <p:blipFill>
          <a:blip r:embed="rId3"/>
          <a:stretch>
            <a:fillRect/>
          </a:stretch>
        </p:blipFill>
        <p:spPr>
          <a:xfrm>
            <a:off x="1881431" y="1665153"/>
            <a:ext cx="5381138" cy="1363797"/>
          </a:xfrm>
          <a:prstGeom prst="rect">
            <a:avLst/>
          </a:prstGeom>
          <a:ln w="12700" cap="sq">
            <a:solidFill>
              <a:srgbClr val="000000"/>
            </a:solidFill>
            <a:miter/>
          </a:ln>
          <a:effectLst>
            <a:outerShdw blurRad="50800" dist="38100" dir="2700000" rotWithShape="0">
              <a:srgbClr val="000000">
                <a:alpha val="43000"/>
              </a:srgbClr>
            </a:outerShdw>
          </a:effectLst>
        </p:spPr>
      </p:pic>
      <p:sp>
        <p:nvSpPr>
          <p:cNvPr id="23" name="(8692, 3.0380014988293205, 'MAYBELLINE打造紐約時尚都會妝感')">
            <a:extLst>
              <a:ext uri="{FF2B5EF4-FFF2-40B4-BE49-F238E27FC236}">
                <a16:creationId xmlns:a16="http://schemas.microsoft.com/office/drawing/2014/main" id="{89BBB72E-6ABA-46CE-B0F2-6BA2FC45AC3A}"/>
              </a:ext>
            </a:extLst>
          </p:cNvPr>
          <p:cNvSpPr txBox="1"/>
          <p:nvPr/>
        </p:nvSpPr>
        <p:spPr>
          <a:xfrm>
            <a:off x="1305000" y="3359920"/>
            <a:ext cx="3952883" cy="2462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000"/>
            </a:pPr>
            <a:r>
              <a:rPr dirty="0"/>
              <a:t>(8692, </a:t>
            </a:r>
            <a:r>
              <a:rPr b="1" dirty="0">
                <a:solidFill>
                  <a:schemeClr val="accent6"/>
                </a:solidFill>
              </a:rPr>
              <a:t>3.0380014988293205</a:t>
            </a:r>
            <a:r>
              <a:rPr dirty="0"/>
              <a:t>, '</a:t>
            </a:r>
            <a:r>
              <a:rPr dirty="0" err="1"/>
              <a:t>MAYBELLINE</a:t>
            </a:r>
            <a:r>
              <a:rPr dirty="0" err="1">
                <a:latin typeface="+mn-lt"/>
                <a:ea typeface="+mn-ea"/>
                <a:cs typeface="+mn-cs"/>
                <a:sym typeface="Helvetica"/>
              </a:rPr>
              <a:t>打造紐約時尚都會妝感</a:t>
            </a:r>
            <a:r>
              <a:rPr dirty="0"/>
              <a:t>')</a:t>
            </a:r>
          </a:p>
        </p:txBody>
      </p:sp>
      <p:sp>
        <p:nvSpPr>
          <p:cNvPr id="24" name="(1178, 1.8591962669265762, '[心得] 感謝男友之七夕情人節約會妝容分享')">
            <a:extLst>
              <a:ext uri="{FF2B5EF4-FFF2-40B4-BE49-F238E27FC236}">
                <a16:creationId xmlns:a16="http://schemas.microsoft.com/office/drawing/2014/main" id="{817A6917-9E39-4C9A-B8D3-A8F11D0CA73B}"/>
              </a:ext>
            </a:extLst>
          </p:cNvPr>
          <p:cNvSpPr txBox="1"/>
          <p:nvPr/>
        </p:nvSpPr>
        <p:spPr>
          <a:xfrm>
            <a:off x="1305000" y="3779375"/>
            <a:ext cx="4310876" cy="2462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000"/>
            </a:pPr>
            <a:r>
              <a:rPr dirty="0"/>
              <a:t>(1178, </a:t>
            </a:r>
            <a:r>
              <a:rPr b="1" dirty="0">
                <a:solidFill>
                  <a:schemeClr val="accent6"/>
                </a:solidFill>
              </a:rPr>
              <a:t>1.8591962669265762</a:t>
            </a:r>
            <a:r>
              <a:rPr dirty="0"/>
              <a:t>, '[</a:t>
            </a:r>
            <a:r>
              <a:rPr dirty="0" err="1">
                <a:latin typeface="+mn-lt"/>
                <a:ea typeface="+mn-ea"/>
                <a:cs typeface="+mn-cs"/>
                <a:sym typeface="Helvetica"/>
              </a:rPr>
              <a:t>心得</a:t>
            </a:r>
            <a:r>
              <a:rPr dirty="0"/>
              <a:t>] </a:t>
            </a:r>
            <a:r>
              <a:rPr dirty="0" err="1">
                <a:latin typeface="+mn-lt"/>
                <a:ea typeface="+mn-ea"/>
                <a:cs typeface="+mn-cs"/>
                <a:sym typeface="Helvetica"/>
              </a:rPr>
              <a:t>感謝男友之七夕情人節約會妝容分享</a:t>
            </a:r>
            <a:r>
              <a:rPr dirty="0"/>
              <a:t>')</a:t>
            </a:r>
          </a:p>
        </p:txBody>
      </p:sp>
      <p:grpSp>
        <p:nvGrpSpPr>
          <p:cNvPr id="37" name="圓角矩形 3">
            <a:extLst>
              <a:ext uri="{FF2B5EF4-FFF2-40B4-BE49-F238E27FC236}">
                <a16:creationId xmlns:a16="http://schemas.microsoft.com/office/drawing/2014/main" id="{05F551C5-71F9-4371-89B6-0D6D39BE01B3}"/>
              </a:ext>
            </a:extLst>
          </p:cNvPr>
          <p:cNvGrpSpPr/>
          <p:nvPr/>
        </p:nvGrpSpPr>
        <p:grpSpPr>
          <a:xfrm>
            <a:off x="5865021" y="3354081"/>
            <a:ext cx="2250280" cy="613774"/>
            <a:chOff x="-1" y="-1"/>
            <a:chExt cx="2440597" cy="556011"/>
          </a:xfrm>
          <a:solidFill>
            <a:srgbClr val="FF0000"/>
          </a:solidFill>
        </p:grpSpPr>
        <p:sp>
          <p:nvSpPr>
            <p:cNvPr id="39" name="圓角矩形">
              <a:extLst>
                <a:ext uri="{FF2B5EF4-FFF2-40B4-BE49-F238E27FC236}">
                  <a16:creationId xmlns:a16="http://schemas.microsoft.com/office/drawing/2014/main" id="{3A99F7B6-635C-4421-9013-E111D2BF897C}"/>
                </a:ext>
              </a:extLst>
            </p:cNvPr>
            <p:cNvSpPr/>
            <p:nvPr/>
          </p:nvSpPr>
          <p:spPr>
            <a:xfrm>
              <a:off x="-1" y="-1"/>
              <a:ext cx="2440597" cy="556011"/>
            </a:xfrm>
            <a:prstGeom prst="roundRect">
              <a:avLst>
                <a:gd name="adj" fmla="val 16667"/>
              </a:avLst>
            </a:prstGeom>
            <a:grpFill/>
            <a:ln w="25400" cap="flat">
              <a:solidFill>
                <a:srgbClr val="B02F1A"/>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40" name="效果不如預期">
              <a:extLst>
                <a:ext uri="{FF2B5EF4-FFF2-40B4-BE49-F238E27FC236}">
                  <a16:creationId xmlns:a16="http://schemas.microsoft.com/office/drawing/2014/main" id="{2C857158-E0AC-4073-A8C3-EA6D280EA38B}"/>
                </a:ext>
              </a:extLst>
            </p:cNvPr>
            <p:cNvSpPr txBox="1"/>
            <p:nvPr/>
          </p:nvSpPr>
          <p:spPr>
            <a:xfrm>
              <a:off x="72862" y="40608"/>
              <a:ext cx="2294871" cy="474790"/>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2400" b="1">
                  <a:solidFill>
                    <a:srgbClr val="FFFFFF"/>
                  </a:solidFill>
                  <a:latin typeface="微軟正黑體"/>
                  <a:ea typeface="微軟正黑體"/>
                  <a:cs typeface="微軟正黑體"/>
                  <a:sym typeface="微軟正黑體"/>
                </a:defRPr>
              </a:lvl1pPr>
            </a:lstStyle>
            <a:p>
              <a:r>
                <a:rPr lang="zh-TW" altLang="en-US" sz="1400" dirty="0"/>
                <a:t>分數越小，相似度較高</a:t>
              </a:r>
              <a:endParaRPr lang="en-US" altLang="zh-TW" sz="1400" dirty="0"/>
            </a:p>
            <a:p>
              <a:r>
                <a:rPr lang="zh-TW" altLang="en-US" sz="1400" dirty="0"/>
                <a:t>將此篇文章回傳給使用者</a:t>
              </a:r>
              <a:endParaRPr sz="1400" dirty="0"/>
            </a:p>
          </p:txBody>
        </p:sp>
      </p:grpSp>
      <p:sp>
        <p:nvSpPr>
          <p:cNvPr id="3" name="矩形 2">
            <a:extLst>
              <a:ext uri="{FF2B5EF4-FFF2-40B4-BE49-F238E27FC236}">
                <a16:creationId xmlns:a16="http://schemas.microsoft.com/office/drawing/2014/main" id="{3BA95727-6217-4661-8C58-D22875818519}"/>
              </a:ext>
            </a:extLst>
          </p:cNvPr>
          <p:cNvSpPr/>
          <p:nvPr/>
        </p:nvSpPr>
        <p:spPr>
          <a:xfrm>
            <a:off x="992788" y="3329139"/>
            <a:ext cx="330540" cy="307777"/>
          </a:xfrm>
          <a:prstGeom prst="rect">
            <a:avLst/>
          </a:prstGeom>
        </p:spPr>
        <p:txBody>
          <a:bodyPr wrap="none">
            <a:spAutoFit/>
          </a:bodyPr>
          <a:lstStyle/>
          <a:p>
            <a:r>
              <a:rPr lang="zh-TW" altLang="en-US" dirty="0"/>
              <a:t>✘</a:t>
            </a:r>
          </a:p>
        </p:txBody>
      </p:sp>
      <p:pic>
        <p:nvPicPr>
          <p:cNvPr id="6" name="圖片 5">
            <a:extLst>
              <a:ext uri="{FF2B5EF4-FFF2-40B4-BE49-F238E27FC236}">
                <a16:creationId xmlns:a16="http://schemas.microsoft.com/office/drawing/2014/main" id="{EB6B78F5-D528-479E-BF3C-DCE118BDACA9}"/>
              </a:ext>
            </a:extLst>
          </p:cNvPr>
          <p:cNvPicPr>
            <a:picLocks noChangeAspect="1"/>
          </p:cNvPicPr>
          <p:nvPr/>
        </p:nvPicPr>
        <p:blipFill>
          <a:blip r:embed="rId4"/>
          <a:stretch>
            <a:fillRect/>
          </a:stretch>
        </p:blipFill>
        <p:spPr>
          <a:xfrm>
            <a:off x="1055855" y="3765419"/>
            <a:ext cx="204407" cy="246218"/>
          </a:xfrm>
          <a:prstGeom prst="rect">
            <a:avLst/>
          </a:prstGeom>
        </p:spPr>
      </p:pic>
    </p:spTree>
    <p:extLst>
      <p:ext uri="{BB962C8B-B14F-4D97-AF65-F5344CB8AC3E}">
        <p14:creationId xmlns:p14="http://schemas.microsoft.com/office/powerpoint/2010/main" val="316289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2" name="圖片 11">
            <a:extLst>
              <a:ext uri="{FF2B5EF4-FFF2-40B4-BE49-F238E27FC236}">
                <a16:creationId xmlns:a16="http://schemas.microsoft.com/office/drawing/2014/main" id="{781D6A62-F41D-4BF6-AEF4-A0DA41B4762D}"/>
              </a:ext>
            </a:extLst>
          </p:cNvPr>
          <p:cNvPicPr>
            <a:picLocks noChangeAspect="1"/>
          </p:cNvPicPr>
          <p:nvPr/>
        </p:nvPicPr>
        <p:blipFill>
          <a:blip r:embed="rId3"/>
          <a:stretch>
            <a:fillRect/>
          </a:stretch>
        </p:blipFill>
        <p:spPr>
          <a:xfrm>
            <a:off x="3360265" y="230818"/>
            <a:ext cx="1170404" cy="1176835"/>
          </a:xfrm>
          <a:prstGeom prst="rect">
            <a:avLst/>
          </a:prstGeom>
        </p:spPr>
      </p:pic>
      <p:sp>
        <p:nvSpPr>
          <p:cNvPr id="8" name="TextShape 1"/>
          <p:cNvSpPr txBox="1"/>
          <p:nvPr/>
        </p:nvSpPr>
        <p:spPr>
          <a:xfrm>
            <a:off x="1305000" y="324705"/>
            <a:ext cx="6534000" cy="614290"/>
          </a:xfrm>
          <a:prstGeom prst="rect">
            <a:avLst/>
          </a:prstGeom>
          <a:noFill/>
          <a:ln>
            <a:noFill/>
          </a:ln>
        </p:spPr>
        <p:txBody>
          <a:bodyPr tIns="91440" bIns="91440" anchor="b">
            <a:noAutofit/>
          </a:bodyPr>
          <a:lstStyle/>
          <a:p>
            <a:r>
              <a:rPr lang="zh-TW" altLang="en-US" sz="3000" spc="-1" dirty="0"/>
              <a:t>功能實現</a:t>
            </a:r>
            <a:endParaRPr lang="zh-TW" altLang="en-US" sz="3000" spc="-1" dirty="0">
              <a:solidFill>
                <a:srgbClr val="000000"/>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75</a:t>
            </a:r>
            <a:endParaRPr lang="zh-TW" altLang="en-US" b="1" dirty="0">
              <a:solidFill>
                <a:schemeClr val="tx1"/>
              </a:solidFill>
            </a:endParaRPr>
          </a:p>
        </p:txBody>
      </p:sp>
      <p:sp>
        <p:nvSpPr>
          <p:cNvPr id="21" name="Google Shape;200;p14">
            <a:extLst>
              <a:ext uri="{FF2B5EF4-FFF2-40B4-BE49-F238E27FC236}">
                <a16:creationId xmlns:a16="http://schemas.microsoft.com/office/drawing/2014/main" id="{0193E17E-24F4-46C2-8ADD-96A75171B72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張元宇</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pic>
        <p:nvPicPr>
          <p:cNvPr id="3" name="圖片 2">
            <a:extLst>
              <a:ext uri="{FF2B5EF4-FFF2-40B4-BE49-F238E27FC236}">
                <a16:creationId xmlns:a16="http://schemas.microsoft.com/office/drawing/2014/main" id="{FA7FA2E1-B4BB-4F39-9DAE-9607590205CA}"/>
              </a:ext>
            </a:extLst>
          </p:cNvPr>
          <p:cNvPicPr>
            <a:picLocks noChangeAspect="1"/>
          </p:cNvPicPr>
          <p:nvPr/>
        </p:nvPicPr>
        <p:blipFill>
          <a:blip r:embed="rId4"/>
          <a:stretch>
            <a:fillRect/>
          </a:stretch>
        </p:blipFill>
        <p:spPr>
          <a:xfrm>
            <a:off x="1023110" y="2441604"/>
            <a:ext cx="2674992" cy="726322"/>
          </a:xfrm>
          <a:prstGeom prst="rect">
            <a:avLst/>
          </a:prstGeom>
        </p:spPr>
      </p:pic>
      <p:pic>
        <p:nvPicPr>
          <p:cNvPr id="6" name="圖片 5">
            <a:extLst>
              <a:ext uri="{FF2B5EF4-FFF2-40B4-BE49-F238E27FC236}">
                <a16:creationId xmlns:a16="http://schemas.microsoft.com/office/drawing/2014/main" id="{C433B425-1F2A-47B9-85B8-8C4F41FD1436}"/>
              </a:ext>
            </a:extLst>
          </p:cNvPr>
          <p:cNvPicPr>
            <a:picLocks noChangeAspect="1"/>
          </p:cNvPicPr>
          <p:nvPr/>
        </p:nvPicPr>
        <p:blipFill>
          <a:blip r:embed="rId5"/>
          <a:stretch>
            <a:fillRect/>
          </a:stretch>
        </p:blipFill>
        <p:spPr>
          <a:xfrm>
            <a:off x="4140840" y="1609822"/>
            <a:ext cx="2024216" cy="2406426"/>
          </a:xfrm>
          <a:prstGeom prst="rect">
            <a:avLst/>
          </a:prstGeom>
        </p:spPr>
      </p:pic>
      <p:pic>
        <p:nvPicPr>
          <p:cNvPr id="13" name="圖片 12">
            <a:extLst>
              <a:ext uri="{FF2B5EF4-FFF2-40B4-BE49-F238E27FC236}">
                <a16:creationId xmlns:a16="http://schemas.microsoft.com/office/drawing/2014/main" id="{C5D4952E-2EAB-40BB-9947-1451A0E8EE8B}"/>
              </a:ext>
            </a:extLst>
          </p:cNvPr>
          <p:cNvPicPr>
            <a:picLocks noChangeAspect="1"/>
          </p:cNvPicPr>
          <p:nvPr/>
        </p:nvPicPr>
        <p:blipFill>
          <a:blip r:embed="rId6"/>
          <a:stretch>
            <a:fillRect/>
          </a:stretch>
        </p:blipFill>
        <p:spPr>
          <a:xfrm>
            <a:off x="6165056" y="1601552"/>
            <a:ext cx="2183267" cy="2414696"/>
          </a:xfrm>
          <a:prstGeom prst="rect">
            <a:avLst/>
          </a:prstGeom>
        </p:spPr>
      </p:pic>
    </p:spTree>
    <p:extLst>
      <p:ext uri="{BB962C8B-B14F-4D97-AF65-F5344CB8AC3E}">
        <p14:creationId xmlns:p14="http://schemas.microsoft.com/office/powerpoint/2010/main" val="358704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alphaModFix amt="55000"/>
          </a:blip>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文字與影像處理－影像辨識</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報告人｜周柏帆</a:t>
            </a:r>
          </a:p>
        </p:txBody>
      </p:sp>
    </p:spTree>
    <p:extLst>
      <p:ext uri="{BB962C8B-B14F-4D97-AF65-F5344CB8AC3E}">
        <p14:creationId xmlns:p14="http://schemas.microsoft.com/office/powerpoint/2010/main" val="137276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287" y="2375186"/>
            <a:ext cx="1493735" cy="1769279"/>
          </a:xfrm>
          <a:prstGeom prst="rect">
            <a:avLst/>
          </a:prstGeom>
        </p:spPr>
      </p:pic>
      <p:sp>
        <p:nvSpPr>
          <p:cNvPr id="3" name="文字方塊 2"/>
          <p:cNvSpPr txBox="1"/>
          <p:nvPr/>
        </p:nvSpPr>
        <p:spPr>
          <a:xfrm>
            <a:off x="4806899" y="938263"/>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2700000" algn="tl" rotWithShape="0">
                    <a:prstClr val="black">
                      <a:alpha val="40000"/>
                    </a:prstClr>
                  </a:outerShdw>
                </a:effectLst>
              </a:rPr>
              <a:t>人臉偵測</a:t>
            </a:r>
            <a:endParaRPr lang="en-US" altLang="zh-TW" sz="4000" dirty="0">
              <a:ln w="0"/>
              <a:solidFill>
                <a:schemeClr val="tx1"/>
              </a:solidFill>
              <a:effectLst>
                <a:outerShdw blurRad="50800" dist="38100" dir="2700000" algn="tl" rotWithShape="0">
                  <a:prstClr val="black">
                    <a:alpha val="40000"/>
                  </a:prstClr>
                </a:outerShdw>
              </a:effectLst>
            </a:endParaRPr>
          </a:p>
        </p:txBody>
      </p:sp>
      <p:sp>
        <p:nvSpPr>
          <p:cNvPr id="4" name="文字方塊 3"/>
          <p:cNvSpPr txBox="1"/>
          <p:nvPr/>
        </p:nvSpPr>
        <p:spPr>
          <a:xfrm>
            <a:off x="2100590" y="2905884"/>
            <a:ext cx="2236510" cy="707886"/>
          </a:xfrm>
          <a:prstGeom prst="rect">
            <a:avLst/>
          </a:prstGeom>
          <a:noFill/>
        </p:spPr>
        <p:txBody>
          <a:bodyPr wrap="none" rtlCol="0">
            <a:spAutoFit/>
          </a:bodyPr>
          <a:lstStyle/>
          <a:p>
            <a:pPr fontAlgn="base"/>
            <a:r>
              <a:rPr lang="zh-TW" altLang="en-US" sz="4000" dirty="0">
                <a:ln w="0"/>
                <a:solidFill>
                  <a:schemeClr val="tx1"/>
                </a:solidFill>
                <a:effectLst>
                  <a:outerShdw blurRad="50800" dist="38100" dir="8100000" algn="tr" rotWithShape="0">
                    <a:prstClr val="black">
                      <a:alpha val="40000"/>
                    </a:prstClr>
                  </a:outerShdw>
                </a:effectLst>
              </a:rPr>
              <a:t>即時上妝</a:t>
            </a:r>
            <a:endParaRPr lang="en-US" altLang="zh-TW" sz="4000" dirty="0">
              <a:ln w="0"/>
              <a:solidFill>
                <a:schemeClr val="tx1"/>
              </a:solidFill>
              <a:effectLst>
                <a:outerShdw blurRad="50800" dist="38100" dir="8100000" algn="tr" rotWithShape="0">
                  <a:prstClr val="black">
                    <a:alpha val="40000"/>
                  </a:prstClr>
                </a:outerShdw>
              </a:effectLst>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715" y="131292"/>
            <a:ext cx="2452385" cy="2041610"/>
          </a:xfrm>
          <a:prstGeom prst="rect">
            <a:avLst/>
          </a:prstGeom>
        </p:spPr>
      </p:pic>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8286" y="2375187"/>
            <a:ext cx="1493736" cy="1769279"/>
          </a:xfrm>
          <a:prstGeom prst="rect">
            <a:avLst/>
          </a:prstGeom>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77</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49C6249A-8BFD-4E65-8956-2F2968754B3D}"/>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115220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739" y="654138"/>
            <a:ext cx="6930521" cy="365211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739" y="654138"/>
            <a:ext cx="6930521" cy="1319291"/>
          </a:xfrm>
          <a:prstGeom prst="rect">
            <a:avLst/>
          </a:prstGeom>
        </p:spPr>
      </p:pic>
      <p:sp>
        <p:nvSpPr>
          <p:cNvPr id="10" name="向上箭號 9"/>
          <p:cNvSpPr/>
          <p:nvPr/>
        </p:nvSpPr>
        <p:spPr>
          <a:xfrm>
            <a:off x="6460865"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6384111"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取得照片</a:t>
            </a:r>
          </a:p>
        </p:txBody>
      </p:sp>
      <p:sp>
        <p:nvSpPr>
          <p:cNvPr id="12" name="向上箭號 11"/>
          <p:cNvSpPr/>
          <p:nvPr/>
        </p:nvSpPr>
        <p:spPr>
          <a:xfrm>
            <a:off x="5532004" y="221591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455250"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裁切照片</a:t>
            </a:r>
          </a:p>
        </p:txBody>
      </p:sp>
      <p:sp>
        <p:nvSpPr>
          <p:cNvPr id="30" name="矩形 29"/>
          <p:cNvSpPr/>
          <p:nvPr/>
        </p:nvSpPr>
        <p:spPr>
          <a:xfrm>
            <a:off x="5256658" y="2920463"/>
            <a:ext cx="717550" cy="167566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78</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CADAA6E9-52F5-44C3-9023-33E1B7657D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375458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08642E-6 L -0.00069 0.08302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7" name="文字方塊 6"/>
          <p:cNvSpPr txBox="1"/>
          <p:nvPr/>
        </p:nvSpPr>
        <p:spPr>
          <a:xfrm>
            <a:off x="3710225" y="324705"/>
            <a:ext cx="1723549" cy="553998"/>
          </a:xfrm>
          <a:prstGeom prst="rect">
            <a:avLst/>
          </a:prstGeom>
          <a:noFill/>
        </p:spPr>
        <p:txBody>
          <a:bodyPr wrap="none" rtlCol="0">
            <a:spAutoFit/>
          </a:bodyPr>
          <a:lstStyle/>
          <a:p>
            <a:pPr fontAlgn="base"/>
            <a:r>
              <a:rPr lang="zh-TW" altLang="en-US" sz="3000" dirty="0">
                <a:ln w="0"/>
                <a:solidFill>
                  <a:schemeClr val="tx1"/>
                </a:solidFill>
                <a:effectLst>
                  <a:outerShdw blurRad="50800" dist="38100" dir="2700000" algn="tl" rotWithShape="0">
                    <a:prstClr val="black">
                      <a:alpha val="40000"/>
                    </a:prstClr>
                  </a:outerShdw>
                </a:effectLst>
              </a:rPr>
              <a:t>人臉偵測</a:t>
            </a:r>
            <a:endParaRPr lang="en-US" altLang="zh-TW" sz="3000" dirty="0">
              <a:ln w="0"/>
              <a:solidFill>
                <a:schemeClr val="tx1"/>
              </a:solidFill>
              <a:effectLst>
                <a:outerShdw blurRad="50800" dist="38100" dir="2700000" algn="tl" rotWithShape="0">
                  <a:prstClr val="black">
                    <a:alpha val="40000"/>
                  </a:prstClr>
                </a:outerShdw>
              </a:effectLst>
            </a:endParaRPr>
          </a:p>
        </p:txBody>
      </p:sp>
      <p:sp>
        <p:nvSpPr>
          <p:cNvPr id="8" name="矩形 7"/>
          <p:cNvSpPr/>
          <p:nvPr/>
        </p:nvSpPr>
        <p:spPr>
          <a:xfrm>
            <a:off x="1162551" y="1497307"/>
            <a:ext cx="4195812" cy="3108543"/>
          </a:xfrm>
          <a:prstGeom prst="rect">
            <a:avLst/>
          </a:prstGeom>
          <a:noFill/>
          <a:effectLst>
            <a:glow rad="63500">
              <a:schemeClr val="accent1">
                <a:satMod val="175000"/>
                <a:alpha val="40000"/>
              </a:schemeClr>
            </a:glow>
          </a:effectLst>
        </p:spPr>
        <p:txBody>
          <a:bodyPr wrap="square" lIns="91440" tIns="45720" rIns="91440" bIns="45720">
            <a:spAutoFit/>
          </a:bodyPr>
          <a:lstStyle/>
          <a:p>
            <a:pPr marL="514350" indent="-514350">
              <a:buAutoNum type="arabicPeriod"/>
            </a:pPr>
            <a:r>
              <a:rPr lang="en-US" altLang="zh-TW" sz="2000" b="0" cap="none" spc="0" dirty="0" err="1">
                <a:ln w="0"/>
                <a:solidFill>
                  <a:schemeClr val="tx1"/>
                </a:solidFill>
                <a:effectLst>
                  <a:outerShdw blurRad="38100" dist="19050" dir="2700000" algn="tl" rotWithShape="0">
                    <a:schemeClr val="dk1">
                      <a:alpha val="40000"/>
                    </a:schemeClr>
                  </a:outerShdw>
                </a:effectLst>
              </a:rPr>
              <a:t>Haar</a:t>
            </a:r>
            <a:r>
              <a:rPr lang="zh-TW" altLang="en-US" sz="2000" b="0" cap="none" spc="0" dirty="0">
                <a:ln w="0"/>
                <a:solidFill>
                  <a:schemeClr val="tx1"/>
                </a:solidFill>
                <a:effectLst>
                  <a:outerShdw blurRad="38100" dist="19050" dir="2700000" algn="tl" rotWithShape="0">
                    <a:schemeClr val="dk1">
                      <a:alpha val="40000"/>
                    </a:schemeClr>
                  </a:outerShdw>
                </a:effectLst>
              </a:rPr>
              <a:t> </a:t>
            </a:r>
            <a:r>
              <a:rPr lang="en-US" altLang="zh-TW" sz="2000" b="0" cap="none" spc="0" dirty="0">
                <a:ln w="0"/>
                <a:solidFill>
                  <a:schemeClr val="tx1"/>
                </a:solidFill>
                <a:effectLst>
                  <a:outerShdw blurRad="38100" dist="19050" dir="2700000" algn="tl" rotWithShape="0">
                    <a:schemeClr val="dk1">
                      <a:alpha val="40000"/>
                    </a:schemeClr>
                  </a:outerShdw>
                </a:effectLst>
              </a:rPr>
              <a:t>cascade</a:t>
            </a:r>
          </a:p>
          <a:p>
            <a:pPr marL="514350" indent="-514350">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a:ln w="0"/>
                <a:solidFill>
                  <a:schemeClr val="tx1"/>
                </a:solidFill>
                <a:effectLst>
                  <a:outerShdw blurRad="38100" dist="19050" dir="2700000" algn="tl" rotWithShape="0">
                    <a:schemeClr val="dk1">
                      <a:alpha val="40000"/>
                    </a:schemeClr>
                  </a:outerShdw>
                </a:effectLst>
              </a:rPr>
              <a:t>Dlib</a:t>
            </a:r>
            <a:r>
              <a:rPr lang="zh-TW" altLang="en-US" sz="2000" dirty="0">
                <a:ln w="0"/>
                <a:solidFill>
                  <a:schemeClr val="tx1"/>
                </a:solidFill>
                <a:effectLst>
                  <a:outerShdw blurRad="38100" dist="19050" dir="2700000" algn="tl" rotWithShape="0">
                    <a:schemeClr val="dk1">
                      <a:alpha val="40000"/>
                    </a:schemeClr>
                  </a:outerShdw>
                </a:effectLst>
              </a:rPr>
              <a:t> 臉部特徵點</a:t>
            </a: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a:ln w="0"/>
                <a:solidFill>
                  <a:schemeClr val="tx1"/>
                </a:solidFill>
                <a:effectLst>
                  <a:outerShdw blurRad="38100" dist="19050" dir="2700000" algn="tl" rotWithShape="0">
                    <a:schemeClr val="dk1">
                      <a:alpha val="40000"/>
                    </a:schemeClr>
                  </a:outerShdw>
                </a:effectLst>
              </a:rPr>
              <a:t>Haar</a:t>
            </a:r>
            <a:r>
              <a:rPr lang="en-US" altLang="zh-TW" sz="2000" dirty="0">
                <a:ln w="0"/>
                <a:solidFill>
                  <a:schemeClr val="tx1"/>
                </a:solidFill>
                <a:effectLst>
                  <a:outerShdw blurRad="38100" dist="19050" dir="2700000" algn="tl" rotWithShape="0">
                    <a:schemeClr val="dk1">
                      <a:alpha val="40000"/>
                    </a:schemeClr>
                  </a:outerShdw>
                </a:effectLst>
              </a:rPr>
              <a:t> </a:t>
            </a:r>
            <a:r>
              <a:rPr lang="zh-TW" altLang="en-US" sz="2000" dirty="0">
                <a:ln w="0"/>
                <a:solidFill>
                  <a:schemeClr val="tx1"/>
                </a:solidFill>
                <a:effectLst>
                  <a:outerShdw blurRad="38100" dist="19050" dir="2700000" algn="tl" rotWithShape="0">
                    <a:schemeClr val="dk1">
                      <a:alpha val="40000"/>
                    </a:schemeClr>
                  </a:outerShdw>
                </a:effectLst>
              </a:rPr>
              <a:t>和 </a:t>
            </a:r>
            <a:r>
              <a:rPr lang="en-US" altLang="zh-TW" sz="2000" dirty="0" err="1">
                <a:ln w="0"/>
                <a:solidFill>
                  <a:schemeClr val="tx1"/>
                </a:solidFill>
                <a:effectLst>
                  <a:outerShdw blurRad="38100" dist="19050" dir="2700000" algn="tl" rotWithShape="0">
                    <a:schemeClr val="dk1">
                      <a:alpha val="40000"/>
                    </a:schemeClr>
                  </a:outerShdw>
                </a:effectLst>
              </a:rPr>
              <a:t>Dlib</a:t>
            </a:r>
            <a:r>
              <a:rPr lang="en-US" altLang="zh-TW" sz="2000" dirty="0">
                <a:ln w="0"/>
                <a:solidFill>
                  <a:schemeClr val="tx1"/>
                </a:solidFill>
                <a:effectLst>
                  <a:outerShdw blurRad="38100" dist="19050" dir="2700000" algn="tl" rotWithShape="0">
                    <a:schemeClr val="dk1">
                      <a:alpha val="40000"/>
                    </a:schemeClr>
                  </a:outerShdw>
                </a:effectLst>
              </a:rPr>
              <a:t> </a:t>
            </a:r>
            <a:r>
              <a:rPr lang="zh-TW" altLang="en-US" sz="2000" dirty="0">
                <a:ln w="0"/>
                <a:solidFill>
                  <a:schemeClr val="tx1"/>
                </a:solidFill>
                <a:effectLst>
                  <a:outerShdw blurRad="38100" dist="19050" dir="2700000" algn="tl" rotWithShape="0">
                    <a:schemeClr val="dk1">
                      <a:alpha val="40000"/>
                    </a:schemeClr>
                  </a:outerShdw>
                </a:effectLst>
              </a:rPr>
              <a:t>比較</a:t>
            </a: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endParaRPr lang="en-US" altLang="zh-TW" sz="2000" dirty="0">
              <a:ln w="0"/>
              <a:solidFill>
                <a:schemeClr val="tx1"/>
              </a:solidFill>
              <a:effectLst>
                <a:outerShdw blurRad="38100" dist="19050" dir="2700000" algn="tl" rotWithShape="0">
                  <a:schemeClr val="dk1">
                    <a:alpha val="40000"/>
                  </a:schemeClr>
                </a:outerShdw>
              </a:effectLst>
            </a:endParaRPr>
          </a:p>
          <a:p>
            <a:pPr marL="514350" indent="-514350">
              <a:buFont typeface="Arial"/>
              <a:buAutoNum type="arabicPeriod"/>
            </a:pPr>
            <a:r>
              <a:rPr lang="en-US" altLang="zh-TW" sz="2000" dirty="0" err="1">
                <a:ln w="0"/>
                <a:solidFill>
                  <a:schemeClr val="tx1"/>
                </a:solidFill>
                <a:effectLst>
                  <a:outerShdw blurRad="38100" dist="19050" dir="2700000" algn="tl" rotWithShape="0">
                    <a:schemeClr val="dk1">
                      <a:alpha val="40000"/>
                    </a:schemeClr>
                  </a:outerShdw>
                </a:effectLst>
              </a:rPr>
              <a:t>Dlib</a:t>
            </a:r>
            <a:r>
              <a:rPr lang="en-US" altLang="zh-TW" sz="2000" dirty="0">
                <a:ln w="0"/>
                <a:solidFill>
                  <a:schemeClr val="tx1"/>
                </a:solidFill>
                <a:effectLst>
                  <a:outerShdw blurRad="38100" dist="19050" dir="2700000" algn="tl" rotWithShape="0">
                    <a:schemeClr val="dk1">
                      <a:alpha val="40000"/>
                    </a:schemeClr>
                  </a:outerShdw>
                </a:effectLst>
              </a:rPr>
              <a:t> </a:t>
            </a:r>
            <a:r>
              <a:rPr lang="zh-TW" altLang="en-US" sz="2000" dirty="0">
                <a:ln w="0"/>
                <a:solidFill>
                  <a:schemeClr val="tx1"/>
                </a:solidFill>
                <a:effectLst>
                  <a:outerShdw blurRad="38100" dist="19050" dir="2700000" algn="tl" rotWithShape="0">
                    <a:schemeClr val="dk1">
                      <a:alpha val="40000"/>
                    </a:schemeClr>
                  </a:outerShdw>
                </a:effectLst>
              </a:rPr>
              <a:t>人臉校正</a:t>
            </a:r>
          </a:p>
          <a:p>
            <a:pPr marL="514350" indent="-514350">
              <a:buFont typeface="Arial"/>
              <a:buAutoNum type="arabicPeriod"/>
            </a:pPr>
            <a:endParaRPr lang="zh-TW" altLang="en-US" sz="2800" dirty="0">
              <a:ln w="0"/>
              <a:solidFill>
                <a:schemeClr val="tx1"/>
              </a:solidFill>
              <a:effectLst>
                <a:outerShdw blurRad="38100" dist="19050" dir="2700000" algn="tl" rotWithShape="0">
                  <a:schemeClr val="dk1">
                    <a:alpha val="40000"/>
                  </a:schemeClr>
                </a:outerShdw>
              </a:effectLst>
            </a:endParaRPr>
          </a:p>
          <a:p>
            <a:pPr marL="514350" indent="-514350" algn="ctr">
              <a:buAutoNum type="arabicPeriod"/>
            </a:pPr>
            <a:endParaRPr lang="zh-TW"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6" name="Google Shape;200;p14">
            <a:extLst>
              <a:ext uri="{FF2B5EF4-FFF2-40B4-BE49-F238E27FC236}">
                <a16:creationId xmlns:a16="http://schemas.microsoft.com/office/drawing/2014/main" id="{2798E7D3-EA9E-4EDF-8E38-6B331BC4103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79</a:t>
            </a:r>
            <a:endParaRPr lang="zh-TW" altLang="en-US" b="1" dirty="0">
              <a:solidFill>
                <a:schemeClr val="tx1"/>
              </a:solidFill>
            </a:endParaRPr>
          </a:p>
        </p:txBody>
      </p:sp>
    </p:spTree>
    <p:extLst>
      <p:ext uri="{BB962C8B-B14F-4D97-AF65-F5344CB8AC3E}">
        <p14:creationId xmlns:p14="http://schemas.microsoft.com/office/powerpoint/2010/main" val="11279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69136E-6 L -0.26302 0.00277 " pathEditMode="relative" rAng="0" ptsTypes="AA">
                                      <p:cBhvr>
                                        <p:cTn id="6" dur="2000" fill="hold"/>
                                        <p:tgtEl>
                                          <p:spTgt spid="7"/>
                                        </p:tgtEl>
                                        <p:attrNameLst>
                                          <p:attrName>ppt_x</p:attrName>
                                          <p:attrName>ppt_y</p:attrName>
                                        </p:attrNameLst>
                                      </p:cBhvr>
                                      <p:rCtr x="-13160" y="123"/>
                                    </p:animMotion>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stomShape 1"/>
          <p:cNvSpPr/>
          <p:nvPr/>
        </p:nvSpPr>
        <p:spPr>
          <a:xfrm>
            <a:off x="1440" y="1516140"/>
            <a:ext cx="9142560" cy="2108520"/>
          </a:xfrm>
          <a:prstGeom prst="rect">
            <a:avLst/>
          </a:prstGeom>
          <a:blipFill rotWithShape="0">
            <a:blip r:embed="rId5">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29" name="CustomShape 1"/>
          <p:cNvSpPr/>
          <p:nvPr/>
        </p:nvSpPr>
        <p:spPr>
          <a:xfrm>
            <a:off x="1305000" y="324720"/>
            <a:ext cx="6532560" cy="61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pPr>
            <a:r>
              <a:rPr lang="zh-TW" altLang="en-US" sz="3000" spc="-1" dirty="0">
                <a:latin typeface="Arial"/>
              </a:rPr>
              <a:t>示範影片</a:t>
            </a:r>
            <a:endParaRPr lang="en-US" sz="3000" b="0" strike="noStrike" spc="-1" dirty="0">
              <a:latin typeface="Arial"/>
            </a:endParaRPr>
          </a:p>
        </p:txBody>
      </p:sp>
      <p:sp>
        <p:nvSpPr>
          <p:cNvPr id="1138" name="CustomShape 10"/>
          <p:cNvSpPr/>
          <p:nvPr/>
        </p:nvSpPr>
        <p:spPr>
          <a:xfrm>
            <a:off x="6585840" y="130680"/>
            <a:ext cx="1251720" cy="386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n-US" sz="1200" b="0" strike="noStrike" spc="-1">
                <a:solidFill>
                  <a:srgbClr val="000000"/>
                </a:solidFill>
                <a:latin typeface="Nixie One"/>
                <a:ea typeface="Nixie One"/>
              </a:rPr>
              <a:t>報告人：邱沛寰</a:t>
            </a:r>
            <a:endParaRPr lang="en-US" sz="1200" b="0" strike="noStrike" spc="-1">
              <a:latin typeface="Arial"/>
            </a:endParaRPr>
          </a:p>
        </p:txBody>
      </p:sp>
      <p:sp>
        <p:nvSpPr>
          <p:cNvPr id="1139" name="CustomShape 11"/>
          <p:cNvSpPr/>
          <p:nvPr/>
        </p:nvSpPr>
        <p:spPr>
          <a:xfrm>
            <a:off x="1171800" y="1001520"/>
            <a:ext cx="6532560" cy="612720"/>
          </a:xfrm>
          <a:prstGeom prst="rect">
            <a:avLst/>
          </a:prstGeom>
          <a:noFill/>
          <a:ln>
            <a:noFill/>
          </a:ln>
        </p:spPr>
        <p:style>
          <a:lnRef idx="0">
            <a:scrgbClr r="0" g="0" b="0"/>
          </a:lnRef>
          <a:fillRef idx="0">
            <a:scrgbClr r="0" g="0" b="0"/>
          </a:fillRef>
          <a:effectRef idx="0">
            <a:scrgbClr r="0" g="0" b="0"/>
          </a:effectRef>
          <a:fontRef idx="minor"/>
        </p:style>
      </p:sp>
      <p:sp>
        <p:nvSpPr>
          <p:cNvPr id="7"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a:t>
            </a:r>
            <a:endParaRPr lang="zh-TW" altLang="en-US" b="1" dirty="0">
              <a:solidFill>
                <a:schemeClr val="tx1"/>
              </a:solidFill>
            </a:endParaRPr>
          </a:p>
        </p:txBody>
      </p:sp>
      <p:pic>
        <p:nvPicPr>
          <p:cNvPr id="3" name="demo_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82049" y="646320"/>
            <a:ext cx="1913800" cy="3227804"/>
          </a:xfrm>
          <a:prstGeom prst="rect">
            <a:avLst/>
          </a:prstGeom>
        </p:spPr>
      </p:pic>
      <p:sp>
        <p:nvSpPr>
          <p:cNvPr id="8" name="Google Shape;409;p34"/>
          <p:cNvSpPr/>
          <p:nvPr/>
        </p:nvSpPr>
        <p:spPr>
          <a:xfrm>
            <a:off x="3336329" y="198120"/>
            <a:ext cx="1994449" cy="4228106"/>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A1BE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2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331" y="2211465"/>
            <a:ext cx="1894489" cy="1972082"/>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232" y="1128811"/>
            <a:ext cx="2217738" cy="305473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232" y="1128811"/>
            <a:ext cx="2217738" cy="3054736"/>
          </a:xfrm>
          <a:prstGeom prst="rect">
            <a:avLst/>
          </a:prstGeom>
        </p:spPr>
      </p:pic>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80</a:t>
            </a:r>
            <a:endParaRPr lang="zh-TW" altLang="en-US" b="1" dirty="0">
              <a:solidFill>
                <a:schemeClr val="tx1"/>
              </a:solidFill>
            </a:endParaRPr>
          </a:p>
        </p:txBody>
      </p:sp>
      <p:sp>
        <p:nvSpPr>
          <p:cNvPr id="11" name="Google Shape;200;p14">
            <a:extLst>
              <a:ext uri="{FF2B5EF4-FFF2-40B4-BE49-F238E27FC236}">
                <a16:creationId xmlns:a16="http://schemas.microsoft.com/office/drawing/2014/main" id="{C3170605-E39D-4333-B412-B7F7F1DB742E}"/>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0" name="TextShape 1">
            <a:extLst>
              <a:ext uri="{FF2B5EF4-FFF2-40B4-BE49-F238E27FC236}">
                <a16:creationId xmlns:a16="http://schemas.microsoft.com/office/drawing/2014/main" id="{6ABA79B1-CF52-4998-BF15-30C61475B6F8}"/>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1.</a:t>
            </a:r>
            <a:r>
              <a:rPr lang="zh-TW" altLang="en-US" sz="3000" spc="-1" dirty="0"/>
              <a:t> </a:t>
            </a:r>
            <a:r>
              <a:rPr lang="en-US" altLang="zh-TW" sz="3000" spc="-1" dirty="0" err="1"/>
              <a:t>Haar</a:t>
            </a:r>
            <a:r>
              <a:rPr lang="zh-TW" altLang="en-US" sz="3000" spc="-1" dirty="0"/>
              <a:t> </a:t>
            </a:r>
            <a:r>
              <a:rPr lang="en-US" altLang="zh-TW" sz="3000" spc="-1" dirty="0"/>
              <a:t>cascade</a:t>
            </a:r>
            <a:endParaRPr lang="zh-TW" altLang="en-US" sz="3000" spc="-1" dirty="0">
              <a:solidFill>
                <a:srgbClr val="000000"/>
              </a:solidFill>
            </a:endParaRPr>
          </a:p>
        </p:txBody>
      </p:sp>
      <p:sp>
        <p:nvSpPr>
          <p:cNvPr id="13" name="TextShape 2">
            <a:extLst>
              <a:ext uri="{FF2B5EF4-FFF2-40B4-BE49-F238E27FC236}">
                <a16:creationId xmlns:a16="http://schemas.microsoft.com/office/drawing/2014/main" id="{BB489767-3EF7-48FE-B588-925A8EE4C06C}"/>
              </a:ext>
            </a:extLst>
          </p:cNvPr>
          <p:cNvSpPr txBox="1"/>
          <p:nvPr/>
        </p:nvSpPr>
        <p:spPr>
          <a:xfrm>
            <a:off x="1171788" y="1255487"/>
            <a:ext cx="2692982" cy="794769"/>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lang="zh-TW" altLang="en-US" kern="1200" spc="-1" dirty="0">
                <a:latin typeface="微軟正黑體" panose="020B0604030504040204" pitchFamily="34" charset="-120"/>
                <a:ea typeface="微軟正黑體" panose="020B0604030504040204" pitchFamily="34" charset="-120"/>
                <a:cs typeface="+mn-cs"/>
              </a:rPr>
              <a:t>每個特徵由白方塊下的像素和</a:t>
            </a:r>
            <a:endParaRPr lang="en-US" altLang="zh-TW" kern="1200" spc="-1"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減去黑方塊的像素和來得到</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3372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85" y="1130300"/>
            <a:ext cx="3143899" cy="1860549"/>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85" y="1130299"/>
            <a:ext cx="3143899" cy="1860550"/>
          </a:xfrm>
          <a:prstGeom prst="rect">
            <a:avLst/>
          </a:prstGeom>
        </p:spPr>
      </p:pic>
      <p:sp>
        <p:nvSpPr>
          <p:cNvPr id="7" name="矩形 6"/>
          <p:cNvSpPr/>
          <p:nvPr/>
        </p:nvSpPr>
        <p:spPr>
          <a:xfrm>
            <a:off x="5426701" y="607079"/>
            <a:ext cx="2404826"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Haar</a:t>
            </a:r>
            <a:r>
              <a:rPr lang="en-US" altLang="zh-TW" sz="2800" b="0" cap="none" spc="0" dirty="0">
                <a:ln w="0"/>
                <a:solidFill>
                  <a:schemeClr val="tx1"/>
                </a:solidFill>
              </a:rPr>
              <a:t> cascade</a:t>
            </a:r>
            <a:endParaRPr lang="zh-TW" altLang="en-US" sz="2800" b="0" cap="none" spc="0" dirty="0">
              <a:ln w="0"/>
              <a:solidFill>
                <a:schemeClr val="tx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3847" y="1342782"/>
            <a:ext cx="2850531" cy="2797865"/>
          </a:xfrm>
          <a:prstGeom prst="rect">
            <a:avLst/>
          </a:prstGeom>
        </p:spPr>
      </p:pic>
      <p:sp>
        <p:nvSpPr>
          <p:cNvPr id="11" name="圓角矩形 10"/>
          <p:cNvSpPr/>
          <p:nvPr/>
        </p:nvSpPr>
        <p:spPr>
          <a:xfrm>
            <a:off x="1087198" y="3795031"/>
            <a:ext cx="2069871"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少判斷到一張人臉</a:t>
            </a:r>
          </a:p>
        </p:txBody>
      </p:sp>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81</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D9A4A64E-223C-475F-A819-EDD32E472D60}"/>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61778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404" y="1410460"/>
            <a:ext cx="2058058" cy="2505290"/>
          </a:xfrm>
          <a:prstGeom prst="rect">
            <a:avLst/>
          </a:prstGeo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038" y="1492197"/>
            <a:ext cx="2156033" cy="2333136"/>
          </a:xfrm>
          <a:prstGeom prst="rect">
            <a:avLst/>
          </a:prstGeom>
        </p:spPr>
      </p:pic>
      <p:sp>
        <p:nvSpPr>
          <p:cNvPr id="8"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82</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BBA2029C-40E5-4536-A889-5B903DF5C7D1}"/>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9" name="TextShape 1">
            <a:extLst>
              <a:ext uri="{FF2B5EF4-FFF2-40B4-BE49-F238E27FC236}">
                <a16:creationId xmlns:a16="http://schemas.microsoft.com/office/drawing/2014/main" id="{E2E843E3-9FD3-4009-A95B-29C9BB28ACD3}"/>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2. </a:t>
            </a:r>
            <a:r>
              <a:rPr lang="en-US" altLang="zh-TW" sz="3000" spc="-1" dirty="0" err="1">
                <a:solidFill>
                  <a:srgbClr val="000000"/>
                </a:solidFill>
              </a:rPr>
              <a:t>Dlib</a:t>
            </a:r>
            <a:r>
              <a:rPr lang="en-US" altLang="zh-TW" sz="3000" spc="-1" dirty="0">
                <a:solidFill>
                  <a:srgbClr val="000000"/>
                </a:solidFill>
              </a:rPr>
              <a:t> </a:t>
            </a:r>
            <a:r>
              <a:rPr lang="zh-TW" altLang="en-US" sz="3000" spc="-1" dirty="0"/>
              <a:t>臉部特徵點</a:t>
            </a:r>
            <a:endParaRPr lang="zh-TW" altLang="en-US" sz="3000" spc="-1" dirty="0">
              <a:solidFill>
                <a:srgbClr val="000000"/>
              </a:solidFill>
            </a:endParaRPr>
          </a:p>
        </p:txBody>
      </p:sp>
      <p:sp>
        <p:nvSpPr>
          <p:cNvPr id="13" name="TextShape 2">
            <a:extLst>
              <a:ext uri="{FF2B5EF4-FFF2-40B4-BE49-F238E27FC236}">
                <a16:creationId xmlns:a16="http://schemas.microsoft.com/office/drawing/2014/main" id="{A98C1762-5506-4083-BCBF-9B3641B946D6}"/>
              </a:ext>
            </a:extLst>
          </p:cNvPr>
          <p:cNvSpPr txBox="1"/>
          <p:nvPr/>
        </p:nvSpPr>
        <p:spPr>
          <a:xfrm>
            <a:off x="1171788" y="1255487"/>
            <a:ext cx="2692982" cy="1823612"/>
          </a:xfrm>
          <a:prstGeom prst="rect">
            <a:avLst/>
          </a:prstGeom>
          <a:noFill/>
          <a:ln>
            <a:noFill/>
          </a:ln>
        </p:spPr>
        <p:txBody>
          <a:bodyPr tIns="91440" bIns="91440">
            <a:noAutofit/>
          </a:bodyPr>
          <a:lstStyle/>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1.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對人類臉上的特徵點</a:t>
            </a:r>
            <a:endParaRPr kumimoji="0" lang="en-US" altLang="zh-TW"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（嘴、眼角等）進行定位</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r>
              <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2.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共 </a:t>
            </a:r>
            <a:r>
              <a:rPr kumimoji="0" lang="en-US" altLang="zh-TW"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68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個特徵點</a:t>
            </a: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9180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67" y="1128725"/>
            <a:ext cx="3146562" cy="1862125"/>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67" y="1128725"/>
            <a:ext cx="3146562" cy="1862126"/>
          </a:xfrm>
          <a:prstGeom prst="rect">
            <a:avLst/>
          </a:prstGeom>
        </p:spPr>
      </p:pic>
      <p:sp>
        <p:nvSpPr>
          <p:cNvPr id="7" name="矩形 6"/>
          <p:cNvSpPr/>
          <p:nvPr/>
        </p:nvSpPr>
        <p:spPr>
          <a:xfrm>
            <a:off x="5307560" y="605505"/>
            <a:ext cx="2699777"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Dlib</a:t>
            </a:r>
            <a:r>
              <a:rPr lang="en-US" altLang="zh-TW" sz="2800" b="0" cap="none" spc="0" dirty="0">
                <a:ln w="0"/>
                <a:solidFill>
                  <a:schemeClr val="tx1"/>
                </a:solidFill>
              </a:rPr>
              <a:t> </a:t>
            </a:r>
            <a:r>
              <a:rPr lang="zh-TW" altLang="en-US" sz="2800" b="0" cap="none" spc="0" dirty="0">
                <a:ln w="0"/>
                <a:solidFill>
                  <a:schemeClr val="tx1"/>
                </a:solidFill>
              </a:rPr>
              <a:t>臉部特徵點</a:t>
            </a:r>
          </a:p>
        </p:txBody>
      </p:sp>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977" y="1213776"/>
            <a:ext cx="2494945" cy="2926871"/>
          </a:xfrm>
          <a:prstGeom prst="rect">
            <a:avLst/>
          </a:prstGeom>
        </p:spPr>
      </p:pic>
      <p:sp>
        <p:nvSpPr>
          <p:cNvPr id="10" name="圓角矩形 9"/>
          <p:cNvSpPr/>
          <p:nvPr/>
        </p:nvSpPr>
        <p:spPr>
          <a:xfrm>
            <a:off x="1087198" y="3795031"/>
            <a:ext cx="2341802"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兩張人臉都判斷到了</a:t>
            </a:r>
          </a:p>
        </p:txBody>
      </p:sp>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83</a:t>
            </a:r>
            <a:endParaRPr lang="zh-TW" altLang="en-US" b="1" dirty="0">
              <a:solidFill>
                <a:schemeClr val="tx1"/>
              </a:solidFill>
            </a:endParaRPr>
          </a:p>
        </p:txBody>
      </p:sp>
      <p:sp>
        <p:nvSpPr>
          <p:cNvPr id="12" name="Google Shape;200;p14">
            <a:extLst>
              <a:ext uri="{FF2B5EF4-FFF2-40B4-BE49-F238E27FC236}">
                <a16:creationId xmlns:a16="http://schemas.microsoft.com/office/drawing/2014/main" id="{2D5DD97A-E91D-456D-9F2A-EA2D2E5C4AB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4595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63" y="1740950"/>
            <a:ext cx="3702050" cy="2236226"/>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353" y="1744679"/>
            <a:ext cx="3606800" cy="2232497"/>
          </a:xfrm>
          <a:prstGeom prst="rect">
            <a:avLst/>
          </a:prstGeom>
        </p:spPr>
      </p:pic>
      <p:sp>
        <p:nvSpPr>
          <p:cNvPr id="6" name="矩形 5"/>
          <p:cNvSpPr/>
          <p:nvPr/>
        </p:nvSpPr>
        <p:spPr>
          <a:xfrm>
            <a:off x="2095523" y="1217730"/>
            <a:ext cx="965329"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Haar</a:t>
            </a:r>
            <a:endParaRPr lang="zh-TW" altLang="en-US" sz="2800" b="0" cap="none" spc="0" dirty="0">
              <a:ln w="0"/>
              <a:solidFill>
                <a:schemeClr val="tx1"/>
              </a:solidFill>
            </a:endParaRPr>
          </a:p>
        </p:txBody>
      </p:sp>
      <p:sp>
        <p:nvSpPr>
          <p:cNvPr id="7" name="矩形 6"/>
          <p:cNvSpPr/>
          <p:nvPr/>
        </p:nvSpPr>
        <p:spPr>
          <a:xfrm>
            <a:off x="6259236" y="1200562"/>
            <a:ext cx="805028" cy="523220"/>
          </a:xfrm>
          <a:prstGeom prst="rect">
            <a:avLst/>
          </a:prstGeom>
          <a:noFill/>
        </p:spPr>
        <p:txBody>
          <a:bodyPr wrap="none" lIns="91440" tIns="45720" rIns="91440" bIns="45720">
            <a:spAutoFit/>
          </a:bodyPr>
          <a:lstStyle/>
          <a:p>
            <a:pPr algn="ctr"/>
            <a:r>
              <a:rPr lang="en-US" altLang="zh-TW" sz="2800" b="0" cap="none" spc="0" dirty="0" err="1">
                <a:ln w="0"/>
                <a:solidFill>
                  <a:schemeClr val="tx1"/>
                </a:solidFill>
              </a:rPr>
              <a:t>Dlib</a:t>
            </a:r>
            <a:endParaRPr lang="zh-TW" altLang="en-US" sz="2800" b="0" cap="none" spc="0" dirty="0">
              <a:ln w="0"/>
              <a:solidFill>
                <a:schemeClr val="tx1"/>
              </a:solidFill>
            </a:endParaRPr>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684" y="1200562"/>
            <a:ext cx="831237" cy="831237"/>
          </a:xfrm>
          <a:prstGeom prst="rect">
            <a:avLst/>
          </a:prstGeom>
        </p:spPr>
      </p:pic>
      <p:sp>
        <p:nvSpPr>
          <p:cNvPr id="10"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84</a:t>
            </a:r>
            <a:endParaRPr lang="zh-TW" altLang="en-US" b="1" dirty="0">
              <a:solidFill>
                <a:schemeClr val="tx1"/>
              </a:solidFill>
            </a:endParaRPr>
          </a:p>
        </p:txBody>
      </p:sp>
      <p:sp>
        <p:nvSpPr>
          <p:cNvPr id="11" name="TextShape 1">
            <a:extLst>
              <a:ext uri="{FF2B5EF4-FFF2-40B4-BE49-F238E27FC236}">
                <a16:creationId xmlns:a16="http://schemas.microsoft.com/office/drawing/2014/main" id="{6E7A6BA6-6A9E-4149-82A2-DB9335969B22}"/>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solidFill>
                  <a:srgbClr val="000000"/>
                </a:solidFill>
              </a:rPr>
              <a:t>3. </a:t>
            </a:r>
            <a:r>
              <a:rPr lang="en-US" altLang="zh-TW" sz="3000" spc="-1" dirty="0" err="1"/>
              <a:t>Haar</a:t>
            </a:r>
            <a:r>
              <a:rPr lang="en-US" altLang="zh-TW" sz="3000" spc="-1" dirty="0"/>
              <a:t> </a:t>
            </a:r>
            <a:r>
              <a:rPr lang="zh-TW" altLang="en-US" sz="3000" spc="-1" dirty="0"/>
              <a:t>與 </a:t>
            </a:r>
            <a:r>
              <a:rPr lang="en-US" altLang="zh-TW" sz="3000" spc="-1" dirty="0" err="1">
                <a:solidFill>
                  <a:srgbClr val="000000"/>
                </a:solidFill>
              </a:rPr>
              <a:t>Dlib</a:t>
            </a:r>
            <a:r>
              <a:rPr lang="en-US" altLang="zh-TW" sz="3000" spc="-1" dirty="0">
                <a:solidFill>
                  <a:srgbClr val="000000"/>
                </a:solidFill>
              </a:rPr>
              <a:t> </a:t>
            </a:r>
            <a:r>
              <a:rPr lang="zh-TW" altLang="en-US" sz="3000" spc="-1" dirty="0">
                <a:solidFill>
                  <a:srgbClr val="000000"/>
                </a:solidFill>
              </a:rPr>
              <a:t>比較</a:t>
            </a:r>
          </a:p>
        </p:txBody>
      </p:sp>
      <p:sp>
        <p:nvSpPr>
          <p:cNvPr id="13" name="Google Shape;200;p14">
            <a:extLst>
              <a:ext uri="{FF2B5EF4-FFF2-40B4-BE49-F238E27FC236}">
                <a16:creationId xmlns:a16="http://schemas.microsoft.com/office/drawing/2014/main" id="{2D5DD97A-E91D-456D-9F2A-EA2D2E5C4AB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424579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500" y="1970502"/>
            <a:ext cx="1369440" cy="1354391"/>
          </a:xfrm>
          <a:prstGeom prst="rect">
            <a:avLst/>
          </a:prstGeom>
          <a:effectLst>
            <a:outerShdw blurRad="50800" dist="38100" dir="2700000" algn="tl" rotWithShape="0">
              <a:prstClr val="black">
                <a:alpha val="40000"/>
              </a:prstClr>
            </a:outerShdw>
          </a:effectLst>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52" y="1510263"/>
            <a:ext cx="2219051" cy="2179755"/>
          </a:xfrm>
          <a:prstGeom prst="rect">
            <a:avLst/>
          </a:prstGeom>
          <a:effectLst>
            <a:outerShdw blurRad="50800" dist="38100" dir="2700000" algn="tl" rotWithShape="0">
              <a:prstClr val="black">
                <a:alpha val="40000"/>
              </a:prstClr>
            </a:outerShdw>
          </a:effectLst>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279" y="1972460"/>
            <a:ext cx="1370728" cy="1363176"/>
          </a:xfrm>
          <a:prstGeom prst="rect">
            <a:avLst/>
          </a:prstGeom>
          <a:effectLst>
            <a:outerShdw blurRad="50800" dist="38100" dir="2700000" algn="tl" rotWithShape="0">
              <a:prstClr val="black">
                <a:alpha val="40000"/>
              </a:prstClr>
            </a:outerShdw>
          </a:effectLst>
        </p:spPr>
      </p:pic>
      <p:sp>
        <p:nvSpPr>
          <p:cNvPr id="11" name="向上箭號 10"/>
          <p:cNvSpPr/>
          <p:nvPr/>
        </p:nvSpPr>
        <p:spPr>
          <a:xfrm rot="5400000">
            <a:off x="3590811" y="2346458"/>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上箭號 11"/>
          <p:cNvSpPr/>
          <p:nvPr/>
        </p:nvSpPr>
        <p:spPr>
          <a:xfrm rot="5400000">
            <a:off x="5916819" y="2340106"/>
            <a:ext cx="298581" cy="615181"/>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197" y="3690018"/>
            <a:ext cx="4951823" cy="417333"/>
          </a:xfrm>
          <a:prstGeom prst="rect">
            <a:avLst/>
          </a:prstGeom>
        </p:spPr>
      </p:pic>
      <p:sp>
        <p:nvSpPr>
          <p:cNvPr id="13" name="圓角矩形 12"/>
          <p:cNvSpPr/>
          <p:nvPr/>
        </p:nvSpPr>
        <p:spPr>
          <a:xfrm>
            <a:off x="4324918"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臉歪歪的</a:t>
            </a:r>
          </a:p>
        </p:txBody>
      </p:sp>
      <p:sp>
        <p:nvSpPr>
          <p:cNvPr id="14" name="圓角矩形 13"/>
          <p:cNvSpPr/>
          <p:nvPr/>
        </p:nvSpPr>
        <p:spPr>
          <a:xfrm>
            <a:off x="6641341" y="1474348"/>
            <a:ext cx="1166604" cy="3456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校正</a:t>
            </a:r>
          </a:p>
        </p:txBody>
      </p:sp>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85</a:t>
            </a:r>
            <a:endParaRPr lang="zh-TW" altLang="en-US" b="1" dirty="0">
              <a:solidFill>
                <a:schemeClr val="tx1"/>
              </a:solidFill>
            </a:endParaRPr>
          </a:p>
        </p:txBody>
      </p:sp>
      <p:sp>
        <p:nvSpPr>
          <p:cNvPr id="17" name="Google Shape;200;p14">
            <a:extLst>
              <a:ext uri="{FF2B5EF4-FFF2-40B4-BE49-F238E27FC236}">
                <a16:creationId xmlns:a16="http://schemas.microsoft.com/office/drawing/2014/main" id="{9DE6A619-B40C-43D2-AB98-62FFB2A81264}"/>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6" name="TextShape 1">
            <a:extLst>
              <a:ext uri="{FF2B5EF4-FFF2-40B4-BE49-F238E27FC236}">
                <a16:creationId xmlns:a16="http://schemas.microsoft.com/office/drawing/2014/main" id="{31D8CF13-37C4-4257-8CE9-8CF7A5814C67}"/>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4</a:t>
            </a:r>
            <a:r>
              <a:rPr lang="en-US" altLang="zh-TW" sz="3000" spc="-1" dirty="0">
                <a:solidFill>
                  <a:srgbClr val="000000"/>
                </a:solidFill>
              </a:rPr>
              <a:t>. </a:t>
            </a:r>
            <a:r>
              <a:rPr lang="en-US" altLang="zh-TW" sz="3000" spc="-1" dirty="0" err="1">
                <a:solidFill>
                  <a:srgbClr val="000000"/>
                </a:solidFill>
              </a:rPr>
              <a:t>Dlib</a:t>
            </a:r>
            <a:r>
              <a:rPr lang="en-US" altLang="zh-TW" sz="3000" spc="-1" dirty="0">
                <a:solidFill>
                  <a:srgbClr val="000000"/>
                </a:solidFill>
              </a:rPr>
              <a:t> </a:t>
            </a:r>
            <a:r>
              <a:rPr lang="zh-TW" altLang="en-US" sz="3000" spc="-1" dirty="0"/>
              <a:t>人臉校正</a:t>
            </a:r>
            <a:endParaRPr lang="zh-TW" altLang="en-US" sz="3000" spc="-1" dirty="0">
              <a:solidFill>
                <a:srgbClr val="000000"/>
              </a:solidFill>
            </a:endParaRPr>
          </a:p>
        </p:txBody>
      </p:sp>
    </p:spTree>
    <p:extLst>
      <p:ext uri="{BB962C8B-B14F-4D97-AF65-F5344CB8AC3E}">
        <p14:creationId xmlns:p14="http://schemas.microsoft.com/office/powerpoint/2010/main" val="323085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739" y="654138"/>
            <a:ext cx="6930521" cy="365211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664" y="3116899"/>
            <a:ext cx="1680998" cy="941359"/>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739" y="654138"/>
            <a:ext cx="6930521" cy="1319291"/>
          </a:xfrm>
          <a:prstGeom prst="rect">
            <a:avLst/>
          </a:prstGeom>
        </p:spPr>
      </p:pic>
      <p:sp>
        <p:nvSpPr>
          <p:cNvPr id="10" name="向上箭號 9"/>
          <p:cNvSpPr/>
          <p:nvPr/>
        </p:nvSpPr>
        <p:spPr>
          <a:xfrm>
            <a:off x="6460865" y="220956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6384111"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取得照片</a:t>
            </a:r>
          </a:p>
        </p:txBody>
      </p:sp>
      <p:sp>
        <p:nvSpPr>
          <p:cNvPr id="12" name="向上箭號 11"/>
          <p:cNvSpPr/>
          <p:nvPr/>
        </p:nvSpPr>
        <p:spPr>
          <a:xfrm>
            <a:off x="5532004" y="2209561"/>
            <a:ext cx="166861" cy="7141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455250" y="3042380"/>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裁切照片</a:t>
            </a:r>
          </a:p>
        </p:txBody>
      </p:sp>
      <p:sp>
        <p:nvSpPr>
          <p:cNvPr id="14" name="圓角矩形 13"/>
          <p:cNvSpPr/>
          <p:nvPr/>
        </p:nvSpPr>
        <p:spPr>
          <a:xfrm>
            <a:off x="2013550" y="3042379"/>
            <a:ext cx="320367" cy="14318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zh-TW" altLang="en-US" sz="1800" b="1" dirty="0">
                <a:latin typeface="微軟正黑體" panose="020B0604030504040204" pitchFamily="34" charset="-120"/>
                <a:ea typeface="微軟正黑體" panose="020B0604030504040204" pitchFamily="34" charset="-120"/>
              </a:rPr>
              <a:t>即時上妝</a:t>
            </a:r>
          </a:p>
        </p:txBody>
      </p:sp>
      <p:sp>
        <p:nvSpPr>
          <p:cNvPr id="16" name="向上箭號 15"/>
          <p:cNvSpPr/>
          <p:nvPr/>
        </p:nvSpPr>
        <p:spPr>
          <a:xfrm>
            <a:off x="2090302" y="2393950"/>
            <a:ext cx="166861" cy="5297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256658" y="2920463"/>
            <a:ext cx="717550" cy="167566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86</a:t>
            </a:r>
            <a:endParaRPr lang="zh-TW" altLang="en-US" b="1" dirty="0">
              <a:solidFill>
                <a:schemeClr val="tx1"/>
              </a:solidFill>
            </a:endParaRPr>
          </a:p>
        </p:txBody>
      </p:sp>
      <p:sp>
        <p:nvSpPr>
          <p:cNvPr id="18" name="Google Shape;200;p14">
            <a:extLst>
              <a:ext uri="{FF2B5EF4-FFF2-40B4-BE49-F238E27FC236}">
                <a16:creationId xmlns:a16="http://schemas.microsoft.com/office/drawing/2014/main" id="{DBBD138C-604A-4B30-BA05-6701E2F73F60}"/>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Tree>
    <p:extLst>
      <p:ext uri="{BB962C8B-B14F-4D97-AF65-F5344CB8AC3E}">
        <p14:creationId xmlns:p14="http://schemas.microsoft.com/office/powerpoint/2010/main" val="272193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08642E-6 L -0.00069 0.08302 " pathEditMode="relative" rAng="0" ptsTypes="AA">
                                      <p:cBhvr>
                                        <p:cTn id="6" dur="2000" fill="hold"/>
                                        <p:tgtEl>
                                          <p:spTgt spid="9"/>
                                        </p:tgtEl>
                                        <p:attrNameLst>
                                          <p:attrName>ppt_x</p:attrName>
                                          <p:attrName>ppt_y</p:attrName>
                                        </p:attrNameLst>
                                      </p:cBhvr>
                                      <p:rCtr x="-35" y="4136"/>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42" presetClass="path" presetSubtype="0" accel="50000" decel="50000" fill="hold" grpId="0" nodeType="withEffect">
                                  <p:stCondLst>
                                    <p:cond delay="0"/>
                                  </p:stCondLst>
                                  <p:childTnLst>
                                    <p:animMotion origin="layout" path="M -2.5E-6 4.44444E-6 L -0.37656 0.0003 " pathEditMode="relative" rAng="0" ptsTypes="AA">
                                      <p:cBhvr>
                                        <p:cTn id="37" dur="3000" fill="hold"/>
                                        <p:tgtEl>
                                          <p:spTgt spid="30"/>
                                        </p:tgtEl>
                                        <p:attrNameLst>
                                          <p:attrName>ppt_x</p:attrName>
                                          <p:attrName>ppt_y</p:attrName>
                                        </p:attrNameLst>
                                      </p:cBhvr>
                                      <p:rCtr x="-18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6" grpId="0" animBg="1"/>
      <p:bldP spid="30" grpId="0" animBg="1"/>
      <p:bldP spid="30"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45" y="1538413"/>
            <a:ext cx="3721100" cy="2499670"/>
          </a:xfrm>
          <a:prstGeom prst="rect">
            <a:avLst/>
          </a:prstGeom>
        </p:spPr>
      </p:pic>
      <p:sp>
        <p:nvSpPr>
          <p:cNvPr id="5"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87</a:t>
            </a:r>
            <a:endParaRPr lang="zh-TW" altLang="en-US" b="1" dirty="0">
              <a:solidFill>
                <a:schemeClr val="tx1"/>
              </a:solidFill>
            </a:endParaRPr>
          </a:p>
        </p:txBody>
      </p:sp>
      <p:sp>
        <p:nvSpPr>
          <p:cNvPr id="7" name="Google Shape;200;p14">
            <a:extLst>
              <a:ext uri="{FF2B5EF4-FFF2-40B4-BE49-F238E27FC236}">
                <a16:creationId xmlns:a16="http://schemas.microsoft.com/office/drawing/2014/main" id="{2C85F60E-F7A8-4A47-9116-1F49BEA34AF6}"/>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8" name="TextShape 1">
            <a:extLst>
              <a:ext uri="{FF2B5EF4-FFF2-40B4-BE49-F238E27FC236}">
                <a16:creationId xmlns:a16="http://schemas.microsoft.com/office/drawing/2014/main" id="{9C3DF78C-84B0-4D9C-9A20-B6751925B705}"/>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a:t>GAN </a:t>
            </a:r>
            <a:r>
              <a:rPr lang="zh-TW" altLang="en-US" sz="3000" spc="-1" dirty="0"/>
              <a:t>生成對抗網路</a:t>
            </a:r>
            <a:endParaRPr lang="zh-TW" altLang="en-US" sz="3000" spc="-1" dirty="0">
              <a:solidFill>
                <a:srgbClr val="000000"/>
              </a:solidFill>
            </a:endParaRPr>
          </a:p>
        </p:txBody>
      </p:sp>
    </p:spTree>
    <p:extLst>
      <p:ext uri="{BB962C8B-B14F-4D97-AF65-F5344CB8AC3E}">
        <p14:creationId xmlns:p14="http://schemas.microsoft.com/office/powerpoint/2010/main" val="5393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549" y="1012825"/>
            <a:ext cx="2390655" cy="3117850"/>
          </a:xfrm>
          <a:prstGeom prst="rect">
            <a:avLst/>
          </a:prstGeom>
        </p:spPr>
      </p:pic>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pic>
        <p:nvPicPr>
          <p:cNvPr id="15" name="圖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375" y="2203294"/>
            <a:ext cx="6382625" cy="1350171"/>
          </a:xfrm>
          <a:prstGeom prst="rect">
            <a:avLst/>
          </a:prstGeom>
        </p:spPr>
      </p:pic>
      <p:sp>
        <p:nvSpPr>
          <p:cNvPr id="16" name="圓角矩形 15"/>
          <p:cNvSpPr/>
          <p:nvPr/>
        </p:nvSpPr>
        <p:spPr>
          <a:xfrm>
            <a:off x="1969839" y="1712542"/>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直方圖匹配</a:t>
            </a:r>
          </a:p>
        </p:txBody>
      </p:sp>
      <p:sp>
        <p:nvSpPr>
          <p:cNvPr id="17" name="圓角矩形 16"/>
          <p:cNvSpPr/>
          <p:nvPr/>
        </p:nvSpPr>
        <p:spPr>
          <a:xfrm>
            <a:off x="5970340" y="3621032"/>
            <a:ext cx="1428433" cy="3461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損失函數</a:t>
            </a:r>
          </a:p>
        </p:txBody>
      </p:sp>
      <p:sp>
        <p:nvSpPr>
          <p:cNvPr id="9"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88</a:t>
            </a:r>
            <a:endParaRPr lang="zh-TW" altLang="en-US" b="1" dirty="0">
              <a:solidFill>
                <a:schemeClr val="tx1"/>
              </a:solidFill>
            </a:endParaRPr>
          </a:p>
        </p:txBody>
      </p:sp>
      <p:sp>
        <p:nvSpPr>
          <p:cNvPr id="10" name="Google Shape;200;p14">
            <a:extLst>
              <a:ext uri="{FF2B5EF4-FFF2-40B4-BE49-F238E27FC236}">
                <a16:creationId xmlns:a16="http://schemas.microsoft.com/office/drawing/2014/main" id="{37D7336D-FFBA-4E2D-AA64-8C7E059FFE83}"/>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1" name="TextShape 1">
            <a:extLst>
              <a:ext uri="{FF2B5EF4-FFF2-40B4-BE49-F238E27FC236}">
                <a16:creationId xmlns:a16="http://schemas.microsoft.com/office/drawing/2014/main" id="{F5AF77CB-E034-49B8-BBDD-CFEE2D7856AA}"/>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25525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798" y="1997917"/>
            <a:ext cx="1263650" cy="126365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566" y="1997917"/>
            <a:ext cx="1263650" cy="126365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984" y="1849469"/>
            <a:ext cx="1625978" cy="1625978"/>
          </a:xfrm>
          <a:prstGeom prst="rect">
            <a:avLst/>
          </a:prstGeom>
          <a:ln w="127000" cap="rnd">
            <a:solidFill>
              <a:schemeClr val="accent2">
                <a:lumMod val="60000"/>
                <a:lumOff val="40000"/>
              </a:schemeClr>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圓角矩形 15"/>
          <p:cNvSpPr/>
          <p:nvPr/>
        </p:nvSpPr>
        <p:spPr>
          <a:xfrm>
            <a:off x="2133237" y="1475978"/>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素顏照</a:t>
            </a:r>
          </a:p>
        </p:txBody>
      </p:sp>
      <p:sp>
        <p:nvSpPr>
          <p:cNvPr id="18" name="圓角矩形 17"/>
          <p:cNvSpPr/>
          <p:nvPr/>
        </p:nvSpPr>
        <p:spPr>
          <a:xfrm>
            <a:off x="3890005" y="1463886"/>
            <a:ext cx="1138772"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上妝照</a:t>
            </a:r>
          </a:p>
        </p:txBody>
      </p:sp>
      <p:sp>
        <p:nvSpPr>
          <p:cNvPr id="15" name="圓角矩形 14"/>
          <p:cNvSpPr/>
          <p:nvPr/>
        </p:nvSpPr>
        <p:spPr>
          <a:xfrm>
            <a:off x="3718984" y="1335458"/>
            <a:ext cx="1625978" cy="2810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素顏上妝後</a:t>
            </a:r>
          </a:p>
        </p:txBody>
      </p:sp>
      <p:sp>
        <p:nvSpPr>
          <p:cNvPr id="20" name="加號 19"/>
          <p:cNvSpPr/>
          <p:nvPr/>
        </p:nvSpPr>
        <p:spPr>
          <a:xfrm>
            <a:off x="1625597" y="2465496"/>
            <a:ext cx="358987" cy="32512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於 21"/>
          <p:cNvSpPr/>
          <p:nvPr/>
        </p:nvSpPr>
        <p:spPr>
          <a:xfrm>
            <a:off x="3367501" y="2445171"/>
            <a:ext cx="252455" cy="3793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89</a:t>
            </a:r>
            <a:endParaRPr lang="zh-TW" altLang="en-US" b="1" dirty="0">
              <a:solidFill>
                <a:schemeClr val="tx1"/>
              </a:solidFill>
            </a:endParaRPr>
          </a:p>
        </p:txBody>
      </p:sp>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937" y="1335458"/>
            <a:ext cx="2305141" cy="2850475"/>
          </a:xfrm>
          <a:prstGeom prst="rect">
            <a:avLst/>
          </a:prstGeom>
          <a:ln w="3175">
            <a:solidFill>
              <a:schemeClr val="tx1">
                <a:lumMod val="50000"/>
                <a:lumOff val="50000"/>
              </a:schemeClr>
            </a:solidFill>
          </a:ln>
          <a:effectLst/>
        </p:spPr>
      </p:pic>
      <p:sp>
        <p:nvSpPr>
          <p:cNvPr id="14" name="Google Shape;200;p14">
            <a:extLst>
              <a:ext uri="{FF2B5EF4-FFF2-40B4-BE49-F238E27FC236}">
                <a16:creationId xmlns:a16="http://schemas.microsoft.com/office/drawing/2014/main" id="{0B938066-B88B-4E63-A5B3-4097EAA084B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zh-TW" altLang="en-US" sz="1200" dirty="0">
                <a:solidFill>
                  <a:schemeClr val="tx1"/>
                </a:solidFill>
              </a:rPr>
              <a:t>報告人：周柏帆</a:t>
            </a:r>
            <a:endParaRPr lang="en-US" sz="1200" dirty="0">
              <a:solidFill>
                <a:schemeClr val="tx1"/>
              </a:solidFill>
            </a:endParaRPr>
          </a:p>
        </p:txBody>
      </p:sp>
      <p:sp>
        <p:nvSpPr>
          <p:cNvPr id="17" name="TextShape 1">
            <a:extLst>
              <a:ext uri="{FF2B5EF4-FFF2-40B4-BE49-F238E27FC236}">
                <a16:creationId xmlns:a16="http://schemas.microsoft.com/office/drawing/2014/main" id="{ED1C5352-04B6-4D33-9D68-983ECDB6BBC2}"/>
              </a:ext>
            </a:extLst>
          </p:cNvPr>
          <p:cNvSpPr txBox="1"/>
          <p:nvPr/>
        </p:nvSpPr>
        <p:spPr>
          <a:xfrm>
            <a:off x="1305000" y="324705"/>
            <a:ext cx="6534000" cy="614290"/>
          </a:xfrm>
          <a:prstGeom prst="rect">
            <a:avLst/>
          </a:prstGeom>
          <a:noFill/>
          <a:ln>
            <a:noFill/>
          </a:ln>
        </p:spPr>
        <p:txBody>
          <a:bodyPr tIns="91440" bIns="91440" anchor="b">
            <a:noAutofit/>
          </a:bodyPr>
          <a:lstStyle/>
          <a:p>
            <a:r>
              <a:rPr lang="en-US" altLang="zh-TW" sz="3000" spc="-1" dirty="0" err="1"/>
              <a:t>BeautyGAN</a:t>
            </a:r>
            <a:endParaRPr lang="zh-TW" altLang="en-US" sz="3000" spc="-1" dirty="0">
              <a:solidFill>
                <a:srgbClr val="000000"/>
              </a:solidFill>
            </a:endParaRPr>
          </a:p>
        </p:txBody>
      </p:sp>
    </p:spTree>
    <p:extLst>
      <p:ext uri="{BB962C8B-B14F-4D97-AF65-F5344CB8AC3E}">
        <p14:creationId xmlns:p14="http://schemas.microsoft.com/office/powerpoint/2010/main" val="70792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88889E-6 2.46914E-7 L -0.19254 0.00216 " pathEditMode="relative" rAng="0" ptsTypes="AA">
                                      <p:cBhvr>
                                        <p:cTn id="22" dur="2000" fill="hold"/>
                                        <p:tgtEl>
                                          <p:spTgt spid="4"/>
                                        </p:tgtEl>
                                        <p:attrNameLst>
                                          <p:attrName>ppt_x</p:attrName>
                                          <p:attrName>ppt_y</p:attrName>
                                        </p:attrNameLst>
                                      </p:cBhvr>
                                      <p:rCtr x="-9635" y="93"/>
                                    </p:animMotion>
                                  </p:childTnLst>
                                </p:cTn>
                              </p:par>
                              <p:par>
                                <p:cTn id="23" presetID="42" presetClass="path" presetSubtype="0" accel="50000" decel="50000" fill="hold" grpId="1" nodeType="withEffect">
                                  <p:stCondLst>
                                    <p:cond delay="0"/>
                                  </p:stCondLst>
                                  <p:childTnLst>
                                    <p:animMotion origin="layout" path="M 3.88889E-6 2.46914E-6 L -0.19393 -0.00093 " pathEditMode="relative" rAng="0" ptsTypes="AA">
                                      <p:cBhvr>
                                        <p:cTn id="24" dur="2000" fill="hold"/>
                                        <p:tgtEl>
                                          <p:spTgt spid="16"/>
                                        </p:tgtEl>
                                        <p:attrNameLst>
                                          <p:attrName>ppt_x</p:attrName>
                                          <p:attrName>ppt_y</p:attrName>
                                        </p:attrNameLst>
                                      </p:cBhvr>
                                      <p:rCtr x="-9705" y="-62"/>
                                    </p:animMotion>
                                  </p:childTnLst>
                                </p:cTn>
                              </p:par>
                              <p:par>
                                <p:cTn id="25" presetID="42" presetClass="path" presetSubtype="0" accel="50000" decel="50000" fill="hold" nodeType="withEffect">
                                  <p:stCondLst>
                                    <p:cond delay="0"/>
                                  </p:stCondLst>
                                  <p:childTnLst>
                                    <p:animMotion origin="layout" path="M -3.61111E-6 2.46914E-7 L -0.19218 2.46914E-7 " pathEditMode="relative" rAng="0" ptsTypes="AA">
                                      <p:cBhvr>
                                        <p:cTn id="26" dur="2000" fill="hold"/>
                                        <p:tgtEl>
                                          <p:spTgt spid="5"/>
                                        </p:tgtEl>
                                        <p:attrNameLst>
                                          <p:attrName>ppt_x</p:attrName>
                                          <p:attrName>ppt_y</p:attrName>
                                        </p:attrNameLst>
                                      </p:cBhvr>
                                      <p:rCtr x="-9618" y="0"/>
                                    </p:animMotion>
                                  </p:childTnLst>
                                </p:cTn>
                              </p:par>
                              <p:par>
                                <p:cTn id="27" presetID="42" presetClass="path" presetSubtype="0" accel="50000" decel="50000" fill="hold" grpId="1" nodeType="withEffect">
                                  <p:stCondLst>
                                    <p:cond delay="0"/>
                                  </p:stCondLst>
                                  <p:childTnLst>
                                    <p:animMotion origin="layout" path="M -3.61111E-6 1.60494E-6 L -0.19219 0.00246 " pathEditMode="relative" rAng="0" ptsTypes="AA">
                                      <p:cBhvr>
                                        <p:cTn id="28" dur="2000" fill="hold"/>
                                        <p:tgtEl>
                                          <p:spTgt spid="18"/>
                                        </p:tgtEl>
                                        <p:attrNameLst>
                                          <p:attrName>ppt_x</p:attrName>
                                          <p:attrName>ppt_y</p:attrName>
                                        </p:attrNameLst>
                                      </p:cBhvr>
                                      <p:rCtr x="-9653" y="154"/>
                                    </p:animMotion>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0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0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0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8" grpId="0" animBg="1"/>
      <p:bldP spid="18" grpId="1" animBg="1"/>
      <p:bldP spid="15" grpId="0" animBg="1"/>
      <p:bldP spid="20"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1177" name="CustomShape 1"/>
          <p:cNvSpPr/>
          <p:nvPr/>
        </p:nvSpPr>
        <p:spPr>
          <a:xfrm>
            <a:off x="1440" y="1516140"/>
            <a:ext cx="9142560" cy="2108520"/>
          </a:xfrm>
          <a:prstGeom prst="rect">
            <a:avLst/>
          </a:prstGeom>
          <a:blipFill rotWithShape="0">
            <a:blip r:embed="rId3">
              <a:alphaModFix amt="50000"/>
            </a:blip>
            <a:tile/>
          </a:blipFill>
          <a:ln>
            <a:noFill/>
          </a:ln>
          <a:effectLst>
            <a:outerShdw dist="50760" sx="1000" sy="1000" algn="ctr" rotWithShape="0">
              <a:schemeClr val="bg1"/>
            </a:outerShdw>
          </a:effectLst>
        </p:spPr>
        <p:style>
          <a:lnRef idx="2">
            <a:schemeClr val="accent1">
              <a:shade val="50000"/>
            </a:schemeClr>
          </a:lnRef>
          <a:fillRef idx="1">
            <a:schemeClr val="accent1"/>
          </a:fillRef>
          <a:effectRef idx="0">
            <a:schemeClr val="accent1"/>
          </a:effectRef>
          <a:fontRef idx="minor"/>
        </p:style>
      </p:sp>
      <p:sp>
        <p:nvSpPr>
          <p:cNvPr id="1178" name="CustomShape 2"/>
          <p:cNvSpPr/>
          <p:nvPr/>
        </p:nvSpPr>
        <p:spPr>
          <a:xfrm>
            <a:off x="1143000" y="975240"/>
            <a:ext cx="6856560" cy="1595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500" b="0" strike="noStrike" spc="-1">
                <a:solidFill>
                  <a:srgbClr val="002060"/>
                </a:solidFill>
                <a:latin typeface="微軟正黑體"/>
                <a:ea typeface="微軟正黑體"/>
              </a:rPr>
              <a:t>系統架構</a:t>
            </a:r>
            <a:endParaRPr lang="en-US" sz="4500" b="0" strike="noStrike" spc="-1">
              <a:latin typeface="Arial"/>
            </a:endParaRPr>
          </a:p>
        </p:txBody>
      </p:sp>
      <p:sp>
        <p:nvSpPr>
          <p:cNvPr id="1179" name="CustomShape 3"/>
          <p:cNvSpPr/>
          <p:nvPr/>
        </p:nvSpPr>
        <p:spPr>
          <a:xfrm>
            <a:off x="0" y="2912400"/>
            <a:ext cx="9142560" cy="51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gn="ctr">
              <a:lnSpc>
                <a:spcPct val="90000"/>
              </a:lnSpc>
              <a:spcBef>
                <a:spcPts val="1001"/>
              </a:spcBef>
            </a:pPr>
            <a:r>
              <a:rPr lang="en-US" sz="2000" b="0" strike="noStrike" spc="-1">
                <a:solidFill>
                  <a:srgbClr val="000000"/>
                </a:solidFill>
                <a:latin typeface="Arial"/>
                <a:ea typeface="DejaVu Sans"/>
              </a:rPr>
              <a:t>報告人｜邱沛寰</a:t>
            </a:r>
            <a:endParaRPr lang="en-US"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alphaModFix amt="55000"/>
          </a:blip>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975122"/>
            <a:ext cx="6858000" cy="1596628"/>
          </a:xfrm>
        </p:spPr>
        <p:txBody>
          <a:bodyPr/>
          <a:lstStyle/>
          <a:p>
            <a:r>
              <a:rPr lang="zh-TW" altLang="en-US" sz="3000" dirty="0">
                <a:solidFill>
                  <a:srgbClr val="002060"/>
                </a:solidFill>
                <a:latin typeface="微軟正黑體" panose="020B0604030504040204" pitchFamily="34" charset="-120"/>
                <a:ea typeface="微軟正黑體" panose="020B0604030504040204" pitchFamily="34" charset="-120"/>
              </a:rPr>
              <a:t>未來展望</a:t>
            </a:r>
          </a:p>
        </p:txBody>
      </p:sp>
      <p:sp>
        <p:nvSpPr>
          <p:cNvPr id="5" name="副標題 4">
            <a:extLst>
              <a:ext uri="{FF2B5EF4-FFF2-40B4-BE49-F238E27FC236}">
                <a16:creationId xmlns:a16="http://schemas.microsoft.com/office/drawing/2014/main" id="{3EB211DA-7C21-458A-A021-E1E9EC364C6B}"/>
              </a:ext>
            </a:extLst>
          </p:cNvPr>
          <p:cNvSpPr>
            <a:spLocks noGrp="1"/>
          </p:cNvSpPr>
          <p:nvPr>
            <p:ph type="subTitle" idx="1"/>
          </p:nvPr>
        </p:nvSpPr>
        <p:spPr>
          <a:xfrm>
            <a:off x="0" y="2912533"/>
            <a:ext cx="9144000" cy="520096"/>
          </a:xfrm>
        </p:spPr>
        <p:txBody>
          <a:bodyPr>
            <a:noAutofit/>
          </a:bodyPr>
          <a:lstStyle/>
          <a:p>
            <a:r>
              <a:rPr lang="zh-TW" altLang="en-US" sz="2000" dirty="0">
                <a:solidFill>
                  <a:schemeClr val="tx1"/>
                </a:solidFill>
                <a:latin typeface="微軟正黑體" panose="020B0604030504040204" pitchFamily="34" charset="-120"/>
                <a:ea typeface="微軟正黑體" panose="020B0604030504040204" pitchFamily="34" charset="-120"/>
              </a:rPr>
              <a:t>報告人｜周柏帆</a:t>
            </a:r>
          </a:p>
        </p:txBody>
      </p:sp>
    </p:spTree>
    <p:extLst>
      <p:ext uri="{BB962C8B-B14F-4D97-AF65-F5344CB8AC3E}">
        <p14:creationId xmlns:p14="http://schemas.microsoft.com/office/powerpoint/2010/main" val="4133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1305000" y="324705"/>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未來展望</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周柏帆</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1171787" y="1255487"/>
            <a:ext cx="6800425" cy="2329226"/>
          </a:xfrm>
          <a:prstGeom prst="rect">
            <a:avLst/>
          </a:prstGeom>
          <a:noFill/>
          <a:ln>
            <a:noFill/>
          </a:ln>
        </p:spPr>
        <p:txBody>
          <a:bodyPr tIns="91440" bIns="91440">
            <a:noAutofit/>
          </a:bodyPr>
          <a:lstStyle/>
          <a:p>
            <a:pPr lvl="0">
              <a:lnSpc>
                <a:spcPts val="1500"/>
              </a:lnSpc>
              <a:spcBef>
                <a:spcPts val="601"/>
              </a:spcBef>
              <a:buClrTx/>
              <a:defRPr/>
            </a:pPr>
            <a:r>
              <a:rPr lang="en-US" altLang="zh-TW" kern="1200" spc="-1" dirty="0">
                <a:latin typeface="微軟正黑體" panose="020B0604030504040204" pitchFamily="34" charset="-120"/>
                <a:ea typeface="微軟正黑體" panose="020B0604030504040204" pitchFamily="34" charset="-120"/>
                <a:cs typeface="DejaVu Sans" panose="02020500000000000000" charset="0"/>
              </a:rPr>
              <a:t>1.</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 運用更多使用者個人資訊與線上商品使用紀錄，研擬出更精準的推薦模型，提高</a:t>
            </a: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lvl="0">
              <a:lnSpc>
                <a:spcPts val="1500"/>
              </a:lnSpc>
              <a:spcBef>
                <a:spcPts val="601"/>
              </a:spcBef>
              <a:buClrTx/>
              <a:defRPr/>
            </a:pP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　使用者滿意度。</a:t>
            </a: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lvl="0">
              <a:lnSpc>
                <a:spcPts val="1500"/>
              </a:lnSpc>
              <a:spcBef>
                <a:spcPts val="601"/>
              </a:spcBef>
              <a:buClrTx/>
              <a:defRPr/>
            </a:pP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lvl="0">
              <a:lnSpc>
                <a:spcPts val="1500"/>
              </a:lnSpc>
              <a:spcBef>
                <a:spcPts val="601"/>
              </a:spcBef>
              <a:buClrTx/>
              <a:defRPr/>
            </a:pPr>
            <a:r>
              <a:rPr lang="en-US" altLang="zh-TW" kern="1200" spc="-1" dirty="0">
                <a:latin typeface="微軟正黑體" panose="020B0604030504040204" pitchFamily="34" charset="-120"/>
                <a:ea typeface="微軟正黑體" panose="020B0604030504040204" pitchFamily="34" charset="-120"/>
                <a:cs typeface="DejaVu Sans" panose="02020500000000000000" charset="0"/>
              </a:rPr>
              <a:t>2.</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 提供影音的教學，提升教學文章使用意願，降低化妝進入門檻。</a:t>
            </a: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a:lnSpc>
                <a:spcPts val="1500"/>
              </a:lnSpc>
              <a:spcBef>
                <a:spcPts val="601"/>
              </a:spcBef>
              <a:buClrTx/>
              <a:defRPr/>
            </a:pP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1500"/>
              </a:lnSpc>
              <a:spcBef>
                <a:spcPts val="601"/>
              </a:spcBef>
              <a:spcAft>
                <a:spcPts val="0"/>
              </a:spcAft>
              <a:buClrTx/>
              <a:buSzTx/>
              <a:buFontTx/>
              <a:buNone/>
              <a:tabLst/>
              <a:defRPr/>
            </a:pPr>
            <a:r>
              <a:rPr lang="en-US" altLang="zh-TW" kern="1200" spc="-1" dirty="0">
                <a:latin typeface="微軟正黑體" panose="020B0604030504040204" pitchFamily="34" charset="-120"/>
                <a:ea typeface="微軟正黑體" panose="020B0604030504040204" pitchFamily="34" charset="-120"/>
                <a:cs typeface="DejaVu Sans" panose="02020500000000000000" charset="0"/>
              </a:rPr>
              <a:t>3.</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DejaVu Sans" panose="02020500000000000000" charset="0"/>
              </a:rPr>
              <a:t>與線上</a:t>
            </a:r>
            <a:r>
              <a:rPr lang="zh-TW" altLang="en-US" kern="1200" spc="-1" noProof="0" dirty="0">
                <a:latin typeface="微軟正黑體" panose="020B0604030504040204" pitchFamily="34" charset="-120"/>
                <a:ea typeface="微軟正黑體" panose="020B0604030504040204" pitchFamily="34" charset="-120"/>
                <a:cs typeface="DejaVu Sans" panose="02020500000000000000" charset="0"/>
              </a:rPr>
              <a:t> </a:t>
            </a:r>
            <a:r>
              <a:rPr lang="en-US" altLang="zh-TW" kern="1200" spc="-1" noProof="0" dirty="0">
                <a:latin typeface="微軟正黑體" panose="020B0604030504040204" pitchFamily="34" charset="-120"/>
                <a:ea typeface="微軟正黑體" panose="020B0604030504040204" pitchFamily="34" charset="-120"/>
                <a:cs typeface="DejaVu Sans" panose="02020500000000000000" charset="0"/>
              </a:rPr>
              <a:t>EC </a:t>
            </a:r>
            <a:r>
              <a:rPr kumimoji="0" lang="zh-TW" altLang="en-US" b="0" i="0" u="none" strike="noStrike" kern="1200" cap="none" spc="-1"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DejaVu Sans" panose="02020500000000000000" charset="0"/>
              </a:rPr>
              <a:t>平台整合，</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運用一鍵上妝功能後能即時對使用者做產品推薦。</a:t>
            </a: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1500"/>
              </a:lnSpc>
              <a:spcBef>
                <a:spcPts val="601"/>
              </a:spcBef>
              <a:spcAft>
                <a:spcPts val="0"/>
              </a:spcAft>
              <a:buClrTx/>
              <a:buSzTx/>
              <a:buFontTx/>
              <a:buNone/>
              <a:tabLst/>
              <a:defRPr/>
            </a:pP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1500"/>
              </a:lnSpc>
              <a:spcBef>
                <a:spcPts val="601"/>
              </a:spcBef>
              <a:spcAft>
                <a:spcPts val="0"/>
              </a:spcAft>
              <a:buClrTx/>
              <a:buSzTx/>
              <a:buFontTx/>
              <a:buNone/>
              <a:tabLst/>
              <a:defRPr/>
            </a:pPr>
            <a:r>
              <a:rPr lang="en-US" altLang="zh-TW" kern="1200" spc="-1" dirty="0">
                <a:latin typeface="微軟正黑體" panose="020B0604030504040204" pitchFamily="34" charset="-120"/>
                <a:ea typeface="微軟正黑體" panose="020B0604030504040204" pitchFamily="34" charset="-120"/>
                <a:cs typeface="DejaVu Sans" panose="02020500000000000000" charset="0"/>
              </a:rPr>
              <a:t>4.</a:t>
            </a:r>
            <a:r>
              <a:rPr lang="zh-TW" altLang="en-US" kern="1200" spc="-1" dirty="0">
                <a:latin typeface="微軟正黑體" panose="020B0604030504040204" pitchFamily="34" charset="-120"/>
                <a:ea typeface="微軟正黑體" panose="020B0604030504040204" pitchFamily="34" charset="-120"/>
                <a:cs typeface="DejaVu Sans" panose="02020500000000000000" charset="0"/>
              </a:rPr>
              <a:t> 與美妝專家顧問合作，讓各項功能符合流行市場升級。</a:t>
            </a:r>
            <a:endParaRPr lang="en-US" altLang="zh-TW" kern="1200" spc="-1" dirty="0">
              <a:latin typeface="微軟正黑體" panose="020B0604030504040204" pitchFamily="34" charset="-120"/>
              <a:ea typeface="微軟正黑體" panose="020B0604030504040204" pitchFamily="34" charset="-120"/>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600" b="0" i="0" u="none" strike="noStrike" kern="1200" cap="none" spc="-1" normalizeH="0" baseline="0" noProof="0" dirty="0">
              <a:ln>
                <a:noFill/>
              </a:ln>
              <a:solidFill>
                <a:srgbClr val="000000"/>
              </a:solidFill>
              <a:effectLst/>
              <a:uLnTx/>
              <a:uFillTx/>
              <a:latin typeface="DejaVu Sans" panose="02020500000000000000" charset="0"/>
              <a:ea typeface="DejaVu Sans" panose="02020500000000000000" charset="0"/>
              <a:cs typeface="DejaVu Sans" panose="02020500000000000000" charset="0"/>
            </a:endParaRPr>
          </a:p>
          <a:p>
            <a:pPr marL="0" marR="0" lvl="0" indent="0" algn="l" defTabSz="914400" rtl="0" eaLnBrk="1" fontAlgn="auto" latinLnBrk="0" hangingPunct="1">
              <a:lnSpc>
                <a:spcPts val="2000"/>
              </a:lnSpc>
              <a:spcBef>
                <a:spcPts val="601"/>
              </a:spcBef>
              <a:spcAft>
                <a:spcPts val="0"/>
              </a:spcAft>
              <a:buClrTx/>
              <a:buSzTx/>
              <a:buFontTx/>
              <a:buNone/>
              <a:tabLst/>
              <a:defRPr/>
            </a:pPr>
            <a:endParaRPr kumimoji="0" lang="en-US" sz="1600" b="0" i="0" u="none" strike="noStrike" kern="1200" cap="none" spc="-1" normalizeH="0" baseline="0" dirty="0">
              <a:ln>
                <a:noFill/>
              </a:ln>
              <a:solidFill>
                <a:srgbClr val="000000"/>
              </a:solidFill>
              <a:effectLst/>
              <a:uLnTx/>
              <a:uFillTx/>
              <a:latin typeface="DejaVu Sans" panose="02020500000000000000" charset="0"/>
              <a:ea typeface="DejaVu Sans" panose="02020500000000000000" charset="0"/>
              <a:cs typeface="DejaVu Sans" panose="02020500000000000000" charset="0"/>
            </a:endParaRPr>
          </a:p>
        </p:txBody>
      </p:sp>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91</a:t>
            </a:r>
            <a:endParaRPr lang="zh-TW" altLang="en-US" b="1" dirty="0">
              <a:solidFill>
                <a:schemeClr val="tx1"/>
              </a:solidFill>
            </a:endParaRPr>
          </a:p>
        </p:txBody>
      </p:sp>
    </p:spTree>
    <p:extLst>
      <p:ext uri="{BB962C8B-B14F-4D97-AF65-F5344CB8AC3E}">
        <p14:creationId xmlns:p14="http://schemas.microsoft.com/office/powerpoint/2010/main" val="113030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318935" y="864"/>
            <a:ext cx="6534000" cy="614290"/>
          </a:xfrm>
          <a:prstGeom prst="rect">
            <a:avLst/>
          </a:prstGeom>
          <a:noFill/>
          <a:ln>
            <a:noFill/>
          </a:ln>
        </p:spPr>
        <p:txBody>
          <a:bodyPr tIns="91440" bIns="9144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1" normalizeH="0" baseline="0" noProof="0" dirty="0">
                <a:ln>
                  <a:noFill/>
                </a:ln>
                <a:solidFill>
                  <a:srgbClr val="000000"/>
                </a:solidFill>
                <a:effectLst/>
                <a:uLnTx/>
                <a:uFillTx/>
                <a:latin typeface="Arial" panose="020B0604020202020204"/>
                <a:ea typeface="微軟正黑體" panose="020B0604030504040204" pitchFamily="34" charset="-120"/>
                <a:cs typeface="+mn-cs"/>
              </a:rPr>
              <a:t>參考文獻</a:t>
            </a:r>
          </a:p>
        </p:txBody>
      </p:sp>
      <p:sp>
        <p:nvSpPr>
          <p:cNvPr id="14" name="Google Shape;200;p14">
            <a:extLst>
              <a:ext uri="{FF2B5EF4-FFF2-40B4-BE49-F238E27FC236}">
                <a16:creationId xmlns:a16="http://schemas.microsoft.com/office/drawing/2014/main" id="{DEF18C34-1C95-41F9-8A52-EBC0FD57E26A}"/>
              </a:ext>
            </a:extLst>
          </p:cNvPr>
          <p:cNvSpPr txBox="1">
            <a:spLocks/>
          </p:cNvSpPr>
          <p:nvPr/>
        </p:nvSpPr>
        <p:spPr>
          <a:xfrm>
            <a:off x="6585935" y="130806"/>
            <a:ext cx="1253065" cy="387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pPr marL="0" marR="0" lvl="0" indent="0" algn="ctr" defTabSz="914400" rtl="0" eaLnBrk="1" fontAlgn="auto" latinLnBrk="0" hangingPunct="1">
              <a:lnSpc>
                <a:spcPct val="100000"/>
              </a:lnSpc>
              <a:spcBef>
                <a:spcPts val="0"/>
              </a:spcBef>
              <a:spcAft>
                <a:spcPts val="0"/>
              </a:spcAft>
              <a:buClr>
                <a:srgbClr val="617A86"/>
              </a:buClr>
              <a:buSzPts val="4800"/>
              <a:buFont typeface="Nixie One"/>
              <a:buNone/>
              <a:tabLst/>
              <a:defRPr/>
            </a:pPr>
            <a:r>
              <a:rPr kumimoji="0" lang="zh-TW" altLang="en-US" sz="1200" b="0" i="0" u="none" strike="noStrike" kern="1200" cap="none" spc="0" normalizeH="0" baseline="0" noProof="0" dirty="0">
                <a:ln>
                  <a:noFill/>
                </a:ln>
                <a:solidFill>
                  <a:prstClr val="black"/>
                </a:solidFill>
                <a:effectLst/>
                <a:uLnTx/>
                <a:uFillTx/>
                <a:latin typeface="Nixie One"/>
                <a:sym typeface="Nixie One"/>
              </a:rPr>
              <a:t>報告人：</a:t>
            </a:r>
            <a:r>
              <a:rPr lang="zh-TW" altLang="en-US" sz="1200" kern="1200" dirty="0">
                <a:solidFill>
                  <a:prstClr val="black"/>
                </a:solidFill>
              </a:rPr>
              <a:t>周柏帆</a:t>
            </a:r>
            <a:endParaRPr kumimoji="0" lang="en-US" sz="1200" b="0" i="0" u="none" strike="noStrike" kern="1200" cap="none" spc="0" normalizeH="0" baseline="0" noProof="0" dirty="0">
              <a:ln>
                <a:noFill/>
              </a:ln>
              <a:solidFill>
                <a:prstClr val="black"/>
              </a:solidFill>
              <a:effectLst/>
              <a:uLnTx/>
              <a:uFillTx/>
              <a:latin typeface="Nixie One"/>
              <a:sym typeface="Nixie One"/>
            </a:endParaRPr>
          </a:p>
        </p:txBody>
      </p:sp>
      <p:sp>
        <p:nvSpPr>
          <p:cNvPr id="19" name="TextShape 2">
            <a:extLst>
              <a:ext uri="{FF2B5EF4-FFF2-40B4-BE49-F238E27FC236}">
                <a16:creationId xmlns:a16="http://schemas.microsoft.com/office/drawing/2014/main" id="{7FBE29C2-3F1F-468B-8EBB-73F5CE3F349C}"/>
              </a:ext>
            </a:extLst>
          </p:cNvPr>
          <p:cNvSpPr txBox="1"/>
          <p:nvPr/>
        </p:nvSpPr>
        <p:spPr>
          <a:xfrm>
            <a:off x="506612" y="479173"/>
            <a:ext cx="8130775" cy="3720091"/>
          </a:xfrm>
          <a:prstGeom prst="rect">
            <a:avLst/>
          </a:prstGeom>
          <a:noFill/>
          <a:ln>
            <a:noFill/>
          </a:ln>
        </p:spPr>
        <p:txBody>
          <a:bodyPr tIns="91440" bIns="91440">
            <a:noAutofit/>
          </a:bodyPr>
          <a:lstStyle/>
          <a:p>
            <a:pPr marL="228600" lvl="0" indent="-228600">
              <a:lnSpc>
                <a:spcPts val="1500"/>
              </a:lnSpc>
              <a:spcBef>
                <a:spcPts val="601"/>
              </a:spcBef>
              <a:buClrTx/>
              <a:buAutoNum type="arabicPeriod"/>
              <a:defRPr/>
            </a:pPr>
            <a:r>
              <a:rPr lang="en-US" altLang="zh-TW" sz="1000" dirty="0" err="1">
                <a:latin typeface="+mn-lt"/>
              </a:rPr>
              <a:t>Tingting</a:t>
            </a:r>
            <a:r>
              <a:rPr lang="en-US" altLang="zh-TW" sz="1000" dirty="0">
                <a:latin typeface="+mn-lt"/>
              </a:rPr>
              <a:t> Li, </a:t>
            </a:r>
            <a:r>
              <a:rPr lang="en-US" altLang="zh-TW" sz="1000" dirty="0" err="1">
                <a:latin typeface="+mn-lt"/>
              </a:rPr>
              <a:t>Ruihe</a:t>
            </a:r>
            <a:r>
              <a:rPr lang="en-US" altLang="zh-TW" sz="1000" dirty="0">
                <a:latin typeface="+mn-lt"/>
              </a:rPr>
              <a:t> Qian, Chao Dong, Si Liu, </a:t>
            </a:r>
            <a:r>
              <a:rPr lang="en-US" altLang="zh-TW" sz="1000" dirty="0" err="1">
                <a:latin typeface="+mn-lt"/>
              </a:rPr>
              <a:t>Qiong</a:t>
            </a:r>
            <a:r>
              <a:rPr lang="en-US" altLang="zh-TW" sz="1000" dirty="0">
                <a:latin typeface="+mn-lt"/>
              </a:rPr>
              <a:t> Yan, </a:t>
            </a:r>
            <a:r>
              <a:rPr lang="en-US" altLang="zh-TW" sz="1000" dirty="0" err="1">
                <a:latin typeface="+mn-lt"/>
              </a:rPr>
              <a:t>Wenwu</a:t>
            </a:r>
            <a:r>
              <a:rPr lang="en-US" altLang="zh-TW" sz="1000" dirty="0">
                <a:latin typeface="+mn-lt"/>
              </a:rPr>
              <a:t> Zhu, and Liang Lin. 2018. </a:t>
            </a:r>
            <a:r>
              <a:rPr lang="en-US" altLang="zh-TW" sz="1000" dirty="0" err="1">
                <a:latin typeface="+mn-lt"/>
              </a:rPr>
              <a:t>BeautyGAN</a:t>
            </a:r>
            <a:r>
              <a:rPr lang="en-US" altLang="zh-TW" sz="1000" dirty="0">
                <a:latin typeface="+mn-lt"/>
              </a:rPr>
              <a:t>: Instance-level Facial Makeup Transfer with Deep Generative Adversarial Network . In 2018 ACM Multimedia Conference (MM ’18), October 22–26, 2018, Seoul, Republic of Korea. ACM, New York, NY, USA</a:t>
            </a:r>
          </a:p>
          <a:p>
            <a:pPr marL="228600" lvl="0" indent="-228600">
              <a:lnSpc>
                <a:spcPts val="1500"/>
              </a:lnSpc>
              <a:spcBef>
                <a:spcPts val="601"/>
              </a:spcBef>
              <a:buClrTx/>
              <a:buAutoNum type="arabicPeriod"/>
              <a:defRPr/>
            </a:pPr>
            <a:r>
              <a:rPr lang="en-US" altLang="zh-TW" sz="1000" dirty="0">
                <a:latin typeface="+mn-lt"/>
              </a:rPr>
              <a:t>Joseph Rocca (2019). Understanding Generative Adversarial Networks (GANs) Retrieved from </a:t>
            </a:r>
            <a:r>
              <a:rPr lang="en-US" altLang="zh-TW" sz="1000" dirty="0">
                <a:latin typeface="+mn-lt"/>
                <a:hlinkClick r:id="rId3"/>
              </a:rPr>
              <a:t>https://towardsdatascience.com/understanding-generative-adversarial-networks-gans-cd6e4651a29</a:t>
            </a:r>
            <a:r>
              <a:rPr lang="en-US" altLang="zh-TW" sz="1000" dirty="0">
                <a:latin typeface="+mn-lt"/>
              </a:rPr>
              <a:t> (Jan 10,2020 )</a:t>
            </a:r>
          </a:p>
          <a:p>
            <a:pPr marL="228600" lvl="0" indent="-228600">
              <a:lnSpc>
                <a:spcPts val="1500"/>
              </a:lnSpc>
              <a:spcBef>
                <a:spcPts val="601"/>
              </a:spcBef>
              <a:buClrTx/>
              <a:buAutoNum type="arabicPeriod"/>
              <a:defRPr/>
            </a:pPr>
            <a:r>
              <a:rPr lang="en-US" altLang="zh-TW" sz="1000" dirty="0">
                <a:latin typeface="+mn-lt"/>
              </a:rPr>
              <a:t>Sander Soo.(2014).Object detection using </a:t>
            </a:r>
            <a:r>
              <a:rPr lang="en-US" altLang="zh-TW" sz="1000" dirty="0" err="1">
                <a:latin typeface="+mn-lt"/>
              </a:rPr>
              <a:t>Haar</a:t>
            </a:r>
            <a:r>
              <a:rPr lang="en-US" altLang="zh-TW" sz="1000" dirty="0">
                <a:latin typeface="+mn-lt"/>
              </a:rPr>
              <a:t>-cascade Classifier. Institute of Computer Science, University of Tartu</a:t>
            </a:r>
          </a:p>
          <a:p>
            <a:pPr marL="228600" indent="-228600">
              <a:lnSpc>
                <a:spcPts val="1500"/>
              </a:lnSpc>
              <a:spcBef>
                <a:spcPts val="601"/>
              </a:spcBef>
              <a:buClrTx/>
              <a:buFont typeface="Arial"/>
              <a:buAutoNum type="arabicPeriod"/>
              <a:defRPr/>
            </a:pPr>
            <a:r>
              <a:rPr lang="en-US" altLang="zh-TW" sz="1000" dirty="0" err="1"/>
              <a:t>Alexchiang</a:t>
            </a:r>
            <a:r>
              <a:rPr lang="en-US" altLang="zh-TW" sz="1000" dirty="0"/>
              <a:t>.(2014).</a:t>
            </a:r>
            <a:br>
              <a:rPr lang="zh-TW" altLang="en-US" sz="1000" dirty="0"/>
            </a:br>
            <a:r>
              <a:rPr lang="zh-TW" altLang="en-US" sz="1000" dirty="0"/>
              <a:t>淺析人臉檢測之</a:t>
            </a:r>
            <a:r>
              <a:rPr lang="en-US" altLang="zh-TW" sz="1000" dirty="0" err="1"/>
              <a:t>Haar</a:t>
            </a:r>
            <a:r>
              <a:rPr lang="zh-TW" altLang="en-US" sz="1000" dirty="0"/>
              <a:t>分類器方法：</a:t>
            </a:r>
            <a:r>
              <a:rPr lang="en-US" altLang="zh-TW" sz="1000" dirty="0" err="1"/>
              <a:t>Haar</a:t>
            </a:r>
            <a:r>
              <a:rPr lang="zh-TW" altLang="en-US" sz="1000" dirty="0"/>
              <a:t>特徵、積分圖、 </a:t>
            </a:r>
            <a:r>
              <a:rPr lang="en-US" altLang="zh-TW" sz="1000" dirty="0"/>
              <a:t>AdaBoost </a:t>
            </a:r>
            <a:r>
              <a:rPr lang="zh-TW" altLang="en-US" sz="1000" dirty="0"/>
              <a:t>、級聯</a:t>
            </a:r>
            <a:r>
              <a:rPr lang="en-US" altLang="zh-TW" sz="1000" dirty="0"/>
              <a:t>. Retrieved from </a:t>
            </a:r>
            <a:r>
              <a:rPr lang="en-US" altLang="zh-TW" sz="1000" dirty="0">
                <a:hlinkClick r:id="rId4"/>
              </a:rPr>
              <a:t>http://alex-phd.blogspot.com/2014/03/haarhaar-adaboost.html</a:t>
            </a:r>
            <a:r>
              <a:rPr lang="en-US" altLang="zh-TW" sz="1000" dirty="0"/>
              <a:t> (Jan 05,2020 )</a:t>
            </a:r>
            <a:endParaRPr lang="en-US" altLang="zh-TW" sz="1000" dirty="0">
              <a:latin typeface="+mn-lt"/>
            </a:endParaRPr>
          </a:p>
          <a:p>
            <a:pPr marL="228600" lvl="0" indent="-228600">
              <a:lnSpc>
                <a:spcPts val="1500"/>
              </a:lnSpc>
              <a:spcBef>
                <a:spcPts val="601"/>
              </a:spcBef>
              <a:buClrTx/>
              <a:buAutoNum type="arabicPeriod"/>
              <a:defRPr/>
            </a:pPr>
            <a:r>
              <a:rPr lang="en-US" altLang="zh-TW" sz="1000" kern="1200" spc="-1" dirty="0">
                <a:latin typeface="+mn-lt"/>
                <a:ea typeface="微軟正黑體" panose="020B0604030504040204" pitchFamily="34" charset="-120"/>
                <a:cs typeface="DejaVu Sans" panose="02020500000000000000" charset="0"/>
              </a:rPr>
              <a:t>OpenCV . </a:t>
            </a:r>
            <a:r>
              <a:rPr lang="en-US" altLang="zh-TW" sz="1000" dirty="0">
                <a:latin typeface="+mn-lt"/>
              </a:rPr>
              <a:t>Face Detection using </a:t>
            </a:r>
            <a:r>
              <a:rPr lang="en-US" altLang="zh-TW" sz="1000" dirty="0" err="1">
                <a:latin typeface="+mn-lt"/>
              </a:rPr>
              <a:t>Haar</a:t>
            </a:r>
            <a:r>
              <a:rPr lang="en-US" altLang="zh-TW" sz="1000" dirty="0">
                <a:latin typeface="+mn-lt"/>
              </a:rPr>
              <a:t> Cascades</a:t>
            </a:r>
            <a:r>
              <a:rPr lang="en-US" altLang="zh-TW" sz="1000" b="1" dirty="0">
                <a:latin typeface="+mn-lt"/>
              </a:rPr>
              <a:t> .</a:t>
            </a:r>
            <a:r>
              <a:rPr lang="en-US" altLang="zh-TW" sz="1000" dirty="0">
                <a:latin typeface="+mn-lt"/>
              </a:rPr>
              <a:t> Retrieved from </a:t>
            </a:r>
            <a:r>
              <a:rPr lang="en-US" altLang="zh-TW" sz="1000" dirty="0">
                <a:latin typeface="+mn-lt"/>
                <a:hlinkClick r:id="rId5"/>
              </a:rPr>
              <a:t>https://docs.opencv.org/3.4/d2/d99/tutorial_js_face_detection.html</a:t>
            </a:r>
            <a:r>
              <a:rPr lang="en-US" altLang="zh-TW" sz="1000" dirty="0">
                <a:latin typeface="+mn-lt"/>
              </a:rPr>
              <a:t> (Jan 15,2020 )</a:t>
            </a:r>
          </a:p>
          <a:p>
            <a:pPr marL="228600" lvl="0" indent="-228600">
              <a:lnSpc>
                <a:spcPts val="1500"/>
              </a:lnSpc>
              <a:spcBef>
                <a:spcPts val="601"/>
              </a:spcBef>
              <a:buClrTx/>
              <a:buAutoNum type="arabicPeriod"/>
              <a:defRPr/>
            </a:pPr>
            <a:r>
              <a:rPr kumimoji="0" lang="en-US" sz="1000" b="0" i="0" u="none" strike="noStrike" kern="1200" cap="none" spc="-1" normalizeH="0" baseline="0" noProof="0" dirty="0" err="1">
                <a:ln>
                  <a:noFill/>
                </a:ln>
                <a:solidFill>
                  <a:srgbClr val="000000"/>
                </a:solidFill>
                <a:effectLst/>
                <a:uLnTx/>
                <a:uFillTx/>
                <a:latin typeface="+mn-lt"/>
                <a:ea typeface="DejaVu Sans" panose="02020500000000000000" charset="0"/>
                <a:cs typeface="DejaVu Sans" panose="02020500000000000000" charset="0"/>
              </a:rPr>
              <a:t>Dlib</a:t>
            </a:r>
            <a:r>
              <a:rPr kumimoji="0" lang="en-US" sz="1000" b="0" i="0" u="none" strike="noStrike" kern="1200" cap="none" spc="-1" normalizeH="0" baseline="0" noProof="0" dirty="0">
                <a:ln>
                  <a:noFill/>
                </a:ln>
                <a:solidFill>
                  <a:srgbClr val="000000"/>
                </a:solidFill>
                <a:effectLst/>
                <a:uLnTx/>
                <a:uFillTx/>
                <a:latin typeface="+mn-lt"/>
                <a:ea typeface="DejaVu Sans" panose="02020500000000000000" charset="0"/>
                <a:cs typeface="DejaVu Sans" panose="02020500000000000000" charset="0"/>
              </a:rPr>
              <a:t>.(2018).</a:t>
            </a:r>
            <a:r>
              <a:rPr lang="en-US" altLang="zh-TW" sz="1000" dirty="0">
                <a:latin typeface="+mn-lt"/>
              </a:rPr>
              <a:t>Automatic Learning Rate Scheduling That Really Works .</a:t>
            </a:r>
            <a:r>
              <a:rPr lang="en-US" altLang="zh-TW" sz="1000" dirty="0">
                <a:latin typeface="+mn-lt"/>
                <a:hlinkClick r:id="rId6"/>
              </a:rPr>
              <a:t> http://blog.dlib.net/2018/02/automatic-learning-rate-scheduling-that.html</a:t>
            </a:r>
            <a:r>
              <a:rPr lang="en-US" altLang="zh-TW" sz="1000" dirty="0">
                <a:latin typeface="+mn-lt"/>
              </a:rPr>
              <a:t> (Jan 05,2020 )</a:t>
            </a:r>
          </a:p>
          <a:p>
            <a:pPr marL="228600" indent="-228600">
              <a:lnSpc>
                <a:spcPts val="1500"/>
              </a:lnSpc>
              <a:spcBef>
                <a:spcPts val="601"/>
              </a:spcBef>
              <a:buClrTx/>
              <a:buFont typeface="Arial"/>
              <a:buAutoNum type="arabicPeriod"/>
              <a:defRPr/>
            </a:pPr>
            <a:r>
              <a:rPr lang="en-US" altLang="zh-TW" sz="1000" dirty="0">
                <a:latin typeface="+mn-lt"/>
              </a:rPr>
              <a:t>Adrian </a:t>
            </a:r>
            <a:r>
              <a:rPr lang="en-US" altLang="zh-TW" sz="1000" dirty="0" err="1">
                <a:latin typeface="+mn-lt"/>
              </a:rPr>
              <a:t>Rosebrock</a:t>
            </a:r>
            <a:r>
              <a:rPr lang="en-US" altLang="zh-TW" sz="1000" dirty="0">
                <a:latin typeface="+mn-lt"/>
              </a:rPr>
              <a:t>.(2017).</a:t>
            </a:r>
            <a:r>
              <a:rPr lang="en-US" altLang="zh-TW" sz="1000" b="1" dirty="0"/>
              <a:t> </a:t>
            </a:r>
            <a:r>
              <a:rPr lang="en-US" altLang="zh-TW" sz="1000" dirty="0"/>
              <a:t>Facial landmarks with </a:t>
            </a:r>
            <a:r>
              <a:rPr lang="en-US" altLang="zh-TW" sz="1000" dirty="0" err="1"/>
              <a:t>dlib</a:t>
            </a:r>
            <a:r>
              <a:rPr lang="en-US" altLang="zh-TW" sz="1000" dirty="0"/>
              <a:t>, OpenCV, and Python. Retrieved from</a:t>
            </a:r>
            <a:r>
              <a:rPr lang="en-US" altLang="zh-TW" sz="1000" dirty="0">
                <a:hlinkClick r:id="rId7"/>
              </a:rPr>
              <a:t> https://www.pyimagesearch.com/2017/04/03/facial-landmarks-dlib-opencv-python/</a:t>
            </a:r>
            <a:r>
              <a:rPr lang="en-US" altLang="zh-TW" sz="1000" dirty="0"/>
              <a:t> (Jan 05,2020 )</a:t>
            </a:r>
            <a:endParaRPr lang="en-US" altLang="zh-TW" sz="1000" dirty="0">
              <a:latin typeface="+mn-lt"/>
            </a:endParaRPr>
          </a:p>
          <a:p>
            <a:pPr marL="228600" indent="-228600">
              <a:lnSpc>
                <a:spcPts val="1500"/>
              </a:lnSpc>
              <a:spcBef>
                <a:spcPts val="601"/>
              </a:spcBef>
              <a:buClrTx/>
              <a:buFont typeface="Arial"/>
              <a:buAutoNum type="arabicPeriod"/>
              <a:defRPr/>
            </a:pPr>
            <a:r>
              <a:rPr lang="en-US" altLang="zh-TW" sz="1000" dirty="0" err="1"/>
              <a:t>xiaowei_cqu</a:t>
            </a:r>
            <a:r>
              <a:rPr lang="en-US" altLang="zh-TW" sz="1000" dirty="0"/>
              <a:t>.(2012).</a:t>
            </a:r>
            <a:r>
              <a:rPr lang="zh-CN" altLang="en-US" sz="1000" b="1" dirty="0"/>
              <a:t> </a:t>
            </a:r>
            <a:r>
              <a:rPr lang="en-US" altLang="zh-CN" sz="1000" dirty="0"/>
              <a:t>【OpenCV】</a:t>
            </a:r>
            <a:r>
              <a:rPr lang="zh-CN" altLang="en-US" sz="1000" dirty="0"/>
              <a:t>直方图应用：直方图均衡化，直方图匹配，对比直方图</a:t>
            </a:r>
            <a:r>
              <a:rPr lang="en-US" altLang="zh-CN" sz="1000" dirty="0"/>
              <a:t>.</a:t>
            </a:r>
            <a:r>
              <a:rPr lang="en-US" altLang="zh-TW" sz="1000" dirty="0"/>
              <a:t> Retrieved from </a:t>
            </a:r>
            <a:r>
              <a:rPr lang="en-US" altLang="zh-TW" sz="1000" dirty="0">
                <a:hlinkClick r:id="rId8"/>
              </a:rPr>
              <a:t>http://blog.csdn.net/xiaowei_cqu/article/details/7606607</a:t>
            </a:r>
            <a:r>
              <a:rPr lang="en-US" altLang="zh-TW" sz="1000" dirty="0"/>
              <a:t> (Jan 10,2020 )</a:t>
            </a:r>
          </a:p>
          <a:p>
            <a:pPr marL="228600" indent="-228600">
              <a:lnSpc>
                <a:spcPts val="1500"/>
              </a:lnSpc>
              <a:spcBef>
                <a:spcPts val="601"/>
              </a:spcBef>
              <a:buClrTx/>
              <a:buFont typeface="Arial"/>
              <a:buAutoNum type="arabicPeriod"/>
              <a:defRPr/>
            </a:pPr>
            <a:endParaRPr lang="zh-CN" altLang="en-US" sz="1200" dirty="0"/>
          </a:p>
          <a:p>
            <a:pPr marL="228600" lvl="0" indent="-228600">
              <a:lnSpc>
                <a:spcPts val="1500"/>
              </a:lnSpc>
              <a:spcBef>
                <a:spcPts val="601"/>
              </a:spcBef>
              <a:buClrTx/>
              <a:buAutoNum type="arabicPeriod"/>
              <a:defRPr/>
            </a:pPr>
            <a:endParaRPr lang="en-US" altLang="zh-TW" sz="1600" kern="1200" spc="-1" dirty="0">
              <a:latin typeface="+mn-lt"/>
              <a:ea typeface="DejaVu Sans" panose="02020500000000000000" charset="0"/>
              <a:cs typeface="DejaVu Sans" panose="02020500000000000000" charset="0"/>
            </a:endParaRPr>
          </a:p>
          <a:p>
            <a:pPr>
              <a:lnSpc>
                <a:spcPts val="1500"/>
              </a:lnSpc>
              <a:spcBef>
                <a:spcPts val="601"/>
              </a:spcBef>
              <a:buClrTx/>
              <a:defRPr/>
            </a:pPr>
            <a:endParaRPr kumimoji="0" lang="en-US" sz="1200" b="0" i="0" u="none" strike="noStrike" kern="1200" cap="none" spc="-1" normalizeH="0" baseline="0" noProof="0" dirty="0">
              <a:ln>
                <a:noFill/>
              </a:ln>
              <a:solidFill>
                <a:srgbClr val="000000"/>
              </a:solidFill>
              <a:effectLst/>
              <a:uLnTx/>
              <a:uFillTx/>
              <a:latin typeface="DejaVu Sans" panose="02020500000000000000" charset="0"/>
              <a:ea typeface="DejaVu Sans" panose="02020500000000000000" charset="0"/>
              <a:cs typeface="DejaVu Sans" panose="02020500000000000000" charset="0"/>
            </a:endParaRPr>
          </a:p>
        </p:txBody>
      </p:sp>
      <p:sp>
        <p:nvSpPr>
          <p:cNvPr id="16" name="投影片編號版面配置區 3"/>
          <p:cNvSpPr txBox="1">
            <a:spLocks/>
          </p:cNvSpPr>
          <p:nvPr/>
        </p:nvSpPr>
        <p:spPr>
          <a:xfrm>
            <a:off x="8627165" y="4764156"/>
            <a:ext cx="384313" cy="379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1pPr>
            <a:lvl2pPr marR="0" lvl="1"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2pPr>
            <a:lvl3pPr marR="0" lvl="2"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3pPr>
            <a:lvl4pPr marR="0" lvl="3"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4pPr>
            <a:lvl5pPr marR="0" lvl="4"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5pPr>
            <a:lvl6pPr marR="0" lvl="5"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6pPr>
            <a:lvl7pPr marR="0" lvl="6"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7pPr>
            <a:lvl8pPr marR="0" lvl="7"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8pPr>
            <a:lvl9pPr marR="0" lvl="8" algn="r" rtl="0">
              <a:lnSpc>
                <a:spcPct val="100000"/>
              </a:lnSpc>
              <a:spcBef>
                <a:spcPts val="0"/>
              </a:spcBef>
              <a:spcAft>
                <a:spcPts val="0"/>
              </a:spcAft>
              <a:buClr>
                <a:srgbClr val="000000"/>
              </a:buClr>
              <a:buFont typeface="Arial"/>
              <a:buNone/>
              <a:defRPr sz="1200" b="0" i="0" u="none" strike="noStrike" cap="none">
                <a:solidFill>
                  <a:srgbClr val="A1BECC"/>
                </a:solidFill>
                <a:latin typeface="Nixie One"/>
                <a:ea typeface="Nixie One"/>
                <a:cs typeface="Nixie One"/>
                <a:sym typeface="Nixie One"/>
              </a:defRPr>
            </a:lvl9pPr>
          </a:lstStyle>
          <a:p>
            <a:pPr algn="ctr"/>
            <a:r>
              <a:rPr lang="en-US" altLang="zh-TW" b="1" dirty="0">
                <a:solidFill>
                  <a:schemeClr val="tx1"/>
                </a:solidFill>
              </a:rPr>
              <a:t>91</a:t>
            </a:r>
            <a:endParaRPr lang="zh-TW" altLang="en-US" b="1" dirty="0">
              <a:solidFill>
                <a:schemeClr val="tx1"/>
              </a:solidFill>
            </a:endParaRPr>
          </a:p>
        </p:txBody>
      </p:sp>
    </p:spTree>
    <p:extLst>
      <p:ext uri="{BB962C8B-B14F-4D97-AF65-F5344CB8AC3E}">
        <p14:creationId xmlns:p14="http://schemas.microsoft.com/office/powerpoint/2010/main" val="131896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10000" b="-10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814BFE-330A-40AB-98BE-1495ECEBBFDD}"/>
              </a:ext>
            </a:extLst>
          </p:cNvPr>
          <p:cNvSpPr/>
          <p:nvPr/>
        </p:nvSpPr>
        <p:spPr>
          <a:xfrm>
            <a:off x="0" y="1531257"/>
            <a:ext cx="9144000" cy="2110014"/>
          </a:xfrm>
          <a:prstGeom prst="rect">
            <a:avLst/>
          </a:prstGeom>
          <a:blipFill dpi="0" rotWithShape="1">
            <a:blip r:embed="rId3">
              <a:alphaModFix amt="50000"/>
            </a:blip>
            <a:srcRect/>
            <a:tile tx="0" ty="0" sx="100000" sy="100000" flip="none" algn="tl"/>
          </a:blipFill>
          <a:ln>
            <a:noFill/>
          </a:ln>
          <a:effectLst>
            <a:outerShdw dist="508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3">
            <a:extLst>
              <a:ext uri="{FF2B5EF4-FFF2-40B4-BE49-F238E27FC236}">
                <a16:creationId xmlns:a16="http://schemas.microsoft.com/office/drawing/2014/main" id="{ADCDDA97-B6AA-419E-9316-D9D8C5F59872}"/>
              </a:ext>
            </a:extLst>
          </p:cNvPr>
          <p:cNvSpPr>
            <a:spLocks noGrp="1"/>
          </p:cNvSpPr>
          <p:nvPr>
            <p:ph type="ctrTitle"/>
          </p:nvPr>
        </p:nvSpPr>
        <p:spPr>
          <a:xfrm>
            <a:off x="1143000" y="1358881"/>
            <a:ext cx="6858000" cy="1596628"/>
          </a:xfrm>
        </p:spPr>
        <p:txBody>
          <a:bodyPr/>
          <a:lstStyle/>
          <a:p>
            <a:br>
              <a:rPr lang="en-US" altLang="zh-TW" dirty="0">
                <a:solidFill>
                  <a:srgbClr val="002060"/>
                </a:solidFill>
                <a:latin typeface="微軟正黑體" panose="020B0604030504040204" pitchFamily="34" charset="-120"/>
                <a:ea typeface="微軟正黑體" panose="020B0604030504040204" pitchFamily="34" charset="-120"/>
              </a:rPr>
            </a:br>
            <a:r>
              <a:rPr lang="en-US" altLang="zh-TW" dirty="0">
                <a:solidFill>
                  <a:srgbClr val="002060"/>
                </a:solidFill>
                <a:latin typeface="微軟正黑體" panose="020B0604030504040204" pitchFamily="34" charset="-120"/>
                <a:ea typeface="微軟正黑體" panose="020B0604030504040204" pitchFamily="34" charset="-120"/>
              </a:rPr>
              <a:t>Thanks for watching!</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165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8536</TotalTime>
  <Words>2469</Words>
  <Application>Microsoft Office PowerPoint</Application>
  <PresentationFormat>如螢幕大小 (16:9)</PresentationFormat>
  <Paragraphs>599</Paragraphs>
  <Slides>93</Slides>
  <Notes>69</Notes>
  <HiddenSlides>0</HiddenSlides>
  <MMClips>1</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93</vt:i4>
      </vt:variant>
    </vt:vector>
  </HeadingPairs>
  <TitlesOfParts>
    <vt:vector size="108" baseType="lpstr">
      <vt:lpstr>Wingdings</vt:lpstr>
      <vt:lpstr>Lato Regular</vt:lpstr>
      <vt:lpstr>Varela Round</vt:lpstr>
      <vt:lpstr>Gill Sans</vt:lpstr>
      <vt:lpstr>Bahnschrift SemiCondensed</vt:lpstr>
      <vt:lpstr>DejaVu Sans</vt:lpstr>
      <vt:lpstr>微軟正黑體</vt:lpstr>
      <vt:lpstr>Times New Roman</vt:lpstr>
      <vt:lpstr>新細明體</vt:lpstr>
      <vt:lpstr>Calibri</vt:lpstr>
      <vt:lpstr>Courier New</vt:lpstr>
      <vt:lpstr>Broadway</vt:lpstr>
      <vt:lpstr>Nixie One</vt:lpstr>
      <vt:lpstr>Arial</vt:lpstr>
      <vt:lpstr>Puck template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環境佈署＆串流</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文字與影像處理－商品 ETL、分群推薦</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文字與影像處理－圖文爬蟲、文字探勘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文字與影像處理－影像辨識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未來展望</vt:lpstr>
      <vt:lpstr>PowerPoint 簡報</vt:lpstr>
      <vt:lpstr>PowerPoint 簡報</vt:lpstr>
      <vt:lpstr> 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Administrator</dc:creator>
  <cp:lastModifiedBy>祥偉 林</cp:lastModifiedBy>
  <cp:revision>401</cp:revision>
  <dcterms:modified xsi:type="dcterms:W3CDTF">2020-01-18T15:04:09Z</dcterms:modified>
</cp:coreProperties>
</file>